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0" r:id="rId2"/>
    <p:sldId id="273" r:id="rId3"/>
    <p:sldId id="274" r:id="rId4"/>
    <p:sldId id="275" r:id="rId5"/>
    <p:sldId id="276" r:id="rId6"/>
    <p:sldId id="277" r:id="rId7"/>
    <p:sldId id="278" r:id="rId8"/>
    <p:sldId id="279" r:id="rId9"/>
    <p:sldId id="280" r:id="rId10"/>
    <p:sldId id="281" r:id="rId11"/>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p:scale>
          <a:sx n="91" d="100"/>
          <a:sy n="91" d="100"/>
        </p:scale>
        <p:origin x="69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E22538F-832C-2EC0-0EC8-6F2472705C8E}"/>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1F600C6D-ADB4-F4BA-A9E4-DAD0F589CA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ED882AEA-CCDE-673A-E08E-19CD39CEC610}"/>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5" name="عنصر نائب للتذييل 4">
            <a:extLst>
              <a:ext uri="{FF2B5EF4-FFF2-40B4-BE49-F238E27FC236}">
                <a16:creationId xmlns:a16="http://schemas.microsoft.com/office/drawing/2014/main" id="{5BA5E8B2-D17D-10E0-D505-7E001F51D923}"/>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E3BC705C-7F21-A29A-12F1-06838D1AFE59}"/>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299417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43DC06D-0DFB-960C-C910-98EF25B760F2}"/>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FBDB3018-5C4E-046D-DF3E-7F17EA9BE30C}"/>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9C73E77D-21EA-0D2E-166E-55FDB1A38CD6}"/>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5" name="عنصر نائب للتذييل 4">
            <a:extLst>
              <a:ext uri="{FF2B5EF4-FFF2-40B4-BE49-F238E27FC236}">
                <a16:creationId xmlns:a16="http://schemas.microsoft.com/office/drawing/2014/main" id="{9C2CCFED-9159-D0EB-DC02-72925631F7B3}"/>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0B6BA3C8-A915-B695-F365-D9E26AB6A0E9}"/>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1652803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D192ADE9-9464-8AC3-29F4-B599E90DB3A8}"/>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F0A878C6-6351-92BC-E01E-CA568E9B3123}"/>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7992EC66-EB5C-1487-1D90-384467CA8A30}"/>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5" name="عنصر نائب للتذييل 4">
            <a:extLst>
              <a:ext uri="{FF2B5EF4-FFF2-40B4-BE49-F238E27FC236}">
                <a16:creationId xmlns:a16="http://schemas.microsoft.com/office/drawing/2014/main" id="{FE884F24-9011-2C6D-BC89-9EC185E99C44}"/>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311686B4-1E94-28CB-34FF-8312777F89FE}"/>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2030832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F404DE1-0D22-D402-B005-6C65D63048C2}"/>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09DA1B0B-E34C-A34A-E604-D1494520E975}"/>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47A8AA57-045D-2043-2BC5-927A86C4E8CB}"/>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5" name="عنصر نائب للتذييل 4">
            <a:extLst>
              <a:ext uri="{FF2B5EF4-FFF2-40B4-BE49-F238E27FC236}">
                <a16:creationId xmlns:a16="http://schemas.microsoft.com/office/drawing/2014/main" id="{4868190D-E95F-E399-79E6-527B064F804C}"/>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39BF4044-2E81-39A6-3DA5-160C03519268}"/>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2901457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0E9E329-0FFE-F72A-881D-3275C2F565B4}"/>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6C12935C-6593-C8B2-834F-22803661D2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4DE7C07E-8D9D-BA26-CACA-3D34D7AB5D10}"/>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5" name="عنصر نائب للتذييل 4">
            <a:extLst>
              <a:ext uri="{FF2B5EF4-FFF2-40B4-BE49-F238E27FC236}">
                <a16:creationId xmlns:a16="http://schemas.microsoft.com/office/drawing/2014/main" id="{6CDF8268-FC68-4D30-ED51-0E952F712671}"/>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61A4C946-2014-418D-C444-FF84A1345554}"/>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2997937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CC911B6-81E7-4EE4-7495-4085C72F35CA}"/>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46BBFAEF-FCE0-755D-10FE-06B5D1B0F2E6}"/>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A03D1B81-A247-B8BE-AF59-E3B7C15E8DF6}"/>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10DBFC72-8CA9-AF10-92ED-ABAFF61A522C}"/>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6" name="عنصر نائب للتذييل 5">
            <a:extLst>
              <a:ext uri="{FF2B5EF4-FFF2-40B4-BE49-F238E27FC236}">
                <a16:creationId xmlns:a16="http://schemas.microsoft.com/office/drawing/2014/main" id="{67E68FC2-E6D6-61CC-7532-017119237DE1}"/>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4EE86161-87E1-30F6-66A5-755EC92BF49B}"/>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1230829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83F9DE1-DC27-085A-9A81-F297146BD616}"/>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D6F4A6AE-E407-2506-B44E-8655B9DC6E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CB797491-C58A-A245-0D0D-76A0C77B626E}"/>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C2AD78B6-3BE3-975B-6595-5CF7C8EEAE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0CB93F02-5714-41EB-CEEC-30D549B6DD6C}"/>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254AEBF6-42E8-7E44-BE95-639ADE7C20CD}"/>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8" name="عنصر نائب للتذييل 7">
            <a:extLst>
              <a:ext uri="{FF2B5EF4-FFF2-40B4-BE49-F238E27FC236}">
                <a16:creationId xmlns:a16="http://schemas.microsoft.com/office/drawing/2014/main" id="{11554840-4D70-BEDF-9DEF-B867BBDBCEB0}"/>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1928FA60-6394-BF0F-7FC8-B883F341AB12}"/>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4090177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F130B9D-4C87-D809-0D95-63F2D676F504}"/>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63543311-3B31-CBD9-4A05-405307F172CE}"/>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4" name="عنصر نائب للتذييل 3">
            <a:extLst>
              <a:ext uri="{FF2B5EF4-FFF2-40B4-BE49-F238E27FC236}">
                <a16:creationId xmlns:a16="http://schemas.microsoft.com/office/drawing/2014/main" id="{B097BED2-81E8-4479-C02F-4EDF93731827}"/>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8FDA6B5D-2906-9759-9C8C-D27CF620892C}"/>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292836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012ED4AD-BC63-1471-8552-48B087D825C7}"/>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3" name="عنصر نائب للتذييل 2">
            <a:extLst>
              <a:ext uri="{FF2B5EF4-FFF2-40B4-BE49-F238E27FC236}">
                <a16:creationId xmlns:a16="http://schemas.microsoft.com/office/drawing/2014/main" id="{1EBE8E75-7BC3-1C03-21B2-9AAE9E9E643E}"/>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01C44B2C-D5B9-95EE-A9FB-6810CC7A3E62}"/>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4136559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60291A0-378B-038D-E938-52437B2EF9E7}"/>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19997DB6-3301-BBBC-6595-9D5C86BCB6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2EC0B53E-C1E7-2765-5327-D129348A3A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C0E8352D-E660-7B77-DE03-4E27E53165BA}"/>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6" name="عنصر نائب للتذييل 5">
            <a:extLst>
              <a:ext uri="{FF2B5EF4-FFF2-40B4-BE49-F238E27FC236}">
                <a16:creationId xmlns:a16="http://schemas.microsoft.com/office/drawing/2014/main" id="{C45512BB-08BF-6C85-466F-A8F06F56A73C}"/>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2313592A-23EB-4AF1-BB1E-0EB816453528}"/>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3593158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5FE7115-41BA-5E9A-1577-FC1D7C0C7ED8}"/>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C58F9595-4A64-5464-CB50-CD67B8DAEE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5ECC7D18-9435-CCC5-58F2-458595AD33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455EE03B-87E0-B0F4-197B-2EB0725D0B6A}"/>
              </a:ext>
            </a:extLst>
          </p:cNvPr>
          <p:cNvSpPr>
            <a:spLocks noGrp="1"/>
          </p:cNvSpPr>
          <p:nvPr>
            <p:ph type="dt" sz="half" idx="10"/>
          </p:nvPr>
        </p:nvSpPr>
        <p:spPr/>
        <p:txBody>
          <a:bodyPr/>
          <a:lstStyle/>
          <a:p>
            <a:fld id="{BCB0B801-BFE0-4E04-A973-8929620A6BC1}" type="datetimeFigureOut">
              <a:rPr lang="ar-SA" smtClean="0"/>
              <a:t>02/01/46</a:t>
            </a:fld>
            <a:endParaRPr lang="ar-SA"/>
          </a:p>
        </p:txBody>
      </p:sp>
      <p:sp>
        <p:nvSpPr>
          <p:cNvPr id="6" name="عنصر نائب للتذييل 5">
            <a:extLst>
              <a:ext uri="{FF2B5EF4-FFF2-40B4-BE49-F238E27FC236}">
                <a16:creationId xmlns:a16="http://schemas.microsoft.com/office/drawing/2014/main" id="{5B311BF8-7B23-C334-36D5-4F515D84EF5B}"/>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520DFA2A-C6AF-A078-D29A-C942F42F1EE3}"/>
              </a:ext>
            </a:extLst>
          </p:cNvPr>
          <p:cNvSpPr>
            <a:spLocks noGrp="1"/>
          </p:cNvSpPr>
          <p:nvPr>
            <p:ph type="sldNum" sz="quarter" idx="12"/>
          </p:nvPr>
        </p:nvSpPr>
        <p:spPr/>
        <p:txBody>
          <a:bodyPr/>
          <a:lstStyle/>
          <a:p>
            <a:fld id="{6F79DCA3-5375-4CEE-A0A2-5B8A8B32D5D8}" type="slidenum">
              <a:rPr lang="ar-SA" smtClean="0"/>
              <a:t>‹#›</a:t>
            </a:fld>
            <a:endParaRPr lang="ar-SA"/>
          </a:p>
        </p:txBody>
      </p:sp>
    </p:spTree>
    <p:extLst>
      <p:ext uri="{BB962C8B-B14F-4D97-AF65-F5344CB8AC3E}">
        <p14:creationId xmlns:p14="http://schemas.microsoft.com/office/powerpoint/2010/main" val="1176686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35E8E7E4-1209-2FE0-2272-B3463AA105F0}"/>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C0700F65-F48E-9F2E-C5C4-FA3211BEE2AD}"/>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67F8B837-86FC-DFDE-D2FA-38FC75DF94EC}"/>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CB0B801-BFE0-4E04-A973-8929620A6BC1}" type="datetimeFigureOut">
              <a:rPr lang="ar-SA" smtClean="0"/>
              <a:t>02/01/46</a:t>
            </a:fld>
            <a:endParaRPr lang="ar-SA"/>
          </a:p>
        </p:txBody>
      </p:sp>
      <p:sp>
        <p:nvSpPr>
          <p:cNvPr id="5" name="عنصر نائب للتذييل 4">
            <a:extLst>
              <a:ext uri="{FF2B5EF4-FFF2-40B4-BE49-F238E27FC236}">
                <a16:creationId xmlns:a16="http://schemas.microsoft.com/office/drawing/2014/main" id="{4F98CE84-B95B-4158-EC2F-F77C95D511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AB6F2569-FCAE-4E32-C845-A6DFE452EFE6}"/>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F79DCA3-5375-4CEE-A0A2-5B8A8B32D5D8}" type="slidenum">
              <a:rPr lang="ar-SA" smtClean="0"/>
              <a:t>‹#›</a:t>
            </a:fld>
            <a:endParaRPr lang="ar-SA"/>
          </a:p>
        </p:txBody>
      </p:sp>
    </p:spTree>
    <p:extLst>
      <p:ext uri="{BB962C8B-B14F-4D97-AF65-F5344CB8AC3E}">
        <p14:creationId xmlns:p14="http://schemas.microsoft.com/office/powerpoint/2010/main" val="4293068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8" name="Group 8"/>
          <p:cNvGrpSpPr/>
          <p:nvPr/>
        </p:nvGrpSpPr>
        <p:grpSpPr>
          <a:xfrm>
            <a:off x="6451600" y="1214890"/>
            <a:ext cx="3017711" cy="1008981"/>
            <a:chOff x="0" y="0"/>
            <a:chExt cx="1066348" cy="226135"/>
          </a:xfrm>
        </p:grpSpPr>
        <p:sp>
          <p:nvSpPr>
            <p:cNvPr id="9" name="Freeform 9"/>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endParaRPr lang="ar-SA" sz="1200" dirty="0"/>
            </a:p>
          </p:txBody>
        </p:sp>
        <p:sp>
          <p:nvSpPr>
            <p:cNvPr id="10" name="TextBox 10"/>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sp>
        <p:nvSpPr>
          <p:cNvPr id="13" name="TextBox 13"/>
          <p:cNvSpPr txBox="1"/>
          <p:nvPr/>
        </p:nvSpPr>
        <p:spPr>
          <a:xfrm>
            <a:off x="3515125" y="3995704"/>
            <a:ext cx="5324075" cy="492443"/>
          </a:xfrm>
          <a:prstGeom prst="rect">
            <a:avLst/>
          </a:prstGeom>
        </p:spPr>
        <p:txBody>
          <a:bodyPr lIns="0" tIns="0" rIns="0" bIns="0" rtlCol="0" anchor="t">
            <a:spAutoFit/>
          </a:bodyPr>
          <a:lstStyle/>
          <a:p>
            <a:pPr algn="ctr" rtl="1" eaLnBrk="1" hangingPunct="1">
              <a:spcBef>
                <a:spcPct val="50000"/>
              </a:spcBef>
              <a:buClr>
                <a:srgbClr val="FF0066"/>
              </a:buClr>
            </a:pPr>
            <a:r>
              <a:rPr lang="ar-SA" altLang="ar-SA" sz="3200" b="1" dirty="0">
                <a:solidFill>
                  <a:srgbClr val="FF0000"/>
                </a:solidFill>
                <a:latin typeface=" Abdoullah Ashgar EL-kharef" panose="02000000000000000000" pitchFamily="2" charset="-78"/>
                <a:cs typeface=" Abdoullah Ashgar EL-kharef" panose="02000000000000000000" pitchFamily="2" charset="-78"/>
              </a:rPr>
              <a:t>المحاضرة الأولي </a:t>
            </a:r>
            <a:endParaRPr lang="en-US" altLang="ar-SA" sz="1333" b="1" dirty="0">
              <a:solidFill>
                <a:schemeClr val="bg1"/>
              </a:solidFill>
              <a:latin typeface="Arial" panose="020B0604020202020204" pitchFamily="34" charset="0"/>
            </a:endParaRPr>
          </a:p>
        </p:txBody>
      </p:sp>
      <p:sp>
        <p:nvSpPr>
          <p:cNvPr id="14" name="TextBox 14"/>
          <p:cNvSpPr txBox="1"/>
          <p:nvPr/>
        </p:nvSpPr>
        <p:spPr>
          <a:xfrm>
            <a:off x="6505747" y="1867605"/>
            <a:ext cx="1622253" cy="241285"/>
          </a:xfrm>
          <a:prstGeom prst="rect">
            <a:avLst/>
          </a:prstGeom>
        </p:spPr>
        <p:txBody>
          <a:bodyPr wrap="square" lIns="0" tIns="0" rIns="0" bIns="0" rtlCol="0" anchor="t">
            <a:spAutoFit/>
          </a:bodyPr>
          <a:lstStyle/>
          <a:p>
            <a:pPr>
              <a:lnSpc>
                <a:spcPts val="1773"/>
              </a:lnSpc>
            </a:pPr>
            <a:r>
              <a:rPr lang="ar-SA" sz="1773" dirty="0">
                <a:solidFill>
                  <a:srgbClr val="121212"/>
                </a:solidFill>
                <a:latin typeface="Cairo Bold"/>
                <a:ea typeface="Cairo Bold"/>
                <a:cs typeface="Cairo Bold"/>
                <a:sym typeface="Cairo Bold"/>
                <a:rtl/>
              </a:rPr>
              <a:t>أ.دكرم الحاج </a:t>
            </a:r>
            <a:endParaRPr lang="ar-EG" sz="1773" dirty="0">
              <a:solidFill>
                <a:srgbClr val="121212"/>
              </a:solidFill>
              <a:latin typeface="Cairo Bold"/>
              <a:ea typeface="Cairo Bold"/>
              <a:cs typeface="Cairo Bold"/>
              <a:sym typeface="Cairo Bold"/>
              <a:rtl/>
            </a:endParaRPr>
          </a:p>
        </p:txBody>
      </p:sp>
      <p:sp>
        <p:nvSpPr>
          <p:cNvPr id="15" name="TextBox 15"/>
          <p:cNvSpPr txBox="1"/>
          <p:nvPr/>
        </p:nvSpPr>
        <p:spPr>
          <a:xfrm>
            <a:off x="2971104" y="2253264"/>
            <a:ext cx="5660487" cy="1117614"/>
          </a:xfrm>
          <a:prstGeom prst="rect">
            <a:avLst/>
          </a:prstGeom>
        </p:spPr>
        <p:txBody>
          <a:bodyPr lIns="0" tIns="0" rIns="0" bIns="0" rtlCol="0" anchor="t">
            <a:spAutoFit/>
          </a:bodyPr>
          <a:lstStyle/>
          <a:p>
            <a:pPr algn="ctr">
              <a:lnSpc>
                <a:spcPts val="9680"/>
              </a:lnSpc>
            </a:pPr>
            <a:r>
              <a:rPr lang="ar-SA" sz="4800" b="1" i="1" dirty="0">
                <a:latin typeface="AlGhadTV" panose="01000500000000020004" pitchFamily="2" charset="-78"/>
                <a:ea typeface="Alarabiya 2"/>
                <a:cs typeface="AlGhadTV" panose="01000500000000020004" pitchFamily="2" charset="-78"/>
                <a:sym typeface="Alarabiya 2"/>
                <a:rtl/>
              </a:rPr>
              <a:t>إدارة الخدمة المدنية </a:t>
            </a:r>
            <a:endParaRPr lang="ar-EG" sz="4800" b="1" i="1" dirty="0">
              <a:latin typeface="AlGhadTV" panose="01000500000000020004" pitchFamily="2" charset="-78"/>
              <a:ea typeface="Alarabiya 2"/>
              <a:cs typeface="AlGhadTV" panose="01000500000000020004" pitchFamily="2" charset="-78"/>
              <a:sym typeface="Alarabiya 2"/>
              <a:rtl/>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8277363" y="1253693"/>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grpSp>
        <p:nvGrpSpPr>
          <p:cNvPr id="20" name="Group 8">
            <a:extLst>
              <a:ext uri="{FF2B5EF4-FFF2-40B4-BE49-F238E27FC236}">
                <a16:creationId xmlns:a16="http://schemas.microsoft.com/office/drawing/2014/main" id="{4FBB5137-C811-5FEA-9411-2170032FCCC7}"/>
              </a:ext>
            </a:extLst>
          </p:cNvPr>
          <p:cNvGrpSpPr/>
          <p:nvPr/>
        </p:nvGrpSpPr>
        <p:grpSpPr>
          <a:xfrm>
            <a:off x="2890618" y="1217426"/>
            <a:ext cx="3017711" cy="1008981"/>
            <a:chOff x="0" y="0"/>
            <a:chExt cx="1066348" cy="226135"/>
          </a:xfrm>
        </p:grpSpPr>
        <p:sp>
          <p:nvSpPr>
            <p:cNvPr id="21" name="Freeform 9">
              <a:extLst>
                <a:ext uri="{FF2B5EF4-FFF2-40B4-BE49-F238E27FC236}">
                  <a16:creationId xmlns:a16="http://schemas.microsoft.com/office/drawing/2014/main" id="{280FB5AF-471A-6DA1-71D4-3AD4C6E2BC94}"/>
                </a:ext>
              </a:extLst>
            </p:cNvPr>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pPr lvl="1" algn="ctr"/>
              <a:r>
                <a:rPr lang="ar-SA" sz="1200" dirty="0"/>
                <a:t>                    </a:t>
              </a:r>
            </a:p>
            <a:p>
              <a:pPr lvl="1" algn="ctr"/>
              <a:r>
                <a:rPr lang="ar-SA" sz="1200" dirty="0"/>
                <a:t>                     </a:t>
              </a:r>
              <a:r>
                <a:rPr lang="ar-SA" sz="1067" dirty="0">
                  <a:latin typeface="29LT Azer" panose="00000500000000000000" pitchFamily="2" charset="-78"/>
                  <a:cs typeface="29LT Azer" panose="00000500000000000000" pitchFamily="2" charset="-78"/>
                </a:rPr>
                <a:t>المؤسسة العامة للتدريب التقني </a:t>
              </a:r>
            </a:p>
            <a:p>
              <a:pPr lvl="1" algn="ctr"/>
              <a:r>
                <a:rPr lang="ar-SA" sz="1067" dirty="0">
                  <a:latin typeface="29LT Azer" panose="00000500000000000000" pitchFamily="2" charset="-78"/>
                  <a:cs typeface="29LT Azer" panose="00000500000000000000" pitchFamily="2" charset="-78"/>
                </a:rPr>
                <a:t>                               معهد آفاق القادة العالي للتدريب </a:t>
              </a:r>
            </a:p>
          </p:txBody>
        </p:sp>
        <p:sp>
          <p:nvSpPr>
            <p:cNvPr id="22" name="TextBox 10">
              <a:extLst>
                <a:ext uri="{FF2B5EF4-FFF2-40B4-BE49-F238E27FC236}">
                  <a16:creationId xmlns:a16="http://schemas.microsoft.com/office/drawing/2014/main" id="{D66AE016-C2B8-5626-66CA-CB510A3E8836}"/>
                </a:ext>
              </a:extLst>
            </p:cNvPr>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pic>
        <p:nvPicPr>
          <p:cNvPr id="23" name="صورة 22">
            <a:extLst>
              <a:ext uri="{FF2B5EF4-FFF2-40B4-BE49-F238E27FC236}">
                <a16:creationId xmlns:a16="http://schemas.microsoft.com/office/drawing/2014/main" id="{F6A92959-2D26-9BF3-7222-0E078437169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69422" y="1352517"/>
            <a:ext cx="739005" cy="71087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21958" y="150908"/>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lvl="0" algn="ctr">
              <a:buNone/>
            </a:pPr>
            <a:r>
              <a:rPr lang="ar-SA" b="1" dirty="0">
                <a:solidFill>
                  <a:srgbClr val="000000"/>
                </a:solidFill>
                <a:highlight>
                  <a:srgbClr val="FFFFFF"/>
                </a:highlight>
                <a:ea typeface="Calibri" panose="020F0502020204030204" pitchFamily="34" charset="0"/>
                <a:cs typeface="A Noor" panose="00000400000000000000" pitchFamily="2" charset="-78"/>
              </a:rPr>
              <a:t>نظم الخدمة المدنية وأنواعها</a:t>
            </a:r>
            <a:r>
              <a:rPr lang="en-US" b="1" dirty="0">
                <a:solidFill>
                  <a:srgbClr val="000000"/>
                </a:solidFill>
                <a:highlight>
                  <a:srgbClr val="FFFFFF"/>
                </a:highlight>
                <a:ea typeface="Calibri" panose="020F0502020204030204" pitchFamily="34" charset="0"/>
                <a:cs typeface="A Noor" panose="00000400000000000000" pitchFamily="2" charset="-78"/>
              </a:rPr>
              <a:t> </a:t>
            </a: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147145" y="768444"/>
            <a:ext cx="11954863" cy="4909036"/>
          </a:xfrm>
          <a:prstGeom prst="rect">
            <a:avLst/>
          </a:prstGeom>
          <a:noFill/>
        </p:spPr>
        <p:txBody>
          <a:bodyPr wrap="square">
            <a:spAutoFit/>
          </a:bodyPr>
          <a:lstStyle/>
          <a:p>
            <a:pPr marL="342900" lvl="0" indent="-342900" algn="just" rtl="1">
              <a:spcAft>
                <a:spcPts val="1000"/>
              </a:spcAft>
              <a:buFont typeface="Wingdings" panose="05000000000000000000" pitchFamily="2" charset="2"/>
              <a:buChar char=""/>
            </a:pPr>
            <a:r>
              <a:rPr lang="ar-SA" sz="1400" b="1" dirty="0">
                <a:latin typeface="29LT Azer" panose="00000500000000000000" pitchFamily="2" charset="-78"/>
                <a:cs typeface="29LT Azer" panose="00000500000000000000" pitchFamily="2" charset="-78"/>
              </a:rPr>
              <a:t>الوظيفة العامة في النظام المغلق</a:t>
            </a:r>
            <a:r>
              <a:rPr lang="en-US" sz="1400" b="1" dirty="0">
                <a:latin typeface="29LT Azer" panose="00000500000000000000" pitchFamily="2" charset="-78"/>
                <a:cs typeface="29LT Azer" panose="00000500000000000000" pitchFamily="2" charset="-78"/>
              </a:rPr>
              <a:t>: </a:t>
            </a:r>
          </a:p>
          <a:p>
            <a:pPr marL="228600" algn="just" rtl="1">
              <a:spcAft>
                <a:spcPts val="1000"/>
              </a:spcAft>
            </a:pPr>
            <a:r>
              <a:rPr lang="ar-SA" sz="1400" dirty="0">
                <a:latin typeface="29LT Azer" panose="00000500000000000000" pitchFamily="2" charset="-78"/>
                <a:cs typeface="29LT Azer" panose="00000500000000000000" pitchFamily="2" charset="-78"/>
              </a:rPr>
              <a:t>إن الوظيفة العامة مهنة يتفرغ لها الموظف طيلة حياته وتتميز بالاستقرار والاستمرار ولا تحتاج للتخصص الدقيق بل التخصص العام ويعين الفرد بالوظيفة </a:t>
            </a:r>
            <a:r>
              <a:rPr lang="ar-SA" sz="1400" dirty="0" err="1">
                <a:latin typeface="29LT Azer" panose="00000500000000000000" pitchFamily="2" charset="-78"/>
                <a:cs typeface="29LT Azer" panose="00000500000000000000" pitchFamily="2" charset="-78"/>
              </a:rPr>
              <a:t>بناءا</a:t>
            </a:r>
            <a:r>
              <a:rPr lang="ar-SA" sz="1400" dirty="0">
                <a:latin typeface="29LT Azer" panose="00000500000000000000" pitchFamily="2" charset="-78"/>
                <a:cs typeface="29LT Azer" panose="00000500000000000000" pitchFamily="2" charset="-78"/>
              </a:rPr>
              <a:t> على شروط معينة ويبقى فيها حتى يستقيل أو يحال إلى المعاش أو يفصل لأسباب تأديبية أو مرضية.   وتحكم الوظيفة العامة في ظل النظام المغلق خصائص متعددة نلخصها فيما يلي</a:t>
            </a:r>
            <a:r>
              <a:rPr lang="en-US" sz="1400" dirty="0">
                <a:latin typeface="29LT Azer" panose="00000500000000000000" pitchFamily="2" charset="-78"/>
                <a:cs typeface="29LT Azer" panose="00000500000000000000" pitchFamily="2" charset="-78"/>
              </a:rPr>
              <a:t>: </a:t>
            </a:r>
          </a:p>
          <a:p>
            <a:pPr marL="342900" lvl="0" indent="-342900" algn="just" rtl="1">
              <a:buFont typeface="+mj-lt"/>
              <a:buAutoNum type="arabicPeriod"/>
            </a:pPr>
            <a:r>
              <a:rPr lang="ar-SA" sz="1400" dirty="0">
                <a:latin typeface="29LT Azer" panose="00000500000000000000" pitchFamily="2" charset="-78"/>
                <a:cs typeface="29LT Azer" panose="00000500000000000000" pitchFamily="2" charset="-78"/>
              </a:rPr>
              <a:t>لنظام الخدمة في الحكومة كيان قائم بذاته تميزه عن النظم الخاصة المختلفة</a:t>
            </a:r>
            <a:r>
              <a:rPr lang="en-US" sz="1400" dirty="0">
                <a:latin typeface="29LT Azer" panose="00000500000000000000" pitchFamily="2" charset="-78"/>
                <a:cs typeface="29LT Azer" panose="00000500000000000000" pitchFamily="2" charset="-78"/>
              </a:rPr>
              <a:t>.</a:t>
            </a:r>
          </a:p>
          <a:p>
            <a:pPr marL="342900" lvl="0" indent="-342900" algn="just" rtl="1">
              <a:buFont typeface="+mj-lt"/>
              <a:buAutoNum type="arabicPeriod"/>
            </a:pPr>
            <a:r>
              <a:rPr lang="ar-SA" sz="1400" dirty="0">
                <a:latin typeface="29LT Azer" panose="00000500000000000000" pitchFamily="2" charset="-78"/>
                <a:cs typeface="29LT Azer" panose="00000500000000000000" pitchFamily="2" charset="-78"/>
              </a:rPr>
              <a:t>تعتبر الوظيفة العامة مهنة وسلك دائم وملزم للطرفين دون تعسف</a:t>
            </a:r>
            <a:r>
              <a:rPr lang="en-US" sz="1400" dirty="0">
                <a:latin typeface="29LT Azer" panose="00000500000000000000" pitchFamily="2" charset="-78"/>
                <a:cs typeface="29LT Azer" panose="00000500000000000000" pitchFamily="2" charset="-78"/>
              </a:rPr>
              <a:t>.</a:t>
            </a:r>
            <a:br>
              <a:rPr lang="en-US" sz="1400" dirty="0">
                <a:latin typeface="29LT Azer" panose="00000500000000000000" pitchFamily="2" charset="-78"/>
                <a:cs typeface="29LT Azer" panose="00000500000000000000" pitchFamily="2" charset="-78"/>
              </a:rPr>
            </a:b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يكرس الموظف نشاطه ووقته الرسمي لشغل الوظيفة متفرغاً لها</a:t>
            </a:r>
            <a:r>
              <a:rPr lang="en-US" sz="1400" dirty="0">
                <a:latin typeface="29LT Azer" panose="00000500000000000000" pitchFamily="2" charset="-78"/>
                <a:cs typeface="29LT Azer" panose="00000500000000000000" pitchFamily="2" charset="-78"/>
              </a:rPr>
              <a:t>.  3   . </a:t>
            </a:r>
            <a:r>
              <a:rPr lang="ar-SA" sz="1400" dirty="0">
                <a:latin typeface="29LT Azer" panose="00000500000000000000" pitchFamily="2" charset="-78"/>
                <a:cs typeface="29LT Azer" panose="00000500000000000000" pitchFamily="2" charset="-78"/>
              </a:rPr>
              <a:t>تحكم الموظف لدى الدولة نظم وقواعد وإجراءات ترتب حقوق وواجبات دائمة</a:t>
            </a:r>
            <a:r>
              <a:rPr lang="en-US" sz="1400" dirty="0">
                <a:latin typeface="29LT Azer" panose="00000500000000000000" pitchFamily="2" charset="-78"/>
                <a:cs typeface="29LT Azer" panose="00000500000000000000" pitchFamily="2" charset="-78"/>
              </a:rPr>
              <a:t>.</a:t>
            </a:r>
          </a:p>
          <a:p>
            <a:pPr marL="342900" lvl="0" indent="-342900" algn="just" rtl="1">
              <a:buFont typeface="+mj-lt"/>
              <a:buAutoNum type="arabicPeriod"/>
            </a:pPr>
            <a:r>
              <a:rPr lang="ar-SA" sz="1400" dirty="0">
                <a:latin typeface="29LT Azer" panose="00000500000000000000" pitchFamily="2" charset="-78"/>
                <a:cs typeface="29LT Azer" panose="00000500000000000000" pitchFamily="2" charset="-78"/>
              </a:rPr>
              <a:t>5أن من يعمل بوظيفة ما يمكن أن يرقى لغيرها تبعاً لسلم الترقيات</a:t>
            </a:r>
            <a:r>
              <a:rPr lang="en-US" sz="1400" dirty="0">
                <a:latin typeface="29LT Azer" panose="00000500000000000000" pitchFamily="2" charset="-78"/>
                <a:cs typeface="29LT Azer" panose="00000500000000000000" pitchFamily="2" charset="-78"/>
              </a:rPr>
              <a:t>.     . 5      </a:t>
            </a:r>
            <a:r>
              <a:rPr lang="ar-SA" sz="1400" dirty="0">
                <a:latin typeface="29LT Azer" panose="00000500000000000000" pitchFamily="2" charset="-78"/>
                <a:cs typeface="29LT Azer" panose="00000500000000000000" pitchFamily="2" charset="-78"/>
              </a:rPr>
              <a:t>تلزم الإدارة العامة بتأهيل موظفيها لشغل الوظائف الشاغرة لديها</a:t>
            </a:r>
            <a:r>
              <a:rPr lang="en-US" sz="1400" dirty="0">
                <a:latin typeface="29LT Azer" panose="00000500000000000000" pitchFamily="2" charset="-78"/>
                <a:cs typeface="29LT Azer" panose="00000500000000000000" pitchFamily="2" charset="-78"/>
              </a:rPr>
              <a:t>.  . 6 </a:t>
            </a:r>
            <a:r>
              <a:rPr lang="ar-SA" sz="1400" dirty="0">
                <a:latin typeface="29LT Azer" panose="00000500000000000000" pitchFamily="2" charset="-78"/>
                <a:cs typeface="29LT Azer" panose="00000500000000000000" pitchFamily="2" charset="-78"/>
              </a:rPr>
              <a:t>قد تلغى وظيفة الموظف، ولكنه يظل بخدمة الدولة</a:t>
            </a:r>
            <a:r>
              <a:rPr lang="en-US" sz="1400" dirty="0">
                <a:latin typeface="29LT Azer" panose="00000500000000000000" pitchFamily="2" charset="-78"/>
                <a:cs typeface="29LT Azer" panose="00000500000000000000" pitchFamily="2" charset="-78"/>
              </a:rPr>
              <a:t>. 7</a:t>
            </a:r>
            <a:r>
              <a:rPr lang="ar-SA" sz="1400" dirty="0">
                <a:latin typeface="29LT Azer" panose="00000500000000000000" pitchFamily="2" charset="-78"/>
                <a:cs typeface="29LT Azer" panose="00000500000000000000" pitchFamily="2" charset="-78"/>
              </a:rPr>
              <a:t>تلزم الدولة بدفع الراتب التقاعدي لمن يخدم فترة زمنية معينة</a:t>
            </a:r>
            <a:r>
              <a:rPr lang="en-US" sz="1400" dirty="0">
                <a:latin typeface="29LT Azer" panose="00000500000000000000" pitchFamily="2" charset="-78"/>
                <a:cs typeface="29LT Azer" panose="00000500000000000000" pitchFamily="2" charset="-78"/>
              </a:rPr>
              <a:t>.  . 8 </a:t>
            </a:r>
            <a:r>
              <a:rPr lang="ar-SA" sz="1400" dirty="0">
                <a:latin typeface="29LT Azer" panose="00000500000000000000" pitchFamily="2" charset="-78"/>
                <a:cs typeface="29LT Azer" panose="00000500000000000000" pitchFamily="2" charset="-78"/>
              </a:rPr>
              <a:t>تقيد الإدارة العامة حرية الاستقالة إلا لأسباب تقبلها</a:t>
            </a:r>
            <a:r>
              <a:rPr lang="en-US" sz="1400" dirty="0">
                <a:latin typeface="29LT Azer" panose="00000500000000000000" pitchFamily="2" charset="-78"/>
                <a:cs typeface="29LT Azer" panose="00000500000000000000" pitchFamily="2" charset="-78"/>
              </a:rPr>
              <a:t>.</a:t>
            </a:r>
          </a:p>
          <a:p>
            <a:pPr marL="228600" algn="just" rtl="1">
              <a:spcAft>
                <a:spcPts val="1000"/>
              </a:spcAft>
            </a:pPr>
            <a:r>
              <a:rPr lang="ar-SA" sz="1400" b="1" dirty="0">
                <a:latin typeface="29LT Azer" panose="00000500000000000000" pitchFamily="2" charset="-78"/>
                <a:cs typeface="29LT Azer" panose="00000500000000000000" pitchFamily="2" charset="-78"/>
              </a:rPr>
              <a:t>وقد أظهرت التطبيقات المختلفة لهذا المفهوم عدد من المساوئ فوجهت له عدد من الانتقادات نوجزها فيما يلي</a:t>
            </a:r>
            <a:r>
              <a:rPr lang="en-US" sz="1400" dirty="0">
                <a:latin typeface="29LT Azer" panose="00000500000000000000" pitchFamily="2" charset="-78"/>
                <a:cs typeface="29LT Azer" panose="00000500000000000000" pitchFamily="2" charset="-78"/>
              </a:rPr>
              <a:t>: </a:t>
            </a:r>
          </a:p>
          <a:p>
            <a:pPr marL="342900" lvl="0" indent="-342900" algn="just" rtl="1">
              <a:spcAft>
                <a:spcPts val="1000"/>
              </a:spcAft>
              <a:buFont typeface="+mj-lt"/>
              <a:buAutoNum type="arabicPeriod"/>
            </a:pPr>
            <a:r>
              <a:rPr lang="ar-SA" sz="1400" dirty="0">
                <a:latin typeface="29LT Azer" panose="00000500000000000000" pitchFamily="2" charset="-78"/>
                <a:cs typeface="29LT Azer" panose="00000500000000000000" pitchFamily="2" charset="-78"/>
              </a:rPr>
              <a:t>عدم قدرة النظام المغلق للخدمة المدنية على تحمل مسئولياته الواسعة والمتزايدة التي تؤدي إلى تضخم الأجهزة والعاملين بشكل سريع</a:t>
            </a:r>
            <a:r>
              <a:rPr lang="en-US" sz="1400" dirty="0">
                <a:latin typeface="29LT Azer" panose="00000500000000000000" pitchFamily="2" charset="-78"/>
                <a:cs typeface="29LT Azer" panose="00000500000000000000" pitchFamily="2" charset="-78"/>
              </a:rPr>
              <a:t>.</a:t>
            </a:r>
          </a:p>
          <a:p>
            <a:pPr marL="342900" lvl="0" indent="-342900" algn="just" rtl="1">
              <a:spcAft>
                <a:spcPts val="1000"/>
              </a:spcAft>
              <a:buFont typeface="+mj-lt"/>
              <a:buAutoNum type="arabicPeriod"/>
            </a:pPr>
            <a:r>
              <a:rPr lang="ar-SA" sz="1400" dirty="0">
                <a:latin typeface="29LT Azer" panose="00000500000000000000" pitchFamily="2" charset="-78"/>
                <a:cs typeface="29LT Azer" panose="00000500000000000000" pitchFamily="2" charset="-78"/>
              </a:rPr>
              <a:t>الاتكالية التي يخلقها هذا النظام لدى الموظفين الذين يقنعون أنفسهم بأنه يعملون لوظائف دائمة مما يضعف لديهم روح المبادأة والمبادرة ويقعد أغلبهم عن الحركة والتطور</a:t>
            </a:r>
            <a:r>
              <a:rPr lang="en-US" sz="1400" dirty="0">
                <a:latin typeface="29LT Azer" panose="00000500000000000000" pitchFamily="2" charset="-78"/>
                <a:cs typeface="29LT Azer" panose="00000500000000000000" pitchFamily="2" charset="-78"/>
              </a:rPr>
              <a:t>.</a:t>
            </a:r>
          </a:p>
          <a:p>
            <a:pPr marL="342900" lvl="0" indent="-342900" algn="just" rtl="1">
              <a:spcAft>
                <a:spcPts val="1000"/>
              </a:spcAft>
              <a:buFont typeface="+mj-lt"/>
              <a:buAutoNum type="arabicPeriod"/>
            </a:pPr>
            <a:r>
              <a:rPr lang="ar-SA" sz="1400" dirty="0">
                <a:latin typeface="29LT Azer" panose="00000500000000000000" pitchFamily="2" charset="-78"/>
                <a:cs typeface="29LT Azer" panose="00000500000000000000" pitchFamily="2" charset="-78"/>
              </a:rPr>
              <a:t>غياب التطبيقات الموضوعية الملتزمة بالكفاءة والجدارة في اختيار الموظفين وتكدس العديد من العناصر غير المؤهلة في الوظائف العامة بسبب تدخل الاعتبارات الشخصية أو السياسية أو مزايا النظام المغلق</a:t>
            </a:r>
            <a:r>
              <a:rPr lang="en-US" sz="1400" dirty="0">
                <a:latin typeface="29LT Azer" panose="00000500000000000000" pitchFamily="2" charset="-78"/>
                <a:cs typeface="29LT Azer" panose="00000500000000000000" pitchFamily="2" charset="-78"/>
              </a:rPr>
              <a:t>: </a:t>
            </a:r>
          </a:p>
          <a:p>
            <a:pPr marL="742950" lvl="1" indent="-285750" algn="just" rtl="1">
              <a:spcAft>
                <a:spcPts val="1000"/>
              </a:spcAft>
              <a:buFont typeface="+mj-lt"/>
              <a:buAutoNum type="arabicPeriod"/>
            </a:pPr>
            <a:r>
              <a:rPr lang="ar-SA" sz="1400" dirty="0">
                <a:latin typeface="29LT Azer" panose="00000500000000000000" pitchFamily="2" charset="-78"/>
                <a:cs typeface="29LT Azer" panose="00000500000000000000" pitchFamily="2" charset="-78"/>
              </a:rPr>
              <a:t>أنه يضمن نوع من الاستقرار الوظيفي والثبات للعاملين مما يقلل من تكاليف دوران العمل ومضايقاته</a:t>
            </a:r>
            <a:r>
              <a:rPr lang="en-US" sz="1400" dirty="0">
                <a:latin typeface="29LT Azer" panose="00000500000000000000" pitchFamily="2" charset="-78"/>
                <a:cs typeface="29LT Azer" panose="00000500000000000000" pitchFamily="2" charset="-78"/>
              </a:rPr>
              <a:t>.</a:t>
            </a:r>
          </a:p>
          <a:p>
            <a:pPr marL="742950" lvl="1" indent="-285750" algn="just" rtl="1">
              <a:spcAft>
                <a:spcPts val="1000"/>
              </a:spcAft>
              <a:buFont typeface="+mj-lt"/>
              <a:buAutoNum type="arabicPeriod"/>
            </a:pPr>
            <a:r>
              <a:rPr lang="ar-SA" sz="1400" dirty="0">
                <a:latin typeface="29LT Azer" panose="00000500000000000000" pitchFamily="2" charset="-78"/>
                <a:cs typeface="29LT Azer" panose="00000500000000000000" pitchFamily="2" charset="-78"/>
              </a:rPr>
              <a:t>أنه يحقق نوع من الضمان للعاملين وينقذهم من المخاوف التي يتعرض لها عمال القطاع الخاص</a:t>
            </a:r>
            <a:r>
              <a:rPr lang="en-US" sz="1400" dirty="0">
                <a:latin typeface="29LT Azer" panose="00000500000000000000" pitchFamily="2" charset="-78"/>
                <a:cs typeface="29LT Azer" panose="00000500000000000000" pitchFamily="2" charset="-78"/>
              </a:rPr>
              <a:t>.</a:t>
            </a:r>
          </a:p>
          <a:p>
            <a:pPr marL="742950" lvl="1" indent="-285750" algn="just" rtl="1">
              <a:spcAft>
                <a:spcPts val="1000"/>
              </a:spcAft>
              <a:buFont typeface="+mj-lt"/>
              <a:buAutoNum type="arabicPeriod"/>
            </a:pPr>
            <a:r>
              <a:rPr lang="ar-SA" sz="1400" dirty="0">
                <a:latin typeface="29LT Azer" panose="00000500000000000000" pitchFamily="2" charset="-78"/>
                <a:cs typeface="29LT Azer" panose="00000500000000000000" pitchFamily="2" charset="-78"/>
              </a:rPr>
              <a:t>يلقى مسئولية التدريب والتنمية على كافة الدولة مما يوسع من أفق الموظفين ويزيد من ثقافتهم من خلال الدورات التدريبية</a:t>
            </a:r>
            <a:r>
              <a:rPr lang="en-US" sz="1400" dirty="0">
                <a:latin typeface="29LT Azer" panose="00000500000000000000" pitchFamily="2" charset="-78"/>
                <a:cs typeface="29LT Azer" panose="00000500000000000000" pitchFamily="2" charset="-78"/>
              </a:rPr>
              <a:t>.</a:t>
            </a:r>
          </a:p>
          <a:p>
            <a:pPr marL="742950" lvl="1" indent="-285750" algn="just" rtl="1">
              <a:spcAft>
                <a:spcPts val="1000"/>
              </a:spcAft>
              <a:buFont typeface="+mj-lt"/>
              <a:buAutoNum type="arabicPeriod"/>
            </a:pPr>
            <a:r>
              <a:rPr lang="ar-SA" sz="1400" dirty="0">
                <a:latin typeface="29LT Azer" panose="00000500000000000000" pitchFamily="2" charset="-78"/>
                <a:cs typeface="29LT Azer" panose="00000500000000000000" pitchFamily="2" charset="-78"/>
              </a:rPr>
              <a:t>يشعر الفرد بعلاقة المواطنة وشده بالنظام السياسي الذي يعيش في ظله          5 - يقلل من أخطار البطالة ويضعف أثر العرض والطلب على تحديد الأجور</a:t>
            </a:r>
            <a:r>
              <a:rPr lang="en-US" sz="1400" dirty="0">
                <a:latin typeface="29LT Azer" panose="00000500000000000000" pitchFamily="2" charset="-78"/>
                <a:cs typeface="29LT Azer" panose="00000500000000000000" pitchFamily="2" charset="-78"/>
              </a:rPr>
              <a:t>.</a:t>
            </a:r>
            <a:endParaRPr lang="en-US" dirty="0">
              <a:latin typeface="29LT Azer" panose="00000500000000000000" pitchFamily="2" charset="-78"/>
              <a:cs typeface="29LT Azer" panose="00000500000000000000" pitchFamily="2" charset="-78"/>
            </a:endParaRPr>
          </a:p>
        </p:txBody>
      </p:sp>
    </p:spTree>
    <p:extLst>
      <p:ext uri="{BB962C8B-B14F-4D97-AF65-F5344CB8AC3E}">
        <p14:creationId xmlns:p14="http://schemas.microsoft.com/office/powerpoint/2010/main" val="3677265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TextBox 14"/>
          <p:cNvSpPr txBox="1"/>
          <p:nvPr/>
        </p:nvSpPr>
        <p:spPr>
          <a:xfrm>
            <a:off x="307818" y="704758"/>
            <a:ext cx="11697077" cy="4678204"/>
          </a:xfrm>
          <a:prstGeom prst="rect">
            <a:avLst/>
          </a:prstGeom>
        </p:spPr>
        <p:txBody>
          <a:bodyPr wrap="square" lIns="0" tIns="0" rIns="0" bIns="0" rtlCol="0" anchor="t">
            <a:spAutoFit/>
          </a:bodyPr>
          <a:lstStyle/>
          <a:p>
            <a:pPr algn="r" rtl="1"/>
            <a:r>
              <a:rPr lang="ar-SA" sz="1200" b="1" dirty="0">
                <a:solidFill>
                  <a:schemeClr val="bg1"/>
                </a:solidFill>
                <a:latin typeface="29LT Azer" panose="00000500000000000000" pitchFamily="2" charset="-78"/>
                <a:cs typeface="29LT Azer" panose="00000500000000000000" pitchFamily="2" charset="-78"/>
              </a:rPr>
              <a:t>ير</a:t>
            </a:r>
            <a:r>
              <a:rPr lang="ar-EG" b="1" dirty="0" err="1">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مف</a:t>
            </a:r>
            <a:r>
              <a:rPr lang="ar-SA" sz="1600" b="1"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ـــــهوم الخــــــدمة المدنيــــة</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a:p>
            <a:pPr marL="342900" lvl="0" indent="-342900" algn="just" rtl="1">
              <a:lnSpc>
                <a:spcPct val="150000"/>
              </a:lnSpc>
              <a:buFont typeface="Symbol" panose="05050102010706020507" pitchFamily="18" charset="2"/>
              <a:buChar char=""/>
            </a:pPr>
            <a:r>
              <a:rPr lang="ar-SA" sz="1600" b="1"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اولا: - تطـــور التــعريفــات</a:t>
            </a:r>
            <a:r>
              <a:rPr lang="en-US" sz="1600" b="1"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 </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a:p>
            <a:pPr marL="342900" lvl="0" indent="-342900" algn="just" rtl="1">
              <a:lnSpc>
                <a:spcPct val="150000"/>
              </a:lnSpc>
              <a:buFont typeface="Times New Roman" panose="02020603050405020304" pitchFamily="18" charset="0"/>
              <a:buChar char="-"/>
            </a:pP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لا شك أن </a:t>
            </a:r>
            <a:r>
              <a:rPr lang="ar-SA" sz="1600" b="1"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التطور التاريخي</a:t>
            </a: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 لتطبيقات إدارة الموظفين في مجال الإدارة العامة قد ترجع إلى زمن بعيد وقد شهدت الإمبراطوريات القديمة بيروقراطيات ضخمة تديرها أعداد كبيرة من الموظفين ومع ذلك فلم يكن هناك أقسام متخصصة لإدارة شئونهم ولا تشريعات مدونة تنظم خدمتهم بل كان الموظفون يشكلون طبقة مميزة استطاعت أن تغنم وتشتري عن طريق الاستغلال والرشوة والنفوذ والفساد واستمر حالهم حتى حركة إصلاح الخدمة المدنية والمطالبة بإحلال نظم الكفاءة والأهلية</a:t>
            </a:r>
            <a:r>
              <a:rPr lang="en-US"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a:p>
            <a:pPr marL="342900" lvl="0" indent="-342900" algn="just" rtl="1">
              <a:lnSpc>
                <a:spcPct val="150000"/>
              </a:lnSpc>
              <a:buFont typeface="Times New Roman" panose="02020603050405020304" pitchFamily="18" charset="0"/>
              <a:buChar char="-"/>
            </a:pP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إن </a:t>
            </a:r>
            <a:r>
              <a:rPr lang="ar-SA" sz="1600" b="1"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التعريف بإدارة الموظفين</a:t>
            </a: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 يستلزم وفقاً للتسلسل الزمني لظهور المصطلحات البدء أولاً بتعريف إدارة الأفراد والتي تطور مضمونها بتطور الاتجاهات الفكرية ويمكن عرض تطور تعرف إدارة الموظفين على </a:t>
            </a:r>
            <a:r>
              <a:rPr lang="ar-SA" sz="1600" b="1"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النحو التالي</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a:p>
            <a:pPr marL="342900" lvl="0" indent="-342900" algn="just" rtl="1">
              <a:lnSpc>
                <a:spcPct val="150000"/>
              </a:lnSpc>
              <a:buFont typeface="+mj-lt"/>
              <a:buAutoNum type="arabicPeriod"/>
            </a:pP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فإدارة الأفراد في ظل حركة الإدارة العلمية</a:t>
            </a:r>
            <a:r>
              <a:rPr lang="en-US"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 </a:t>
            </a: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كانت تعرف بأنها الإدارة التي تحصل على العاملين وتحافظ عليهم</a:t>
            </a:r>
            <a:r>
              <a:rPr lang="en-US"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a:p>
            <a:pPr marL="342900" lvl="0" indent="-342900" algn="just" rtl="1">
              <a:lnSpc>
                <a:spcPct val="150000"/>
              </a:lnSpc>
              <a:buFont typeface="+mj-lt"/>
              <a:buAutoNum type="arabicPeriod"/>
            </a:pP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وهو تعريف يؤكد على وظيفتي الاختيار والمحافظة ولا شك أن الهدف من ذلك هو ضمان قوة عمل مستقرة وكفؤة لتحقيق أهداف المشروع</a:t>
            </a:r>
            <a:r>
              <a:rPr lang="en-US"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a:p>
            <a:pPr marL="342900" lvl="0" indent="-342900" algn="just" rtl="1">
              <a:lnSpc>
                <a:spcPct val="150000"/>
              </a:lnSpc>
              <a:buFont typeface="+mj-lt"/>
              <a:buAutoNum type="arabicPeriod"/>
            </a:pP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كما عرفها آخرون آنذاك</a:t>
            </a:r>
            <a:r>
              <a:rPr lang="en-US"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 </a:t>
            </a: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بأنها الإدارة المسئولة عن مراقبة قوة العمل من أجل تحقيق الأهداف</a:t>
            </a:r>
            <a:r>
              <a:rPr lang="en-US"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 </a:t>
            </a: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وكلمة الرقابة تعكس الاتجاه الكلاسيكي بوضوح</a:t>
            </a:r>
            <a:r>
              <a:rPr lang="en-US"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a:p>
            <a:pPr marL="342900" lvl="0" indent="-342900" algn="just" rtl="1">
              <a:lnSpc>
                <a:spcPct val="150000"/>
              </a:lnSpc>
              <a:buFont typeface="+mj-lt"/>
              <a:buAutoNum type="arabicPeriod"/>
            </a:pP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ومع تطور مدرسة العلاقات الإنسانية أعطيت لإدارة الأفراد تعريفات أخرى، ففي عام 1945م عرفها معهد إدارة الأفراد البريطاني</a:t>
            </a:r>
            <a:r>
              <a:rPr lang="en-US"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 </a:t>
            </a: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بأنها ذلك الجانب من الإدارة المرتبط بالعلاقات الإنسانية داخل المنظمة</a:t>
            </a:r>
            <a:r>
              <a:rPr lang="en-US"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a:p>
            <a:pPr marL="342900" lvl="0" indent="-342900" algn="just" rtl="1">
              <a:lnSpc>
                <a:spcPct val="150000"/>
              </a:lnSpc>
              <a:spcAft>
                <a:spcPts val="1000"/>
              </a:spcAft>
              <a:buFont typeface="+mj-lt"/>
              <a:buAutoNum type="arabicPeriod"/>
            </a:pPr>
            <a:r>
              <a:rPr lang="ar-SA" sz="1600" dirty="0">
                <a:solidFill>
                  <a:srgbClr val="000000"/>
                </a:solidFill>
                <a:effectLst/>
                <a:highlight>
                  <a:srgbClr val="FFFFFF"/>
                </a:highlight>
                <a:latin typeface="29LT Azer" panose="00000500000000000000" pitchFamily="2" charset="-78"/>
                <a:ea typeface="Calibri" panose="020F0502020204030204" pitchFamily="34" charset="0"/>
                <a:cs typeface="29LT Azer" panose="00000500000000000000" pitchFamily="2" charset="-78"/>
              </a:rPr>
              <a:t>وهذا التعريف كما هو واضح أبرز العلاقات الإنسانية داخل المنظمة واقتصر عليها كوظيفة أساسية لإدارة الأفراد، أما ما عداها من وظائف فنية وإدارية فقد أهملت تماماً</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2157348" y="74193"/>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buNone/>
            </a:pPr>
            <a:r>
              <a:rPr lang="ar-SA" sz="1400" b="1" dirty="0">
                <a:latin typeface="29LT Azer" panose="00000500000000000000" pitchFamily="2" charset="-78"/>
                <a:cs typeface="29LT Azer" panose="00000500000000000000" pitchFamily="2" charset="-78"/>
              </a:rPr>
              <a:t>العوامل المؤثرة على تطوير </a:t>
            </a:r>
            <a:r>
              <a:rPr lang="ar-SA" sz="1100" dirty="0">
                <a:latin typeface="29LT Azer" panose="00000500000000000000" pitchFamily="2" charset="-78"/>
                <a:cs typeface="29LT Azer" panose="00000500000000000000" pitchFamily="2" charset="-78"/>
              </a:rPr>
              <a:t>اف واضحة</a:t>
            </a:r>
            <a:r>
              <a:rPr lang="en-US" sz="1100" dirty="0">
                <a:latin typeface="29LT Azer" panose="00000500000000000000" pitchFamily="2" charset="-78"/>
                <a:cs typeface="29LT Azer" panose="00000500000000000000" pitchFamily="2" charset="-78"/>
              </a:rPr>
              <a:t>.</a:t>
            </a:r>
            <a:r>
              <a:rPr lang="ar-SA" sz="1100" dirty="0">
                <a:latin typeface="29LT Azer" panose="00000500000000000000" pitchFamily="2" charset="-78"/>
                <a:cs typeface="29LT Azer" panose="00000500000000000000" pitchFamily="2" charset="-78"/>
              </a:rPr>
              <a:t> </a:t>
            </a:r>
            <a:r>
              <a:rPr lang="ar-SA" sz="1800" dirty="0">
                <a:latin typeface="29LT Azer" panose="00000500000000000000" pitchFamily="2" charset="-78"/>
                <a:ea typeface="Calibri" panose="020F0502020204030204" pitchFamily="34" charset="0"/>
                <a:cs typeface="29LT Azer" panose="00000500000000000000" pitchFamily="2" charset="-78"/>
              </a:rPr>
              <a:t>الوحدة الأولي: -</a:t>
            </a:r>
            <a:r>
              <a:rPr lang="ar-SA" sz="1800" b="1" dirty="0">
                <a:latin typeface="29LT Azer" panose="00000500000000000000" pitchFamily="2" charset="-78"/>
                <a:ea typeface="Calibri" panose="020F0502020204030204" pitchFamily="34" charset="0"/>
                <a:cs typeface="29LT Azer" panose="00000500000000000000" pitchFamily="2" charset="-78"/>
              </a:rPr>
              <a:t> مدخـــــل الى ادارة الخـــــدمة المدنية</a:t>
            </a:r>
          </a:p>
        </p:txBody>
      </p:sp>
    </p:spTree>
    <p:extLst>
      <p:ext uri="{BB962C8B-B14F-4D97-AF65-F5344CB8AC3E}">
        <p14:creationId xmlns:p14="http://schemas.microsoft.com/office/powerpoint/2010/main" val="84769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4" name="TextBox 14"/>
          <p:cNvSpPr txBox="1"/>
          <p:nvPr/>
        </p:nvSpPr>
        <p:spPr>
          <a:xfrm>
            <a:off x="307818" y="704758"/>
            <a:ext cx="11697077" cy="4421723"/>
          </a:xfrm>
          <a:prstGeom prst="rect">
            <a:avLst/>
          </a:prstGeom>
        </p:spPr>
        <p:txBody>
          <a:bodyPr wrap="square" lIns="0" tIns="0" rIns="0" bIns="0" rtlCol="0" anchor="t">
            <a:spAutoFit/>
          </a:bodyPr>
          <a:lstStyle/>
          <a:p>
            <a:pPr marL="342900" lvl="0" indent="-342900" algn="just" rtl="1">
              <a:lnSpc>
                <a:spcPct val="150000"/>
              </a:lnSpc>
              <a:buFont typeface="Times New Roman" panose="02020603050405020304" pitchFamily="18" charset="0"/>
              <a:buChar char="-"/>
            </a:pPr>
            <a:r>
              <a:rPr lang="ar-SA" sz="1200" b="1" dirty="0" err="1">
                <a:solidFill>
                  <a:schemeClr val="bg1"/>
                </a:solidFill>
                <a:latin typeface="29LT Azer" panose="00000500000000000000" pitchFamily="2" charset="-78"/>
                <a:cs typeface="29LT Azer" panose="00000500000000000000" pitchFamily="2" charset="-78"/>
              </a:rPr>
              <a:t>ير</a:t>
            </a:r>
            <a:r>
              <a:rPr lang="ar-SA" sz="1800" b="1"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وإذا</a:t>
            </a: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تجاوزنا هذه الاختلافات في طبيعة الخدمة المدنية فنجد أن</a:t>
            </a:r>
            <a:r>
              <a:rPr lang="en-US"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endParaRPr lang="en-US" sz="1800" dirty="0">
              <a:effectLst/>
              <a:latin typeface="Calibri" panose="020F0502020204030204" pitchFamily="34" charset="0"/>
              <a:ea typeface="Calibri" panose="020F0502020204030204" pitchFamily="34" charset="0"/>
              <a:cs typeface="A Noor" panose="00000400000000000000" pitchFamily="2" charset="-78"/>
            </a:endParaRPr>
          </a:p>
          <a:p>
            <a:pPr marL="342900" lvl="0" indent="-342900" algn="just" rtl="1">
              <a:lnSpc>
                <a:spcPct val="150000"/>
              </a:lnSpc>
              <a:buFont typeface="Wingdings" panose="05000000000000000000" pitchFamily="2" charset="2"/>
              <a:buChar char=""/>
            </a:pP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الخدمة في هيئات الحكومة الرسمية من قبيل الخدمة العامة </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(Public Service) </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وتنقسم تلك الخدمة بشكل عام إلى </a:t>
            </a: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قسمين رئيسين هما</a:t>
            </a:r>
            <a:r>
              <a:rPr lang="en-US"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Wingdings" panose="05000000000000000000" pitchFamily="2" charset="2"/>
              <a:buChar char=""/>
            </a:pP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الخدمة العسكرية</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(Military service) </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وتعبر عن الخدمة العامة في كافة الأجهزة والمرافق العسكرية في الدولة</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Wingdings" panose="05000000000000000000" pitchFamily="2" charset="2"/>
              <a:buChar char=""/>
            </a:pP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الخدمة المدنية</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(Civil service) </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وتعبر عن الخدمة العامة في الهيئات العامة غير العسكرية، وأهم فرع من الخدمة المدنية هو الذي يضم العاملين في المنظمات الحكومية (المصالح، المؤسسة العامة، المحليات)</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Symbol" panose="05050102010706020507" pitchFamily="18" charset="2"/>
              <a:buChar char=""/>
            </a:pPr>
            <a:r>
              <a:rPr lang="ar-SA" sz="1800" b="1" dirty="0">
                <a:solidFill>
                  <a:srgbClr val="000000"/>
                </a:solidFill>
                <a:effectLst/>
                <a:highlight>
                  <a:srgbClr val="FFFFFF"/>
                </a:highlight>
                <a:latin typeface="Arabic Transparent" panose="020B0604020202020204" pitchFamily="34" charset="0"/>
                <a:ea typeface="Calibri" panose="020F0502020204030204" pitchFamily="34" charset="0"/>
                <a:cs typeface="PT Bold Heading" panose="02010400000000000000" pitchFamily="2" charset="-78"/>
              </a:rPr>
              <a:t>مفهوم وخصائص الخدمة المدنية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Times New Roman" panose="02020603050405020304" pitchFamily="18" charset="0"/>
              <a:buChar char="-"/>
            </a:pP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إدارة شئــــون الموظفيــن</a:t>
            </a:r>
            <a:r>
              <a:rPr lang="en-US"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endParaRPr lang="en-US" sz="1800" dirty="0">
              <a:effectLst/>
              <a:latin typeface="Calibri" panose="020F0502020204030204" pitchFamily="34" charset="0"/>
              <a:ea typeface="Calibri" panose="020F0502020204030204" pitchFamily="34" charset="0"/>
              <a:cs typeface="A Noor" panose="00000400000000000000" pitchFamily="2" charset="-78"/>
            </a:endParaRPr>
          </a:p>
          <a:p>
            <a:pPr marL="342900" lvl="0" indent="-342900" algn="just" rtl="1">
              <a:lnSpc>
                <a:spcPct val="150000"/>
              </a:lnSpc>
              <a:spcAft>
                <a:spcPts val="1000"/>
              </a:spcAft>
              <a:buFont typeface="Wingdings" panose="05000000000000000000" pitchFamily="2" charset="2"/>
              <a:buChar char=""/>
            </a:pP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تعرف إدارة شئون الموظفين</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rial" panose="020B0604020202020204" pitchFamily="34" charset="0"/>
              </a:rPr>
              <a:t> </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بأنها مجموعة من الفعاليات التخطيطية والتنظيمية والرقابية المتعلقة بتهيئة العاملين للجهاز الحكومي للدولة واستخدامهم ورفع كفاءتهم وتحديد حقوقهم وواجباتهم وفقاً للنظم والتشريعات واللوائح المعدة باقتراح منها لهذا الغرض</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وينطبق هذا التعريف غالباً على الإدارات المركزية لشئون الموظفين (مجالس الخدمة المدنية) باعتبارها مسئولة عن رسم السياسات ووضع النظم وصياغة اللوائح التي تحكم علاقة الموظفين بالدولة بوجه عام، أما بالنسبة لإدارة شئون الموظفين اللامركزية والتي تعمل في نطاق الوزارات والمديريات العامة </a:t>
            </a:r>
            <a:endParaRPr lang="en-US" sz="1600" dirty="0">
              <a:effectLst/>
              <a:latin typeface="29LT Azer" panose="00000500000000000000" pitchFamily="2" charset="-78"/>
              <a:ea typeface="Calibri" panose="020F0502020204030204" pitchFamily="34" charset="0"/>
              <a:cs typeface="29LT Azer" panose="00000500000000000000" pitchFamily="2" charset="-78"/>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2157348" y="74193"/>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lvl="0"/>
            <a:r>
              <a:rPr lang="ar-SA" b="1" dirty="0"/>
              <a:t>الخدمة المدنيــــة والخدمة العسكــــرية</a:t>
            </a:r>
            <a:endParaRPr lang="en-US" dirty="0"/>
          </a:p>
        </p:txBody>
      </p:sp>
    </p:spTree>
    <p:extLst>
      <p:ext uri="{BB962C8B-B14F-4D97-AF65-F5344CB8AC3E}">
        <p14:creationId xmlns:p14="http://schemas.microsoft.com/office/powerpoint/2010/main" val="233890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21958" y="150908"/>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lvl="0"/>
            <a:r>
              <a:rPr lang="ar-SA" b="1" dirty="0"/>
              <a:t>الخدمة المدنيــــة والخدمة العسكــــرية</a:t>
            </a:r>
            <a:endParaRPr lang="en-US" dirty="0"/>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4739759"/>
          </a:xfrm>
          <a:prstGeom prst="rect">
            <a:avLst/>
          </a:prstGeom>
          <a:noFill/>
        </p:spPr>
        <p:txBody>
          <a:bodyPr wrap="square">
            <a:spAutoFit/>
          </a:bodyPr>
          <a:lstStyle/>
          <a:p>
            <a:pPr marL="342900" lvl="0" indent="-342900" algn="just" rtl="1">
              <a:buFont typeface="Wingdings" panose="05000000000000000000" pitchFamily="2" charset="2"/>
              <a:buChar char=""/>
            </a:pPr>
            <a:r>
              <a:rPr lang="ar-SA" dirty="0">
                <a:latin typeface="29LT Azer" panose="00000500000000000000" pitchFamily="2" charset="-78"/>
                <a:cs typeface="29LT Azer" panose="00000500000000000000" pitchFamily="2" charset="-78"/>
              </a:rPr>
              <a:t>والمؤسسات والمصالح المتفرعة منها وفان عملها واهتمامها غالباً ما ينصب على التنفيذ التفصيلي لتلك السياسات والنظم واللوائح وكذلك تطبيقها على الموظفين التابعين لها</a:t>
            </a:r>
            <a:endParaRPr lang="en-US" dirty="0">
              <a:latin typeface="29LT Azer" panose="00000500000000000000" pitchFamily="2" charset="-78"/>
              <a:cs typeface="29LT Azer" panose="00000500000000000000" pitchFamily="2" charset="-78"/>
            </a:endParaRPr>
          </a:p>
          <a:p>
            <a:pPr marL="342900" lvl="0" indent="-342900" algn="just" rtl="1">
              <a:spcAft>
                <a:spcPts val="1000"/>
              </a:spcAft>
              <a:buFont typeface="Wingdings" panose="05000000000000000000" pitchFamily="2" charset="2"/>
              <a:buChar char=""/>
            </a:pPr>
            <a:r>
              <a:rPr lang="ar-SA" dirty="0">
                <a:latin typeface="29LT Azer" panose="00000500000000000000" pitchFamily="2" charset="-78"/>
                <a:cs typeface="29LT Azer" panose="00000500000000000000" pitchFamily="2" charset="-78"/>
              </a:rPr>
              <a:t>وللخدمة المدنية خصائص تميزها عن الخدمة العسكرية وعن الخدمة في قطاعات الأعمال الأهلية، وتنبع هذه الخصائص من طبيعة تلك الخدمة وهي: -</a:t>
            </a:r>
            <a:endParaRPr lang="en-US" dirty="0">
              <a:latin typeface="29LT Azer" panose="00000500000000000000" pitchFamily="2" charset="-78"/>
              <a:cs typeface="29LT Azer" panose="00000500000000000000" pitchFamily="2" charset="-78"/>
            </a:endParaRPr>
          </a:p>
          <a:p>
            <a:pPr marL="342900" lvl="0" indent="-342900" algn="just" rtl="1">
              <a:spcAft>
                <a:spcPts val="1000"/>
              </a:spcAft>
              <a:buFont typeface="+mj-lt"/>
              <a:buAutoNum type="arabicPeriod"/>
              <a:tabLst>
                <a:tab pos="476250" algn="l"/>
              </a:tabLst>
            </a:pPr>
            <a:r>
              <a:rPr lang="ar-SA" dirty="0">
                <a:latin typeface="29LT Azer" panose="00000500000000000000" pitchFamily="2" charset="-78"/>
                <a:cs typeface="29LT Azer" panose="00000500000000000000" pitchFamily="2" charset="-78"/>
              </a:rPr>
              <a:t>أن الخدمة المدنية تحتاج إلى هيئة إدارية ذات خبرة وممارسة عميقتين لخطورة المسئوليات التي تقوم بها، ولذا يجب أن يعتمد على أعضاء الخدمة ذاتها، ودون إغفال أهمية تغذية الخدمة من آن لآخر ببعض "الدماء" الجديدة</a:t>
            </a:r>
            <a:r>
              <a:rPr lang="en-US" dirty="0">
                <a:latin typeface="29LT Azer" panose="00000500000000000000" pitchFamily="2" charset="-78"/>
                <a:cs typeface="29LT Azer" panose="00000500000000000000" pitchFamily="2" charset="-78"/>
              </a:rPr>
              <a:t>.</a:t>
            </a:r>
          </a:p>
          <a:p>
            <a:pPr marL="342900" lvl="0" indent="-342900" algn="just" rtl="1">
              <a:spcAft>
                <a:spcPts val="1000"/>
              </a:spcAft>
              <a:buFont typeface="+mj-lt"/>
              <a:buAutoNum type="arabicPeriod"/>
              <a:tabLst>
                <a:tab pos="476250" algn="l"/>
              </a:tabLst>
            </a:pPr>
            <a:r>
              <a:rPr lang="ar-SA" dirty="0">
                <a:latin typeface="29LT Azer" panose="00000500000000000000" pitchFamily="2" charset="-78"/>
                <a:cs typeface="29LT Azer" panose="00000500000000000000" pitchFamily="2" charset="-78"/>
              </a:rPr>
              <a:t>إن الخدمة المدنية والتي تضم منفذي السياسة العامة تحتاج إلى هيئة مهنية بعيدة عن الخوف من ضغوط رجل الحكم وجماعات الضغط على السواء، وتكون واثقة من حقها في إبداء الرأي وخدمة المواطنين جميعاً بموضوعية، لذا يجب تأمين العاملين فيها وإشعارهم بالطمأنينة</a:t>
            </a:r>
            <a:r>
              <a:rPr lang="en-US" dirty="0">
                <a:latin typeface="29LT Azer" panose="00000500000000000000" pitchFamily="2" charset="-78"/>
                <a:cs typeface="29LT Azer" panose="00000500000000000000" pitchFamily="2" charset="-78"/>
              </a:rPr>
              <a:t>.</a:t>
            </a:r>
          </a:p>
          <a:p>
            <a:pPr marL="342900" lvl="0" indent="-342900" algn="just" rtl="1">
              <a:spcAft>
                <a:spcPts val="1000"/>
              </a:spcAft>
              <a:buFont typeface="+mj-lt"/>
              <a:buAutoNum type="arabicPeriod"/>
              <a:tabLst>
                <a:tab pos="476250" algn="l"/>
              </a:tabLst>
            </a:pPr>
            <a:r>
              <a:rPr lang="ar-SA" dirty="0">
                <a:latin typeface="29LT Azer" panose="00000500000000000000" pitchFamily="2" charset="-78"/>
                <a:cs typeface="29LT Azer" panose="00000500000000000000" pitchFamily="2" charset="-78"/>
              </a:rPr>
              <a:t>ويضع هذا طابعاً مميزاً للعمل في الخدمة المدنية، إذ يخضع العمل لمجموعة من القوانين العامة التي عادة ما تؤكد بعض القواعد الهامة مثل: ضمانات الموظفين، أسلوب التعيين والترقية والنقل وحقوق المعاشات والضمانات الاجتماعية والتزامات الموظف العام... الخ</a:t>
            </a:r>
            <a:r>
              <a:rPr lang="en-US" dirty="0">
                <a:latin typeface="29LT Azer" panose="00000500000000000000" pitchFamily="2" charset="-78"/>
                <a:cs typeface="29LT Azer" panose="00000500000000000000" pitchFamily="2" charset="-78"/>
              </a:rPr>
              <a:t>.</a:t>
            </a:r>
          </a:p>
          <a:p>
            <a:pPr marL="342900" lvl="0" indent="-342900" algn="just" rtl="1">
              <a:spcAft>
                <a:spcPts val="1000"/>
              </a:spcAft>
              <a:buFont typeface="+mj-lt"/>
              <a:buAutoNum type="arabicPeriod"/>
              <a:tabLst>
                <a:tab pos="476250" algn="l"/>
              </a:tabLst>
            </a:pPr>
            <a:r>
              <a:rPr lang="ar-SA" dirty="0">
                <a:latin typeface="29LT Azer" panose="00000500000000000000" pitchFamily="2" charset="-78"/>
                <a:cs typeface="29LT Azer" panose="00000500000000000000" pitchFamily="2" charset="-78"/>
              </a:rPr>
              <a:t>وعادة يتم تقنين هذه القواعد وتطبيق أحكامها على جميع العاملين في كافة منظمات الجهاز الإداري</a:t>
            </a:r>
            <a:r>
              <a:rPr lang="en-US" dirty="0">
                <a:latin typeface="29LT Azer" panose="00000500000000000000" pitchFamily="2" charset="-78"/>
                <a:cs typeface="29LT Azer" panose="00000500000000000000" pitchFamily="2" charset="-78"/>
              </a:rPr>
              <a:t>.</a:t>
            </a:r>
          </a:p>
          <a:p>
            <a:pPr marL="342900" lvl="0" indent="-342900" algn="just" rtl="1">
              <a:spcAft>
                <a:spcPts val="1000"/>
              </a:spcAft>
              <a:buFont typeface="+mj-lt"/>
              <a:buAutoNum type="arabicPeriod"/>
              <a:tabLst>
                <a:tab pos="476250" algn="l"/>
              </a:tabLst>
            </a:pPr>
            <a:r>
              <a:rPr lang="ar-SA" dirty="0">
                <a:latin typeface="29LT Azer" panose="00000500000000000000" pitchFamily="2" charset="-78"/>
                <a:cs typeface="29LT Azer" panose="00000500000000000000" pitchFamily="2" charset="-78"/>
              </a:rPr>
              <a:t>وتنظم هذه العملية تحت إشراف مجلس أو هيئة للخدمة المدنية وتكون بمثابة "إدارة الأفراد" المركزية للجهاز الإداري</a:t>
            </a:r>
            <a:r>
              <a:rPr lang="en-US" dirty="0">
                <a:latin typeface="29LT Azer" panose="00000500000000000000" pitchFamily="2" charset="-78"/>
                <a:cs typeface="29LT Azer" panose="00000500000000000000" pitchFamily="2" charset="-78"/>
              </a:rPr>
              <a:t>.</a:t>
            </a:r>
          </a:p>
          <a:p>
            <a:pPr marL="342900" lvl="0" indent="-342900" algn="just" rtl="1">
              <a:spcAft>
                <a:spcPts val="1000"/>
              </a:spcAft>
              <a:buFont typeface="+mj-lt"/>
              <a:buAutoNum type="arabicPeriod"/>
              <a:tabLst>
                <a:tab pos="476250" algn="l"/>
              </a:tabLst>
            </a:pPr>
            <a:r>
              <a:rPr lang="ar-SA" dirty="0">
                <a:latin typeface="29LT Azer" panose="00000500000000000000" pitchFamily="2" charset="-78"/>
                <a:cs typeface="29LT Azer" panose="00000500000000000000" pitchFamily="2" charset="-78"/>
              </a:rPr>
              <a:t>وترتبط شئون الخدمة المدنية كذلك ارتباطاً وثيقاً بالميزانية العامة للدولة، فتكوين الوظائف العامة هو عنصر هام من عناصر الميزانية التي تمثل قيداً على تنظيم الخدمة المدنية</a:t>
            </a:r>
            <a:r>
              <a:rPr lang="en-US" dirty="0">
                <a:latin typeface="29LT Azer" panose="00000500000000000000" pitchFamily="2" charset="-78"/>
                <a:cs typeface="29LT Azer" panose="00000500000000000000" pitchFamily="2" charset="-78"/>
              </a:rPr>
              <a:t>.</a:t>
            </a:r>
          </a:p>
        </p:txBody>
      </p:sp>
    </p:spTree>
    <p:extLst>
      <p:ext uri="{BB962C8B-B14F-4D97-AF65-F5344CB8AC3E}">
        <p14:creationId xmlns:p14="http://schemas.microsoft.com/office/powerpoint/2010/main" val="214013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21958" y="150908"/>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lvl="0">
              <a:buNone/>
            </a:pPr>
            <a:r>
              <a:rPr lang="ar-SA" b="1" dirty="0"/>
              <a:t>     الخدمة المدنيــــة والخدمة العسكــــرية</a:t>
            </a:r>
            <a:endParaRPr lang="en-US" dirty="0"/>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5098832"/>
          </a:xfrm>
          <a:prstGeom prst="rect">
            <a:avLst/>
          </a:prstGeom>
          <a:noFill/>
        </p:spPr>
        <p:txBody>
          <a:bodyPr wrap="square">
            <a:spAutoFit/>
          </a:bodyPr>
          <a:lstStyle/>
          <a:p>
            <a:pPr algn="just">
              <a:spcAft>
                <a:spcPts val="1000"/>
              </a:spcAft>
              <a:tabLst>
                <a:tab pos="476250" algn="l"/>
              </a:tabLst>
            </a:pPr>
            <a:r>
              <a:rPr lang="ar-SA" sz="1400" dirty="0">
                <a:latin typeface="29LT Azer" panose="00000500000000000000" pitchFamily="2" charset="-78"/>
                <a:cs typeface="29LT Azer" panose="00000500000000000000" pitchFamily="2" charset="-78"/>
              </a:rPr>
              <a:t>الحياد الوظيفي</a:t>
            </a:r>
            <a:r>
              <a:rPr lang="en-US" sz="1400" dirty="0">
                <a:latin typeface="29LT Azer" panose="00000500000000000000" pitchFamily="2" charset="-78"/>
                <a:cs typeface="29LT Azer" panose="00000500000000000000" pitchFamily="2" charset="-78"/>
              </a:rPr>
              <a:t>:</a:t>
            </a:r>
          </a:p>
          <a:p>
            <a:pPr algn="just">
              <a:spcAft>
                <a:spcPts val="1000"/>
              </a:spcAft>
              <a:tabLst>
                <a:tab pos="476250" algn="l"/>
              </a:tabLst>
            </a:pPr>
            <a:r>
              <a:rPr lang="ar-SA" sz="1400" dirty="0">
                <a:latin typeface="29LT Azer" panose="00000500000000000000" pitchFamily="2" charset="-78"/>
                <a:cs typeface="29LT Azer" panose="00000500000000000000" pitchFamily="2" charset="-78"/>
              </a:rPr>
              <a:t>أن الخدمة المدنية ترتبط بالسياسة العامة بصورة أو بأخرى، ففي بعض النظم يكون من الضروري حياد "الموظف" في النواحي السياسية، بينما في نظم أخرى يكون العكس هو المطلوب، أي الالتزام السياسي للموظف العام</a:t>
            </a:r>
            <a:r>
              <a:rPr lang="en-US" sz="1400" dirty="0">
                <a:latin typeface="29LT Azer" panose="00000500000000000000" pitchFamily="2" charset="-78"/>
                <a:cs typeface="29LT Azer" panose="00000500000000000000" pitchFamily="2" charset="-78"/>
              </a:rPr>
              <a:t>.</a:t>
            </a:r>
          </a:p>
          <a:p>
            <a:pPr algn="just">
              <a:spcAft>
                <a:spcPts val="1000"/>
              </a:spcAft>
              <a:tabLst>
                <a:tab pos="476250" algn="l"/>
              </a:tabLst>
            </a:pPr>
            <a:r>
              <a:rPr lang="ar-SA" sz="1400" dirty="0">
                <a:latin typeface="29LT Azer" panose="00000500000000000000" pitchFamily="2" charset="-78"/>
                <a:cs typeface="29LT Azer" panose="00000500000000000000" pitchFamily="2" charset="-78"/>
              </a:rPr>
              <a:t>ففي النظم الحزبية يكون من غير المسموح به أن يظهر الموظف العام أي ميول أو "تحزب" في أعماله الرسمية وتقوم الافتراضات في هذا النظام على أساس إمكان حيادية الموظف على الأقل رسمياً بينما في النظم السياسية المواجهة يكون اقتناع الموظف العام بالسياسة الحاكمة وبأهدافها وتعاطفه معها شرطاً ضرورياً لتبوء الوظائف العامة خصوصاً في المراكز القيادية ومراكز الاحتكاك بالجماهير</a:t>
            </a:r>
            <a:r>
              <a:rPr lang="en-US" sz="1400" dirty="0">
                <a:latin typeface="29LT Azer" panose="00000500000000000000" pitchFamily="2" charset="-78"/>
                <a:cs typeface="29LT Azer" panose="00000500000000000000" pitchFamily="2" charset="-78"/>
              </a:rPr>
              <a:t>.</a:t>
            </a:r>
          </a:p>
          <a:p>
            <a:pPr algn="just">
              <a:spcAft>
                <a:spcPts val="1000"/>
              </a:spcAft>
              <a:tabLst>
                <a:tab pos="476250" algn="l"/>
              </a:tabLst>
            </a:pPr>
            <a:r>
              <a:rPr lang="en-US" sz="1400" dirty="0">
                <a:latin typeface="29LT Azer" panose="00000500000000000000" pitchFamily="2" charset="-78"/>
                <a:cs typeface="29LT Azer" panose="00000500000000000000" pitchFamily="2" charset="-78"/>
              </a:rPr>
              <a:t>·</a:t>
            </a:r>
            <a:r>
              <a:rPr lang="ar-SA" sz="1400" dirty="0">
                <a:latin typeface="29LT Azer" panose="00000500000000000000" pitchFamily="2" charset="-78"/>
                <a:cs typeface="29LT Azer" panose="00000500000000000000" pitchFamily="2" charset="-78"/>
              </a:rPr>
              <a:t>وفي الدول التي لا تأخذ بنظام الأحزاب وتقودها جماعات "وطنية" لها أهداف محددة في التنمية تصبح عملية "الولاء السياسي" عملية لازمة حتى تضمن القيادة العليا (الثورية) تمشي الإدارة العليا مع أهدافها "الوطنية" الهادفة إلى إحداث تغييرات جذرية في النظام القائم وبالتالي لا تعد الكفاءة وحدها كافية، إذ لا بد أن يكون معها جنباً إلى جنب اقتناع كافٍ بالتغييرات التي تهدف إليها القيادة العليا الجديدة</a:t>
            </a: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ولكننا نجد أن الكفاءة تحقق ميزتين للعمل الإداري لا يمكن بأي حالا من الاحوال تجاهلهما وهما</a:t>
            </a:r>
            <a:r>
              <a:rPr lang="en-US" sz="1400" dirty="0">
                <a:latin typeface="29LT Azer" panose="00000500000000000000" pitchFamily="2" charset="-78"/>
                <a:cs typeface="29LT Azer" panose="00000500000000000000" pitchFamily="2" charset="-78"/>
              </a:rPr>
              <a:t>: </a:t>
            </a:r>
          </a:p>
          <a:p>
            <a:pPr algn="just">
              <a:spcAft>
                <a:spcPts val="1000"/>
              </a:spcAft>
              <a:tabLst>
                <a:tab pos="476250" algn="l"/>
              </a:tabLst>
            </a:pPr>
            <a:r>
              <a:rPr lang="ar-SA" sz="1400" dirty="0">
                <a:latin typeface="29LT Azer" panose="00000500000000000000" pitchFamily="2" charset="-78"/>
                <a:cs typeface="29LT Azer" panose="00000500000000000000" pitchFamily="2" charset="-78"/>
              </a:rPr>
              <a:t> النظرة الخبيرة للعمل الإداري و النظرة الموضوعية المحايدة للعمل الإداري</a:t>
            </a: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كما أنها تضمن استقرار الموظف وطمأنينته وتبني روح الخدمة على دعامات مهنية موضوعية</a:t>
            </a:r>
            <a:r>
              <a:rPr lang="en-US" sz="1400" dirty="0">
                <a:latin typeface="29LT Azer" panose="00000500000000000000" pitchFamily="2" charset="-78"/>
                <a:cs typeface="29LT Azer" panose="00000500000000000000" pitchFamily="2" charset="-78"/>
              </a:rPr>
              <a:t>.</a:t>
            </a:r>
          </a:p>
          <a:p>
            <a:pPr algn="just">
              <a:spcAft>
                <a:spcPts val="1000"/>
              </a:spcAft>
              <a:tabLst>
                <a:tab pos="476250" algn="l"/>
              </a:tabLst>
            </a:pPr>
            <a:r>
              <a:rPr lang="ar-SA" sz="1400" dirty="0">
                <a:latin typeface="29LT Azer" panose="00000500000000000000" pitchFamily="2" charset="-78"/>
                <a:cs typeface="29LT Azer" panose="00000500000000000000" pitchFamily="2" charset="-78"/>
              </a:rPr>
              <a:t>ونلاحظ أن الخدمة المدنية تنظم في معظم الدول بواسطة تعليمات عامة ـ أو قوانين ـ تطبق على كافة العاملين في منظمات الجهاز الإداري على أساس أن الجهاز الإداري في مجموعه يمثل منظمة كبيرة واحدة</a:t>
            </a:r>
            <a:r>
              <a:rPr lang="en-US" sz="1400" dirty="0">
                <a:latin typeface="29LT Azer" panose="00000500000000000000" pitchFamily="2" charset="-78"/>
                <a:cs typeface="29LT Azer" panose="00000500000000000000" pitchFamily="2" charset="-78"/>
              </a:rPr>
              <a:t>.</a:t>
            </a:r>
          </a:p>
          <a:p>
            <a:pPr algn="just">
              <a:spcAft>
                <a:spcPts val="1000"/>
              </a:spcAft>
              <a:tabLst>
                <a:tab pos="476250" algn="l"/>
              </a:tabLst>
            </a:pPr>
            <a:r>
              <a:rPr lang="ar-SA" sz="1400" dirty="0">
                <a:latin typeface="29LT Azer" panose="00000500000000000000" pitchFamily="2" charset="-78"/>
                <a:cs typeface="29LT Azer" panose="00000500000000000000" pitchFamily="2" charset="-78"/>
              </a:rPr>
              <a:t>وفي العادة يتم</a:t>
            </a:r>
            <a:endParaRPr lang="en-US" sz="1400" dirty="0">
              <a:latin typeface="29LT Azer" panose="00000500000000000000" pitchFamily="2" charset="-78"/>
              <a:cs typeface="29LT Azer" panose="00000500000000000000" pitchFamily="2" charset="-78"/>
            </a:endParaRPr>
          </a:p>
          <a:p>
            <a:pPr algn="just">
              <a:spcAft>
                <a:spcPts val="1000"/>
              </a:spcAft>
              <a:tabLst>
                <a:tab pos="476250" algn="l"/>
              </a:tabLst>
            </a:pPr>
            <a:r>
              <a:rPr lang="ar-SA" sz="1400" dirty="0">
                <a:latin typeface="29LT Azer" panose="00000500000000000000" pitchFamily="2" charset="-78"/>
                <a:cs typeface="29LT Azer" panose="00000500000000000000" pitchFamily="2" charset="-78"/>
              </a:rPr>
              <a:t>أولاً</a:t>
            </a: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تحديد الوظـــــائف ذات الطابع السياسي التي تستثنى من هذه الأحكام (مثل الوزراء ونواب الوزراء)</a:t>
            </a:r>
            <a:endParaRPr lang="en-US" sz="1400" dirty="0">
              <a:latin typeface="29LT Azer" panose="00000500000000000000" pitchFamily="2" charset="-78"/>
              <a:cs typeface="29LT Azer" panose="00000500000000000000" pitchFamily="2" charset="-78"/>
            </a:endParaRPr>
          </a:p>
          <a:p>
            <a:pPr algn="just">
              <a:spcAft>
                <a:spcPts val="1000"/>
              </a:spcAft>
              <a:tabLst>
                <a:tab pos="476250" algn="l"/>
              </a:tabLst>
            </a:pPr>
            <a:r>
              <a:rPr lang="ar-SA" sz="1400" dirty="0">
                <a:latin typeface="29LT Azer" panose="00000500000000000000" pitchFamily="2" charset="-78"/>
                <a:cs typeface="29LT Azer" panose="00000500000000000000" pitchFamily="2" charset="-78"/>
              </a:rPr>
              <a:t>وثانياً</a:t>
            </a: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وضع قواعد خاصة تلائم بعض الوظائف ذات الطبيعة المميزة (مثل الوظائف الدبلوماسية أو القضائية... الخ)</a:t>
            </a:r>
            <a:endParaRPr lang="en-US" sz="1400" dirty="0">
              <a:latin typeface="29LT Azer" panose="00000500000000000000" pitchFamily="2" charset="-78"/>
              <a:cs typeface="29LT Azer" panose="00000500000000000000" pitchFamily="2" charset="-78"/>
            </a:endParaRPr>
          </a:p>
          <a:p>
            <a:pPr algn="just">
              <a:spcAft>
                <a:spcPts val="1000"/>
              </a:spcAft>
              <a:tabLst>
                <a:tab pos="476250" algn="l"/>
              </a:tabLst>
            </a:pPr>
            <a:r>
              <a:rPr lang="ar-SA" sz="1400" dirty="0">
                <a:latin typeface="29LT Azer" panose="00000500000000000000" pitchFamily="2" charset="-78"/>
                <a:cs typeface="29LT Azer" panose="00000500000000000000" pitchFamily="2" charset="-78"/>
              </a:rPr>
              <a:t>وثالثاً</a:t>
            </a: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وضع قواعد عامة لباقي الوظائف</a:t>
            </a:r>
            <a:r>
              <a:rPr lang="en-US" sz="1400" dirty="0">
                <a:latin typeface="29LT Azer" panose="00000500000000000000" pitchFamily="2" charset="-78"/>
                <a:cs typeface="29LT Azer" panose="00000500000000000000" pitchFamily="2" charset="-78"/>
              </a:rPr>
              <a:t>..</a:t>
            </a:r>
          </a:p>
          <a:p>
            <a:pPr marL="342900" lvl="0" indent="-342900" algn="just" rtl="1">
              <a:buFont typeface="Wingdings" panose="05000000000000000000" pitchFamily="2" charset="2"/>
              <a:buChar char=""/>
            </a:pPr>
            <a:endParaRPr lang="en-US" dirty="0">
              <a:latin typeface="29LT Azer" panose="00000500000000000000" pitchFamily="2" charset="-78"/>
              <a:cs typeface="29LT Azer" panose="00000500000000000000" pitchFamily="2" charset="-78"/>
            </a:endParaRPr>
          </a:p>
        </p:txBody>
      </p:sp>
    </p:spTree>
    <p:extLst>
      <p:ext uri="{BB962C8B-B14F-4D97-AF65-F5344CB8AC3E}">
        <p14:creationId xmlns:p14="http://schemas.microsoft.com/office/powerpoint/2010/main" val="3774050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21958" y="150908"/>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lvl="0">
              <a:buNone/>
            </a:pPr>
            <a:r>
              <a:rPr lang="ar-SA" b="1" dirty="0"/>
              <a:t>      الخدمة المدنية والمصطلحات البديلة</a:t>
            </a:r>
            <a:endParaRPr lang="en-US" dirty="0"/>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4698722"/>
          </a:xfrm>
          <a:prstGeom prst="rect">
            <a:avLst/>
          </a:prstGeom>
          <a:noFill/>
        </p:spPr>
        <p:txBody>
          <a:bodyPr wrap="square">
            <a:spAutoFit/>
          </a:bodyPr>
          <a:lstStyle/>
          <a:p>
            <a:pPr marL="342900" lvl="0" indent="-342900" algn="just" rtl="1">
              <a:buFont typeface="Times New Roman" panose="02020603050405020304" pitchFamily="18" charset="0"/>
              <a:buChar char="-"/>
            </a:pPr>
            <a:r>
              <a:rPr lang="ar-SA" sz="1400" dirty="0">
                <a:latin typeface="29LT Azer" panose="00000500000000000000" pitchFamily="2" charset="-78"/>
                <a:cs typeface="29LT Azer" panose="00000500000000000000" pitchFamily="2" charset="-78"/>
              </a:rPr>
              <a:t>إن العمل في الوزارات والدوائر الحكومية والذي يطلق عليه اسم</a:t>
            </a: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الوظيفة العامة</a:t>
            </a: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في بعض الأنظمة القانونية واسم</a:t>
            </a: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الخدمة المدنية</a:t>
            </a:r>
            <a:r>
              <a:rPr lang="en-US" sz="1400" dirty="0">
                <a:latin typeface="29LT Azer" panose="00000500000000000000" pitchFamily="2" charset="-78"/>
                <a:cs typeface="29LT Azer" panose="00000500000000000000" pitchFamily="2" charset="-78"/>
              </a:rPr>
              <a:t>" </a:t>
            </a:r>
            <a:r>
              <a:rPr lang="ar-SA" sz="1400" dirty="0">
                <a:latin typeface="29LT Azer" panose="00000500000000000000" pitchFamily="2" charset="-78"/>
                <a:cs typeface="29LT Azer" panose="00000500000000000000" pitchFamily="2" charset="-78"/>
              </a:rPr>
              <a:t>في أنظمة أخرى هو من الحقوق السياسية التي يختص بممارستها مواطنو الدولة دون غيرهم)</a:t>
            </a:r>
            <a:endParaRPr lang="en-US" sz="1400" dirty="0">
              <a:latin typeface="29LT Azer" panose="00000500000000000000" pitchFamily="2" charset="-78"/>
              <a:cs typeface="29LT Azer" panose="00000500000000000000" pitchFamily="2" charset="-78"/>
            </a:endParaRPr>
          </a:p>
          <a:p>
            <a:pPr marL="342900" lvl="0" indent="-342900" algn="just" rtl="1">
              <a:buFont typeface="Times New Roman" panose="02020603050405020304" pitchFamily="18" charset="0"/>
              <a:buChar char="-"/>
            </a:pPr>
            <a:r>
              <a:rPr lang="ar-SA" sz="1400" dirty="0">
                <a:latin typeface="29LT Azer" panose="00000500000000000000" pitchFamily="2" charset="-78"/>
                <a:cs typeface="29LT Azer" panose="00000500000000000000" pitchFamily="2" charset="-78"/>
              </a:rPr>
              <a:t>وتثير تسمية المادة المتعلقة بإدارة الجانب البشري نقاشاً بين المعنيين بها والذي يعكس وجهات نظر مختلفة حولها، وما يجعلنا نلاحظ اختلاف التسميات ربما تكون الترجمة الحرفية في المسميات الأجنبية إلى ما يقابلها باللغة العربية إحدى أسباب هذا الاختلاف</a:t>
            </a:r>
            <a:r>
              <a:rPr lang="en-US" sz="1400" dirty="0">
                <a:latin typeface="29LT Azer" panose="00000500000000000000" pitchFamily="2" charset="-78"/>
                <a:cs typeface="29LT Azer" panose="00000500000000000000" pitchFamily="2" charset="-78"/>
              </a:rPr>
              <a:t>.</a:t>
            </a:r>
            <a:br>
              <a:rPr lang="en-US" sz="1400" dirty="0">
                <a:latin typeface="29LT Azer" panose="00000500000000000000" pitchFamily="2" charset="-78"/>
                <a:cs typeface="29LT Azer" panose="00000500000000000000" pitchFamily="2" charset="-78"/>
              </a:rPr>
            </a:br>
            <a:r>
              <a:rPr lang="ar-SA" sz="1400" dirty="0">
                <a:latin typeface="29LT Azer" panose="00000500000000000000" pitchFamily="2" charset="-78"/>
                <a:cs typeface="29LT Azer" panose="00000500000000000000" pitchFamily="2" charset="-78"/>
              </a:rPr>
              <a:t>وكما أن تباين التسميات المعمول بها من قبل الأقطار العربية التي خضعت لتأثير نظم أجنبية متباينة هي الأخرى مصدراً لتعدد المصطلحات المطروحة. وفيما يلي عرض لأهم المصطلحات الشائعة الاستعمال</a:t>
            </a:r>
            <a:endParaRPr lang="en-US" sz="1400" dirty="0">
              <a:latin typeface="29LT Azer" panose="00000500000000000000" pitchFamily="2" charset="-78"/>
              <a:cs typeface="29LT Azer" panose="00000500000000000000" pitchFamily="2" charset="-78"/>
            </a:endParaRPr>
          </a:p>
          <a:p>
            <a:pPr marL="342900" lvl="0" indent="-342900" algn="just" rtl="1">
              <a:buFont typeface="Wingdings" panose="05000000000000000000" pitchFamily="2" charset="2"/>
              <a:buChar char=""/>
            </a:pPr>
            <a:r>
              <a:rPr lang="en-US" sz="1400" dirty="0">
                <a:latin typeface="29LT Azer" panose="00000500000000000000" pitchFamily="2" charset="-78"/>
                <a:cs typeface="29LT Azer" panose="00000500000000000000" pitchFamily="2" charset="-78"/>
              </a:rPr>
              <a:t>(1) </a:t>
            </a:r>
            <a:r>
              <a:rPr lang="ar-SA" sz="1400" dirty="0">
                <a:latin typeface="29LT Azer" panose="00000500000000000000" pitchFamily="2" charset="-78"/>
                <a:cs typeface="29LT Azer" panose="00000500000000000000" pitchFamily="2" charset="-78"/>
              </a:rPr>
              <a:t>إدارة الأفراد</a:t>
            </a:r>
            <a:r>
              <a:rPr lang="en-US" sz="1400" dirty="0">
                <a:latin typeface="29LT Azer" panose="00000500000000000000" pitchFamily="2" charset="-78"/>
                <a:cs typeface="29LT Azer" panose="00000500000000000000" pitchFamily="2" charset="-78"/>
              </a:rPr>
              <a:t>: </a:t>
            </a:r>
          </a:p>
          <a:p>
            <a:pPr marL="342900" lvl="0" indent="-342900" algn="just" rtl="1">
              <a:buFont typeface="Times New Roman" panose="02020603050405020304" pitchFamily="18" charset="0"/>
              <a:buChar char="-"/>
            </a:pPr>
            <a:r>
              <a:rPr lang="ar-SA" sz="1400" dirty="0">
                <a:latin typeface="29LT Azer" panose="00000500000000000000" pitchFamily="2" charset="-78"/>
                <a:cs typeface="29LT Azer" panose="00000500000000000000" pitchFamily="2" charset="-78"/>
              </a:rPr>
              <a:t>وهذه التسمية مترجمة من المصطلح</a:t>
            </a:r>
            <a:r>
              <a:rPr lang="en-US" sz="1400" dirty="0">
                <a:latin typeface="29LT Azer" panose="00000500000000000000" pitchFamily="2" charset="-78"/>
                <a:cs typeface="29LT Azer" panose="00000500000000000000" pitchFamily="2" charset="-78"/>
              </a:rPr>
              <a:t> (Personal Management) </a:t>
            </a:r>
            <a:r>
              <a:rPr lang="ar-SA" sz="1400" dirty="0">
                <a:latin typeface="29LT Azer" panose="00000500000000000000" pitchFamily="2" charset="-78"/>
                <a:cs typeface="29LT Azer" panose="00000500000000000000" pitchFamily="2" charset="-78"/>
              </a:rPr>
              <a:t>والذي ظهر أول ما ظهر في المشاريع الخاصة في أمريكا حين بدأ التأكيد ينصب على الطاقات البشرية وضرورة الاهتمام وتحسين اختيارها وإحلالها في مواقعها المناسبة بعد أن زادت مشاكل العمال وكثرت إضراباتهم وقوي نفوذ النقابات وصارت المفاوضات والمساومات والتحكيم في المنازعات تستحوذ على معظم وقت الإدارة</a:t>
            </a:r>
            <a:r>
              <a:rPr lang="en-US" sz="1400" dirty="0">
                <a:latin typeface="29LT Azer" panose="00000500000000000000" pitchFamily="2" charset="-78"/>
                <a:cs typeface="29LT Azer" panose="00000500000000000000" pitchFamily="2" charset="-78"/>
              </a:rPr>
              <a:t>.</a:t>
            </a:r>
          </a:p>
          <a:p>
            <a:pPr marL="342900" lvl="0" indent="-342900" algn="just" rtl="1">
              <a:spcAft>
                <a:spcPts val="1000"/>
              </a:spcAft>
              <a:buFont typeface="Wingdings" panose="05000000000000000000" pitchFamily="2" charset="2"/>
              <a:buChar char=""/>
            </a:pPr>
            <a:r>
              <a:rPr lang="en-US" sz="1400" dirty="0">
                <a:latin typeface="29LT Azer" panose="00000500000000000000" pitchFamily="2" charset="-78"/>
                <a:cs typeface="29LT Azer" panose="00000500000000000000" pitchFamily="2" charset="-78"/>
              </a:rPr>
              <a:t>(2) </a:t>
            </a:r>
            <a:r>
              <a:rPr lang="ar-SA" sz="1400" dirty="0">
                <a:latin typeface="29LT Azer" panose="00000500000000000000" pitchFamily="2" charset="-78"/>
                <a:cs typeface="29LT Azer" panose="00000500000000000000" pitchFamily="2" charset="-78"/>
              </a:rPr>
              <a:t>إدارة الأفراد والعلاقات الصناعية</a:t>
            </a:r>
            <a:r>
              <a:rPr lang="en-US" sz="1400" dirty="0">
                <a:latin typeface="29LT Azer" panose="00000500000000000000" pitchFamily="2" charset="-78"/>
                <a:cs typeface="29LT Azer" panose="00000500000000000000" pitchFamily="2" charset="-78"/>
              </a:rPr>
              <a:t>: </a:t>
            </a:r>
          </a:p>
          <a:p>
            <a:pPr marL="228600" algn="just" rtl="1">
              <a:spcAft>
                <a:spcPts val="1000"/>
              </a:spcAft>
            </a:pPr>
            <a:r>
              <a:rPr lang="ar-SA" sz="1400" dirty="0">
                <a:latin typeface="29LT Azer" panose="00000500000000000000" pitchFamily="2" charset="-78"/>
                <a:cs typeface="29LT Azer" panose="00000500000000000000" pitchFamily="2" charset="-78"/>
              </a:rPr>
              <a:t>وهي انعكاس لواقع مواجهة التحالفات بين العمال من مختلف مجالات الصناعة ضمن نقابات واتحادات مهنية لتمكنهم من التفاوض والمساومة وعقد الاتفاقيات مع أرباب العمل وخاصة وان ظروف العمل بالبيئة الصناعية كانت في مطلع القرن العشرين في مقدمة القضايا التي كثرت حولها المنازعات واشتد حولها الخلاف، وهذه التسمية أكثر تخصصاً في إطار القطاع الخاص وإدارة الأفراد</a:t>
            </a:r>
            <a:r>
              <a:rPr lang="en-US" sz="1400" dirty="0">
                <a:latin typeface="29LT Azer" panose="00000500000000000000" pitchFamily="2" charset="-78"/>
                <a:cs typeface="29LT Azer" panose="00000500000000000000" pitchFamily="2" charset="-78"/>
              </a:rPr>
              <a:t>.</a:t>
            </a:r>
          </a:p>
          <a:p>
            <a:pPr marL="342900" lvl="0" indent="-342900" algn="just" rtl="1">
              <a:spcAft>
                <a:spcPts val="1000"/>
              </a:spcAft>
              <a:buFont typeface="Wingdings" panose="05000000000000000000" pitchFamily="2" charset="2"/>
              <a:buChar char=""/>
            </a:pPr>
            <a:r>
              <a:rPr lang="en-US" sz="1400" dirty="0">
                <a:latin typeface="29LT Azer" panose="00000500000000000000" pitchFamily="2" charset="-78"/>
                <a:cs typeface="29LT Azer" panose="00000500000000000000" pitchFamily="2" charset="-78"/>
              </a:rPr>
              <a:t>(3) </a:t>
            </a:r>
            <a:r>
              <a:rPr lang="ar-SA" sz="1400" dirty="0">
                <a:latin typeface="29LT Azer" panose="00000500000000000000" pitchFamily="2" charset="-78"/>
                <a:cs typeface="29LT Azer" panose="00000500000000000000" pitchFamily="2" charset="-78"/>
              </a:rPr>
              <a:t>إدارة الأفراد والعلاقات الإنسانية</a:t>
            </a:r>
            <a:r>
              <a:rPr lang="en-US" sz="1400" dirty="0">
                <a:latin typeface="29LT Azer" panose="00000500000000000000" pitchFamily="2" charset="-78"/>
                <a:cs typeface="29LT Azer" panose="00000500000000000000" pitchFamily="2" charset="-78"/>
              </a:rPr>
              <a:t>: </a:t>
            </a:r>
          </a:p>
          <a:p>
            <a:pPr marL="228600" algn="just" rtl="1">
              <a:spcAft>
                <a:spcPts val="1000"/>
              </a:spcAft>
            </a:pPr>
            <a:r>
              <a:rPr lang="ar-SA" sz="1400" dirty="0">
                <a:latin typeface="29LT Azer" panose="00000500000000000000" pitchFamily="2" charset="-78"/>
                <a:cs typeface="29LT Azer" panose="00000500000000000000" pitchFamily="2" charset="-78"/>
              </a:rPr>
              <a:t>ويرجع هذا الربط بين الأفراد والعلاقات الإنسانية إلى الضجة الكبرى التي أحدثتها تجارب </a:t>
            </a:r>
            <a:r>
              <a:rPr lang="ar-SA" sz="1400" dirty="0" err="1">
                <a:latin typeface="29LT Azer" panose="00000500000000000000" pitchFamily="2" charset="-78"/>
                <a:cs typeface="29LT Azer" panose="00000500000000000000" pitchFamily="2" charset="-78"/>
              </a:rPr>
              <a:t>هوثرن</a:t>
            </a:r>
            <a:r>
              <a:rPr lang="ar-SA" sz="1400" dirty="0">
                <a:latin typeface="29LT Azer" panose="00000500000000000000" pitchFamily="2" charset="-78"/>
                <a:cs typeface="29LT Azer" panose="00000500000000000000" pitchFamily="2" charset="-78"/>
              </a:rPr>
              <a:t> وما تمخضت عنه من مفاهيم ونظريات عن أهمية العلاقات </a:t>
            </a:r>
            <a:r>
              <a:rPr lang="ar-SA" sz="1400" dirty="0" err="1">
                <a:latin typeface="29LT Azer" panose="00000500000000000000" pitchFamily="2" charset="-78"/>
                <a:cs typeface="29LT Azer" panose="00000500000000000000" pitchFamily="2" charset="-78"/>
              </a:rPr>
              <a:t>اللارسمية</a:t>
            </a:r>
            <a:r>
              <a:rPr lang="ar-SA" sz="1400" dirty="0">
                <a:latin typeface="29LT Azer" panose="00000500000000000000" pitchFamily="2" charset="-78"/>
                <a:cs typeface="29LT Azer" panose="00000500000000000000" pitchFamily="2" charset="-78"/>
              </a:rPr>
              <a:t> وعلى معنويات العمال ورغباتهم وتلبية احتياجاتهم وخلق الحوافز الذاتية لديهم وخلق الرغبة والدافع لديهم من خلال المشاركة الفعالة في القرارات والاحترام المتبادل للآراء وإشاعة جو تعاوني بعيداً عن الرقابة المباشرة او التلويح بالعقاب والفصل </a:t>
            </a:r>
            <a:endParaRPr lang="en-US" sz="1400" dirty="0">
              <a:latin typeface="29LT Azer" panose="00000500000000000000" pitchFamily="2" charset="-78"/>
              <a:cs typeface="29LT Azer" panose="00000500000000000000" pitchFamily="2" charset="-78"/>
            </a:endParaRPr>
          </a:p>
          <a:p>
            <a:pPr lvl="0" algn="just" rtl="1"/>
            <a:endParaRPr lang="en-US" sz="1400" dirty="0">
              <a:latin typeface="29LT Azer" panose="00000500000000000000" pitchFamily="2" charset="-78"/>
              <a:cs typeface="29LT Azer" panose="00000500000000000000" pitchFamily="2" charset="-78"/>
            </a:endParaRPr>
          </a:p>
        </p:txBody>
      </p:sp>
    </p:spTree>
    <p:extLst>
      <p:ext uri="{BB962C8B-B14F-4D97-AF65-F5344CB8AC3E}">
        <p14:creationId xmlns:p14="http://schemas.microsoft.com/office/powerpoint/2010/main" val="330851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21958" y="150908"/>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lvl="0">
              <a:buNone/>
            </a:pPr>
            <a:r>
              <a:rPr lang="ar-SA" b="1" dirty="0"/>
              <a:t>      الخدمة المدنية والمصطلحات البديلة</a:t>
            </a:r>
            <a:endParaRPr lang="en-US" dirty="0"/>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5360442"/>
          </a:xfrm>
          <a:prstGeom prst="rect">
            <a:avLst/>
          </a:prstGeom>
          <a:noFill/>
        </p:spPr>
        <p:txBody>
          <a:bodyPr wrap="square">
            <a:spAutoFit/>
          </a:bodyPr>
          <a:lstStyle/>
          <a:p>
            <a:pPr marL="342900" lvl="0" indent="-342900" algn="just" rtl="1">
              <a:spcAft>
                <a:spcPts val="1000"/>
              </a:spcAft>
              <a:buFont typeface="Wingdings" panose="05000000000000000000" pitchFamily="2" charset="2"/>
              <a:buChar char=""/>
            </a:pPr>
            <a:r>
              <a:rPr lang="en-US"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r>
              <a:rPr lang="ar-SA" dirty="0">
                <a:latin typeface="29LT Azer" panose="00000500000000000000" pitchFamily="2" charset="-78"/>
                <a:cs typeface="29LT Azer" panose="00000500000000000000" pitchFamily="2" charset="-78"/>
              </a:rPr>
              <a:t>إدارة الأفراد والعلاقات العامة</a:t>
            </a:r>
            <a:r>
              <a:rPr lang="en-US" dirty="0">
                <a:latin typeface="29LT Azer" panose="00000500000000000000" pitchFamily="2" charset="-78"/>
                <a:cs typeface="29LT Azer" panose="00000500000000000000" pitchFamily="2" charset="-78"/>
              </a:rPr>
              <a:t>: </a:t>
            </a:r>
          </a:p>
          <a:p>
            <a:pPr marL="228600" algn="just" rtl="1">
              <a:spcAft>
                <a:spcPts val="1000"/>
              </a:spcAft>
            </a:pPr>
            <a:r>
              <a:rPr lang="ar-SA" dirty="0">
                <a:latin typeface="29LT Azer" panose="00000500000000000000" pitchFamily="2" charset="-78"/>
                <a:cs typeface="29LT Azer" panose="00000500000000000000" pitchFamily="2" charset="-78"/>
              </a:rPr>
              <a:t>ويرجع أنصار هذه التسمية الداعية إلى الربط بين إدارة الأفراد والعلاقات العامة إلى أن العاملين بالمشروع هم أولى من غيرهم من فئات الجمهور للتعامل معه من حيث الاهتمام بكسب ثقتهم واجتذابهم وتحقيق رضاهم باعتبارهم أنهم سيكونون بمثابة السفراء الذين يمثلون المشروع بالخارج، وكأفراد لهم حقوق وعليهم واجبات وأن الربط من شأنه أن يساعد على بناء الطاقة البشرية الكفؤة والمؤهلة أولا وعلى شحنها بالطاقة المعنوية الكفيلة بتعبئتها وتجنيدها لصالح المشروع والمجتمع ثانياً</a:t>
            </a:r>
            <a:endParaRPr lang="en-US" dirty="0">
              <a:latin typeface="29LT Azer" panose="00000500000000000000" pitchFamily="2" charset="-78"/>
              <a:cs typeface="29LT Azer" panose="00000500000000000000" pitchFamily="2" charset="-78"/>
            </a:endParaRPr>
          </a:p>
          <a:p>
            <a:pPr marL="342900" lvl="0" indent="-342900" algn="just" rtl="1">
              <a:spcAft>
                <a:spcPts val="1000"/>
              </a:spcAft>
              <a:buFont typeface="Wingdings" panose="05000000000000000000" pitchFamily="2" charset="2"/>
              <a:buChar char=""/>
            </a:pPr>
            <a:r>
              <a:rPr lang="en-US" dirty="0">
                <a:latin typeface="29LT Azer" panose="00000500000000000000" pitchFamily="2" charset="-78"/>
                <a:cs typeface="29LT Azer" panose="00000500000000000000" pitchFamily="2" charset="-78"/>
              </a:rPr>
              <a:t>(5) </a:t>
            </a:r>
            <a:r>
              <a:rPr lang="ar-SA" dirty="0">
                <a:latin typeface="29LT Azer" panose="00000500000000000000" pitchFamily="2" charset="-78"/>
                <a:cs typeface="29LT Azer" panose="00000500000000000000" pitchFamily="2" charset="-78"/>
              </a:rPr>
              <a:t>إدارة الخدمة المدنية</a:t>
            </a:r>
            <a:r>
              <a:rPr lang="en-US" dirty="0">
                <a:latin typeface="29LT Azer" panose="00000500000000000000" pitchFamily="2" charset="-78"/>
                <a:cs typeface="29LT Azer" panose="00000500000000000000" pitchFamily="2" charset="-78"/>
              </a:rPr>
              <a:t>: </a:t>
            </a:r>
          </a:p>
          <a:p>
            <a:pPr marL="228600" algn="just" rtl="1">
              <a:spcAft>
                <a:spcPts val="1000"/>
              </a:spcAft>
            </a:pPr>
            <a:r>
              <a:rPr lang="ar-SA" dirty="0">
                <a:latin typeface="29LT Azer" panose="00000500000000000000" pitchFamily="2" charset="-78"/>
                <a:cs typeface="29LT Azer" panose="00000500000000000000" pitchFamily="2" charset="-78"/>
              </a:rPr>
              <a:t>ظهرت هذه التسمية في الأجهزة الحكومية الرسمية إثر حركات الإصلاح الإداري المتعاقبة التي نادت بضرورة الاعتناء بشئون العاملين في القطاع الحكومي وقد أعطيت هذه التسمية (خدمة) نظراً للطابع الخدمي الذي يتميز به القطاع الحكومي عن القطاع الخاص أو الصناعي وأعطيت تسمية مدنية للتمييز بين العاملين في الأجهزة المدنية وأولئك العاملين في الخدمة العسكرية فشاعت هذه التسمية (إدارة الخدمة المدنية)</a:t>
            </a:r>
            <a:endParaRPr lang="en-US" dirty="0">
              <a:latin typeface="29LT Azer" panose="00000500000000000000" pitchFamily="2" charset="-78"/>
              <a:cs typeface="29LT Azer" panose="00000500000000000000" pitchFamily="2" charset="-78"/>
            </a:endParaRPr>
          </a:p>
          <a:p>
            <a:pPr marL="228600" algn="just" rtl="1">
              <a:spcAft>
                <a:spcPts val="1000"/>
              </a:spcAft>
            </a:pPr>
            <a:r>
              <a:rPr lang="ar-SA" dirty="0">
                <a:latin typeface="29LT Azer" panose="00000500000000000000" pitchFamily="2" charset="-78"/>
                <a:cs typeface="29LT Azer" panose="00000500000000000000" pitchFamily="2" charset="-78"/>
              </a:rPr>
              <a:t>وقد شاع لفظ إدارة الخدمة المدنية على تطبيقات الإدارة الحكومية المتعلقة بشئون العاملين ومنها انتشرت إلى مختلف الأقطار وخاصة النامية، والتي خضعت للسيطرة الإنجليزية وتعتبر منشورات المنظمة العربية للعلوم الإدارية التابعة لجامعة الدول العربية من أهم ما كتب في هذا المجال</a:t>
            </a:r>
            <a:r>
              <a:rPr lang="en-US" dirty="0">
                <a:latin typeface="29LT Azer" panose="00000500000000000000" pitchFamily="2" charset="-78"/>
                <a:cs typeface="29LT Azer" panose="00000500000000000000" pitchFamily="2" charset="-78"/>
              </a:rPr>
              <a:t>.</a:t>
            </a:r>
          </a:p>
          <a:p>
            <a:pPr marL="342900" lvl="0" indent="-342900" algn="just" rtl="1">
              <a:spcAft>
                <a:spcPts val="1000"/>
              </a:spcAft>
              <a:buFont typeface="Wingdings" panose="05000000000000000000" pitchFamily="2" charset="2"/>
              <a:buChar char=""/>
            </a:pPr>
            <a:r>
              <a:rPr lang="en-US" dirty="0">
                <a:latin typeface="29LT Azer" panose="00000500000000000000" pitchFamily="2" charset="-78"/>
                <a:cs typeface="29LT Azer" panose="00000500000000000000" pitchFamily="2" charset="-78"/>
              </a:rPr>
              <a:t>(6) </a:t>
            </a:r>
            <a:r>
              <a:rPr lang="ar-SA" dirty="0">
                <a:latin typeface="29LT Azer" panose="00000500000000000000" pitchFamily="2" charset="-78"/>
                <a:cs typeface="29LT Azer" panose="00000500000000000000" pitchFamily="2" charset="-78"/>
              </a:rPr>
              <a:t>إدارة الوظيفة العامة</a:t>
            </a:r>
            <a:r>
              <a:rPr lang="en-US" dirty="0">
                <a:latin typeface="29LT Azer" panose="00000500000000000000" pitchFamily="2" charset="-78"/>
                <a:cs typeface="29LT Azer" panose="00000500000000000000" pitchFamily="2" charset="-78"/>
              </a:rPr>
              <a:t>: </a:t>
            </a:r>
          </a:p>
          <a:p>
            <a:pPr marL="228600" algn="just" rtl="1">
              <a:spcAft>
                <a:spcPts val="1000"/>
              </a:spcAft>
            </a:pPr>
            <a:r>
              <a:rPr lang="ar-SA" dirty="0">
                <a:latin typeface="29LT Azer" panose="00000500000000000000" pitchFamily="2" charset="-78"/>
                <a:cs typeface="29LT Azer" panose="00000500000000000000" pitchFamily="2" charset="-78"/>
              </a:rPr>
              <a:t>وهذه التسمية مترجمة من مصطلح فرنسي وذلك لما حظيت به الوظائف العامة في فرنسا من اهتمام منذ قيام الثورة الفرنسية وقد تعكس هذه التسمية البعد القانوني الذي أكده الفقهاء ورجال القضاء الإداري الفرنسي، وقد تأثر أغلب الدارسين العرب ممن تخصصوا في القانون في الجامعات الفرنسية</a:t>
            </a:r>
            <a:r>
              <a:rPr lang="en-US" dirty="0">
                <a:latin typeface="29LT Azer" panose="00000500000000000000" pitchFamily="2" charset="-78"/>
                <a:cs typeface="29LT Azer" panose="00000500000000000000" pitchFamily="2" charset="-78"/>
              </a:rPr>
              <a:t>.</a:t>
            </a:r>
          </a:p>
          <a:p>
            <a:pPr lvl="0" algn="just" rtl="1"/>
            <a:endParaRPr lang="en-US" sz="1400" dirty="0">
              <a:latin typeface="29LT Azer" panose="00000500000000000000" pitchFamily="2" charset="-78"/>
              <a:cs typeface="29LT Azer" panose="00000500000000000000" pitchFamily="2" charset="-78"/>
            </a:endParaRPr>
          </a:p>
        </p:txBody>
      </p:sp>
    </p:spTree>
    <p:extLst>
      <p:ext uri="{BB962C8B-B14F-4D97-AF65-F5344CB8AC3E}">
        <p14:creationId xmlns:p14="http://schemas.microsoft.com/office/powerpoint/2010/main" val="2751520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21958" y="150908"/>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lvl="0">
              <a:buNone/>
            </a:pPr>
            <a:r>
              <a:rPr lang="ar-SA" b="1" dirty="0"/>
              <a:t>      الخدمة المدنية والمصطلحات البديلة</a:t>
            </a:r>
            <a:endParaRPr lang="en-US" dirty="0"/>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4965462"/>
          </a:xfrm>
          <a:prstGeom prst="rect">
            <a:avLst/>
          </a:prstGeom>
          <a:noFill/>
        </p:spPr>
        <p:txBody>
          <a:bodyPr wrap="square">
            <a:spAutoFit/>
          </a:bodyPr>
          <a:lstStyle/>
          <a:p>
            <a:pPr marL="342900" lvl="0" indent="-342900" algn="just" rtl="1">
              <a:lnSpc>
                <a:spcPct val="150000"/>
              </a:lnSpc>
              <a:spcAft>
                <a:spcPts val="1000"/>
              </a:spcAft>
              <a:buFont typeface="Wingdings" panose="05000000000000000000" pitchFamily="2" charset="2"/>
              <a:buChar char=""/>
            </a:pPr>
            <a:r>
              <a:rPr lang="en-US"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7) </a:t>
            </a: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إدارة القوى العاملة</a:t>
            </a:r>
            <a:r>
              <a:rPr lang="en-US"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228600" algn="just" rtl="1">
              <a:lnSpc>
                <a:spcPct val="150000"/>
              </a:lnSpc>
              <a:spcAft>
                <a:spcPts val="1000"/>
              </a:spcAft>
            </a:pP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بدأت تسميات جديدة أخرى تظهر بعد أن أوضحت بعض الدراسات الاقتصادية والسكانية وأهمية التمييز بين فئات متعددة من القوى البشرية المتواجدة مثل( فئة الأطفال ـ فئة الشباب ـ فئة العاملين ـ فئة المشتغلين ـ فئة العاجزين) وهكذا بدأ مصطلح القوى العاملة يشيع استعماله لتمييز هذه الفئة السكانية عن غيرها وخاصة القوي العاطلة والقوى العاجزة لأغراض التخطيط للقوى العاملة وتحديد الاحتياجات المستقبلية من المتخصصين في مختلف الحقول وتطويرها أو تدربيها ويصلح هذا التصنيف للقطاع العام والقطاع الخاص. وهي تعكس البعد الحضاري بكل جوانبه الاقتصادية والقانونية والإدارية والإنسانية وتنسجم مع المصطلحات السلوكية السائدة</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spcAft>
                <a:spcPts val="1000"/>
              </a:spcAft>
              <a:buFont typeface="Wingdings" panose="05000000000000000000" pitchFamily="2" charset="2"/>
              <a:buChar char=""/>
            </a:pPr>
            <a:r>
              <a:rPr lang="en-US"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(8) </a:t>
            </a: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إدارة شئون العاملين العموميين</a:t>
            </a:r>
            <a:r>
              <a:rPr lang="en-US"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228600" algn="just" rtl="1">
              <a:lnSpc>
                <a:spcPct val="150000"/>
              </a:lnSpc>
              <a:spcAft>
                <a:spcPts val="1000"/>
              </a:spcAft>
            </a:pP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يطرح هذا المصطلح عدد من الكتاب الذين </a:t>
            </a:r>
            <a:r>
              <a:rPr lang="ar-SA" sz="1800"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ساءهم</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أن يتم التمايز بين الموظفين والمستخدمين والعمال على صعيد الدراسة الأكاديمية أسوة بالتمايز الذي تفرضه بعض التشريعات ونظم الخدمة المدنية في التفريق بين حقوق وامتيازات هذه الفئة ممن يعملون لدى أجهزة ومؤسسات الإدارة العامة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228600" algn="just" rtl="1">
              <a:spcAft>
                <a:spcPts val="1000"/>
              </a:spcAft>
            </a:pPr>
            <a:r>
              <a:rPr lang="en-US" dirty="0">
                <a:latin typeface="29LT Azer" panose="00000500000000000000" pitchFamily="2" charset="-78"/>
                <a:cs typeface="29LT Azer" panose="00000500000000000000" pitchFamily="2" charset="-78"/>
              </a:rPr>
              <a:t>.</a:t>
            </a:r>
          </a:p>
          <a:p>
            <a:pPr lvl="0" algn="just" rtl="1"/>
            <a:endParaRPr lang="en-US" sz="1400" dirty="0">
              <a:latin typeface="29LT Azer" panose="00000500000000000000" pitchFamily="2" charset="-78"/>
              <a:cs typeface="29LT Azer" panose="00000500000000000000" pitchFamily="2" charset="-78"/>
            </a:endParaRPr>
          </a:p>
        </p:txBody>
      </p:sp>
    </p:spTree>
    <p:extLst>
      <p:ext uri="{BB962C8B-B14F-4D97-AF65-F5344CB8AC3E}">
        <p14:creationId xmlns:p14="http://schemas.microsoft.com/office/powerpoint/2010/main" val="457561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266141" y="2599275"/>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a:lnSpc>
                <a:spcPct val="115000"/>
              </a:lnSpc>
              <a:spcAft>
                <a:spcPts val="667"/>
              </a:spcAft>
            </a:pP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9" name="TextBox 14">
            <a:extLst>
              <a:ext uri="{FF2B5EF4-FFF2-40B4-BE49-F238E27FC236}">
                <a16:creationId xmlns:a16="http://schemas.microsoft.com/office/drawing/2014/main" id="{8D03708F-51EA-DDE9-4EDF-0EA6B19F909E}"/>
              </a:ext>
            </a:extLst>
          </p:cNvPr>
          <p:cNvSpPr txBox="1"/>
          <p:nvPr/>
        </p:nvSpPr>
        <p:spPr>
          <a:xfrm>
            <a:off x="2888309" y="5380863"/>
            <a:ext cx="2535960" cy="294953"/>
          </a:xfrm>
          <a:prstGeom prst="rect">
            <a:avLst/>
          </a:prstGeom>
        </p:spPr>
        <p:txBody>
          <a:bodyPr lIns="0" tIns="0" rIns="0" bIns="0" rtlCol="0" anchor="t">
            <a:spAutoFit/>
          </a:bodyPr>
          <a:lstStyle/>
          <a:p>
            <a:pPr algn="l">
              <a:lnSpc>
                <a:spcPts val="2277"/>
              </a:lnSpc>
            </a:pPr>
            <a:r>
              <a:rPr lang="en-US" sz="2277" dirty="0">
                <a:solidFill>
                  <a:srgbClr val="FFFFFF"/>
                </a:solidFill>
                <a:latin typeface="Heading Now 71-78 Bold"/>
                <a:ea typeface="Heading Now 71-78 Bold"/>
                <a:cs typeface="Heading Now 71-78 Bold"/>
                <a:sym typeface="Heading Now 71-78 Bold"/>
              </a:rPr>
              <a:t>02</a:t>
            </a:r>
          </a:p>
        </p:txBody>
      </p:sp>
      <p:sp>
        <p:nvSpPr>
          <p:cNvPr id="8" name="مربع نص 7">
            <a:extLst>
              <a:ext uri="{FF2B5EF4-FFF2-40B4-BE49-F238E27FC236}">
                <a16:creationId xmlns:a16="http://schemas.microsoft.com/office/drawing/2014/main" id="{BA8285E9-E190-FE28-6F0F-8794338470F2}"/>
              </a:ext>
            </a:extLst>
          </p:cNvPr>
          <p:cNvSpPr txBox="1"/>
          <p:nvPr/>
        </p:nvSpPr>
        <p:spPr>
          <a:xfrm>
            <a:off x="2760853" y="100083"/>
            <a:ext cx="6679453" cy="564129"/>
          </a:xfrm>
          <a:prstGeom prst="rect">
            <a:avLst/>
          </a:prstGeom>
          <a:noFill/>
        </p:spPr>
        <p:txBody>
          <a:bodyPr wrap="square">
            <a:spAutoFit/>
          </a:bodyPr>
          <a:lstStyle/>
          <a:p>
            <a:pPr algn="ctr"/>
            <a:r>
              <a:rPr lang="ar-EG" sz="2133" b="1"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الفصــــــل الخامس</a:t>
            </a:r>
            <a:r>
              <a:rPr lang="ar-EG" sz="2133" dirty="0">
                <a:solidFill>
                  <a:schemeClr val="bg1"/>
                </a:solidFill>
                <a:latin typeface="Calibri" panose="020F0502020204030204" pitchFamily="34" charset="0"/>
                <a:ea typeface="Calibri" panose="020F0502020204030204" pitchFamily="34" charset="0"/>
                <a:cs typeface="Traditional Arabic" panose="02020603050405020304" pitchFamily="18" charset="-78"/>
              </a:rPr>
              <a:t>(تطوير وتحفيز الذات)</a:t>
            </a:r>
            <a:endParaRPr lang="en-US" sz="2133"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a:endParaRPr lang="ar-SA" sz="933" dirty="0">
              <a:solidFill>
                <a:schemeClr val="bg1"/>
              </a:solidFill>
              <a:latin typeface="29LT Bukra Bold" panose="000B0903020204020204" pitchFamily="34" charset="-78"/>
              <a:cs typeface="29LT Bukra Bold" panose="000B0903020204020204" pitchFamily="34" charset="-78"/>
            </a:endParaRPr>
          </a:p>
        </p:txBody>
      </p:sp>
      <p:sp>
        <p:nvSpPr>
          <p:cNvPr id="7" name="AutoShape 5">
            <a:extLst>
              <a:ext uri="{FF2B5EF4-FFF2-40B4-BE49-F238E27FC236}">
                <a16:creationId xmlns:a16="http://schemas.microsoft.com/office/drawing/2014/main" id="{893F77A5-8FB8-DB4E-FCC5-4960242E8AAA}"/>
              </a:ext>
            </a:extLst>
          </p:cNvPr>
          <p:cNvSpPr>
            <a:spLocks noChangeArrowheads="1"/>
          </p:cNvSpPr>
          <p:nvPr/>
        </p:nvSpPr>
        <p:spPr bwMode="auto">
          <a:xfrm>
            <a:off x="1921958" y="150908"/>
            <a:ext cx="8610600" cy="683267"/>
          </a:xfrm>
          <a:prstGeom prst="ellipseRibbon2">
            <a:avLst>
              <a:gd name="adj1" fmla="val 25000"/>
              <a:gd name="adj2" fmla="val 75000"/>
              <a:gd name="adj3" fmla="val 12500"/>
            </a:avLst>
          </a:prstGeom>
          <a:solidFill>
            <a:srgbClr val="C9E4FF"/>
          </a:solidFill>
          <a:ln w="50800">
            <a:solidFill>
              <a:srgbClr val="379BFF"/>
            </a:solidFill>
            <a:round/>
            <a:headEnd/>
            <a:tailEnd/>
          </a:ln>
        </p:spPr>
        <p:txBody>
          <a:bodyPr wrap="none" anchor="ct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lvl="0" algn="ctr">
              <a:buNone/>
            </a:pPr>
            <a:r>
              <a:rPr lang="ar-SA" b="1" dirty="0">
                <a:solidFill>
                  <a:srgbClr val="000000"/>
                </a:solidFill>
                <a:highlight>
                  <a:srgbClr val="FFFFFF"/>
                </a:highlight>
                <a:ea typeface="Calibri" panose="020F0502020204030204" pitchFamily="34" charset="0"/>
                <a:cs typeface="A Noor" panose="00000400000000000000" pitchFamily="2" charset="-78"/>
              </a:rPr>
              <a:t>نظم الخدمة المدنية وأنواعها</a:t>
            </a:r>
            <a:r>
              <a:rPr lang="en-US" b="1" dirty="0">
                <a:solidFill>
                  <a:srgbClr val="000000"/>
                </a:solidFill>
                <a:highlight>
                  <a:srgbClr val="FFFFFF"/>
                </a:highlight>
                <a:ea typeface="Calibri" panose="020F0502020204030204" pitchFamily="34" charset="0"/>
                <a:cs typeface="A Noor" panose="00000400000000000000" pitchFamily="2" charset="-78"/>
              </a:rPr>
              <a:t> </a:t>
            </a:r>
          </a:p>
        </p:txBody>
      </p:sp>
      <p:sp>
        <p:nvSpPr>
          <p:cNvPr id="13" name="مربع نص 12">
            <a:extLst>
              <a:ext uri="{FF2B5EF4-FFF2-40B4-BE49-F238E27FC236}">
                <a16:creationId xmlns:a16="http://schemas.microsoft.com/office/drawing/2014/main" id="{FDF9A8C6-3D95-BE9E-2944-FF4FAEC1CDC9}"/>
              </a:ext>
            </a:extLst>
          </p:cNvPr>
          <p:cNvSpPr txBox="1"/>
          <p:nvPr/>
        </p:nvSpPr>
        <p:spPr>
          <a:xfrm>
            <a:off x="505724" y="768444"/>
            <a:ext cx="11596284" cy="5955476"/>
          </a:xfrm>
          <a:prstGeom prst="rect">
            <a:avLst/>
          </a:prstGeom>
          <a:noFill/>
        </p:spPr>
        <p:txBody>
          <a:bodyPr wrap="square">
            <a:spAutoFit/>
          </a:bodyPr>
          <a:lstStyle/>
          <a:p>
            <a:pPr marL="228600" algn="just" rtl="1">
              <a:lnSpc>
                <a:spcPct val="150000"/>
              </a:lnSpc>
              <a:spcAft>
                <a:spcPts val="1000"/>
              </a:spcAft>
            </a:pP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يتجاذب العالم المعاصر تياران مختلفان في تنظيم الوظيفة العامة هما النظام المفتوح و النظام المغلق</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Symbol" panose="05050102010706020507" pitchFamily="18" charset="2"/>
              <a:buChar char=""/>
            </a:pP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الأول</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تأخذ به الولايات المتحدة الأمريكية وكندا وسويسرا وفنلندا وغيرها من الدول ويسمى "نظام الوظيفة العامة ذات البنية المفتوحة</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Symbol" panose="05050102010706020507" pitchFamily="18" charset="2"/>
              <a:buChar char=""/>
            </a:pPr>
            <a:r>
              <a:rPr lang="ar-SA"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والثاني</a:t>
            </a:r>
            <a:r>
              <a:rPr lang="en-US" sz="1800" b="1"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أغلبية الدول الأوروبية الغريبة، كفرنسا وإنجلترا وبلجيكا وألمانيا وكذلك اليابان وكافة الدول العربية، واسم هذا النظام "نظام الوظيفة العامة ذات البنية المغلقة</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Symbol" panose="05050102010706020507" pitchFamily="18" charset="2"/>
              <a:buChar char=""/>
            </a:pP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ويعود الخلاف بين هذين المذهبين أو المفهومين إلى كيفية نظرة ومعاملة المشرع للوظيفة العامة وشاغلها فإذا كانت الوظيفة العامة تعتبر كالوظيفة الخاصة وتعامل هي وشاغلها على هذا الأساس فإنه المفهوم عندئذ يكون أقرب إلى النظرة الأمريكية أما إذا كانت تتصف بطبيعة معينة وبخصائص تختلف عن الأعمال الخاصة فإن مفهومها يكون أقرب إلى النظرة الأوروبية</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Symbol" panose="05050102010706020507" pitchFamily="18" charset="2"/>
              <a:buChar char=""/>
            </a:pP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ويعود السبب في النظرة الأمريكية</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rial" panose="020B0604020202020204" pitchFamily="34" charset="0"/>
              </a:rPr>
              <a:t> </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إلى تخوف الأمريكيين من إساءة استعمال السلطة من قبل الموظفين واحتمال استبدادهم بالمواطنين</a:t>
            </a:r>
            <a:r>
              <a:rPr lang="en-US"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Symbol" panose="05050102010706020507" pitchFamily="18" charset="2"/>
              <a:buChar char=""/>
            </a:pP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وهذه المرونة في الخدمة المدنية بالنظام الفتوح تجعل علاقة الموظف بالدولة علاقة مصلحيه متبادلة وهي أقرب إلى العلاقة العقدية منها إلى علاقة المركز القانوني الشائعة في النظم المغلقة وقد اعتاد بعض المؤلفين على تسمية هذه العلاقة بأنها موضوعية لكونها تتخذ الوظيفة أساساً وليس الشخص الذي يشغلها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spcAft>
                <a:spcPts val="1000"/>
              </a:spcAft>
              <a:buFont typeface="Symbol" panose="05050102010706020507" pitchFamily="18" charset="2"/>
              <a:buChar char=""/>
            </a:pP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وفي </a:t>
            </a:r>
            <a:r>
              <a:rPr lang="ar-SA" sz="1800" dirty="0" err="1">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مايلي</a:t>
            </a:r>
            <a:r>
              <a:rPr lang="ar-SA" sz="1800" dirty="0">
                <a:solidFill>
                  <a:srgbClr val="000000"/>
                </a:solidFill>
                <a:effectLst/>
                <a:highlight>
                  <a:srgbClr val="FFFFFF"/>
                </a:highlight>
                <a:latin typeface="Calibri" panose="020F0502020204030204" pitchFamily="34" charset="0"/>
                <a:ea typeface="Calibri" panose="020F0502020204030204" pitchFamily="34" charset="0"/>
                <a:cs typeface="A Noor" panose="00000400000000000000" pitchFamily="2" charset="-78"/>
              </a:rPr>
              <a:t> خصائص الوظيفة العامة في كلاً من النظام المفتوح والنظام المغلق وهى على النحو التالي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228600" algn="just" rtl="1">
              <a:spcAft>
                <a:spcPts val="1000"/>
              </a:spcAft>
            </a:pPr>
            <a:endParaRPr lang="en-US" dirty="0">
              <a:latin typeface="29LT Azer" panose="00000500000000000000" pitchFamily="2" charset="-78"/>
              <a:cs typeface="29LT Azer" panose="00000500000000000000" pitchFamily="2" charset="-78"/>
            </a:endParaRPr>
          </a:p>
          <a:p>
            <a:pPr lvl="0" algn="just" rtl="1"/>
            <a:endParaRPr lang="en-US" sz="1400" dirty="0">
              <a:latin typeface="29LT Azer" panose="00000500000000000000" pitchFamily="2" charset="-78"/>
              <a:cs typeface="29LT Azer" panose="00000500000000000000" pitchFamily="2" charset="-78"/>
            </a:endParaRPr>
          </a:p>
        </p:txBody>
      </p:sp>
    </p:spTree>
    <p:extLst>
      <p:ext uri="{BB962C8B-B14F-4D97-AF65-F5344CB8AC3E}">
        <p14:creationId xmlns:p14="http://schemas.microsoft.com/office/powerpoint/2010/main" val="1089695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2405</Words>
  <Application>Microsoft Office PowerPoint</Application>
  <PresentationFormat>شاشة عريضة</PresentationFormat>
  <Paragraphs>117</Paragraphs>
  <Slides>10</Slides>
  <Notes>0</Notes>
  <HiddenSlides>0</HiddenSlides>
  <MMClips>0</MMClips>
  <ScaleCrop>false</ScaleCrop>
  <HeadingPairs>
    <vt:vector size="6" baseType="variant">
      <vt:variant>
        <vt:lpstr>الخطوط المستخدمة</vt:lpstr>
      </vt:variant>
      <vt:variant>
        <vt:i4>14</vt:i4>
      </vt:variant>
      <vt:variant>
        <vt:lpstr>نسق</vt:lpstr>
      </vt:variant>
      <vt:variant>
        <vt:i4>1</vt:i4>
      </vt:variant>
      <vt:variant>
        <vt:lpstr>عناوين الشرائح</vt:lpstr>
      </vt:variant>
      <vt:variant>
        <vt:i4>10</vt:i4>
      </vt:variant>
    </vt:vector>
  </HeadingPairs>
  <TitlesOfParts>
    <vt:vector size="25" baseType="lpstr">
      <vt:lpstr> Abdoullah Ashgar EL-kharef</vt:lpstr>
      <vt:lpstr>29LT Azer</vt:lpstr>
      <vt:lpstr>29LT Bukra Bold</vt:lpstr>
      <vt:lpstr>AlGhadTV</vt:lpstr>
      <vt:lpstr>Arabic Transparent</vt:lpstr>
      <vt:lpstr>Arial</vt:lpstr>
      <vt:lpstr>Cairo Bold</vt:lpstr>
      <vt:lpstr>Calibri</vt:lpstr>
      <vt:lpstr>Calibri Light</vt:lpstr>
      <vt:lpstr>Heading Now 71-78</vt:lpstr>
      <vt:lpstr>Heading Now 71-78 Bold</vt:lpstr>
      <vt:lpstr>Symbol</vt:lpstr>
      <vt:lpstr>Times New Roman</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1</cp:revision>
  <dcterms:created xsi:type="dcterms:W3CDTF">2024-07-08T17:36:05Z</dcterms:created>
  <dcterms:modified xsi:type="dcterms:W3CDTF">2024-07-08T18:27:55Z</dcterms:modified>
</cp:coreProperties>
</file>