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0" r:id="rId2"/>
    <p:sldId id="273" r:id="rId3"/>
    <p:sldId id="274" r:id="rId4"/>
    <p:sldId id="275" r:id="rId5"/>
    <p:sldId id="276" r:id="rId6"/>
    <p:sldId id="277" r:id="rId7"/>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106" d="100"/>
          <a:sy n="106" d="100"/>
        </p:scale>
        <p:origin x="14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D108B4D-3FBD-07B7-5058-E6345B61B77A}"/>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4D2F476F-EB6B-EB40-9BBD-A226B10C36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6961CF49-A908-0273-0909-49906D61295E}"/>
              </a:ext>
            </a:extLst>
          </p:cNvPr>
          <p:cNvSpPr>
            <a:spLocks noGrp="1"/>
          </p:cNvSpPr>
          <p:nvPr>
            <p:ph type="dt" sz="half" idx="10"/>
          </p:nvPr>
        </p:nvSpPr>
        <p:spPr/>
        <p:txBody>
          <a:bodyPr/>
          <a:lstStyle/>
          <a:p>
            <a:fld id="{8DEB6FE3-A4A7-4033-A2FE-0B7E8BD570E7}" type="datetimeFigureOut">
              <a:rPr lang="ar-SA" smtClean="0"/>
              <a:t>03/01/46</a:t>
            </a:fld>
            <a:endParaRPr lang="ar-SA"/>
          </a:p>
        </p:txBody>
      </p:sp>
      <p:sp>
        <p:nvSpPr>
          <p:cNvPr id="5" name="عنصر نائب للتذييل 4">
            <a:extLst>
              <a:ext uri="{FF2B5EF4-FFF2-40B4-BE49-F238E27FC236}">
                <a16:creationId xmlns:a16="http://schemas.microsoft.com/office/drawing/2014/main" id="{9D6FACD0-1B37-15CA-617B-E674528F16C2}"/>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48705151-67AF-4B30-673A-4ED26BB6E0B1}"/>
              </a:ext>
            </a:extLst>
          </p:cNvPr>
          <p:cNvSpPr>
            <a:spLocks noGrp="1"/>
          </p:cNvSpPr>
          <p:nvPr>
            <p:ph type="sldNum" sz="quarter" idx="12"/>
          </p:nvPr>
        </p:nvSpPr>
        <p:spPr/>
        <p:txBody>
          <a:bodyPr/>
          <a:lstStyle/>
          <a:p>
            <a:fld id="{47D94875-F4C9-453E-A7C3-214A22469971}" type="slidenum">
              <a:rPr lang="ar-SA" smtClean="0"/>
              <a:t>‹#›</a:t>
            </a:fld>
            <a:endParaRPr lang="ar-SA"/>
          </a:p>
        </p:txBody>
      </p:sp>
    </p:spTree>
    <p:extLst>
      <p:ext uri="{BB962C8B-B14F-4D97-AF65-F5344CB8AC3E}">
        <p14:creationId xmlns:p14="http://schemas.microsoft.com/office/powerpoint/2010/main" val="2450436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5CA83EE-7557-8432-2C6B-4A45B222149F}"/>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F698E301-7821-B295-A34D-31AE598EEEF5}"/>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3F18351A-4133-9CD1-C8FD-9ED145EAD84E}"/>
              </a:ext>
            </a:extLst>
          </p:cNvPr>
          <p:cNvSpPr>
            <a:spLocks noGrp="1"/>
          </p:cNvSpPr>
          <p:nvPr>
            <p:ph type="dt" sz="half" idx="10"/>
          </p:nvPr>
        </p:nvSpPr>
        <p:spPr/>
        <p:txBody>
          <a:bodyPr/>
          <a:lstStyle/>
          <a:p>
            <a:fld id="{8DEB6FE3-A4A7-4033-A2FE-0B7E8BD570E7}" type="datetimeFigureOut">
              <a:rPr lang="ar-SA" smtClean="0"/>
              <a:t>03/01/46</a:t>
            </a:fld>
            <a:endParaRPr lang="ar-SA"/>
          </a:p>
        </p:txBody>
      </p:sp>
      <p:sp>
        <p:nvSpPr>
          <p:cNvPr id="5" name="عنصر نائب للتذييل 4">
            <a:extLst>
              <a:ext uri="{FF2B5EF4-FFF2-40B4-BE49-F238E27FC236}">
                <a16:creationId xmlns:a16="http://schemas.microsoft.com/office/drawing/2014/main" id="{51E0B112-D40D-EA08-1C4D-78A12EEF4352}"/>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2F51286C-B7FD-2614-8639-0A044A47CE36}"/>
              </a:ext>
            </a:extLst>
          </p:cNvPr>
          <p:cNvSpPr>
            <a:spLocks noGrp="1"/>
          </p:cNvSpPr>
          <p:nvPr>
            <p:ph type="sldNum" sz="quarter" idx="12"/>
          </p:nvPr>
        </p:nvSpPr>
        <p:spPr/>
        <p:txBody>
          <a:bodyPr/>
          <a:lstStyle/>
          <a:p>
            <a:fld id="{47D94875-F4C9-453E-A7C3-214A22469971}" type="slidenum">
              <a:rPr lang="ar-SA" smtClean="0"/>
              <a:t>‹#›</a:t>
            </a:fld>
            <a:endParaRPr lang="ar-SA"/>
          </a:p>
        </p:txBody>
      </p:sp>
    </p:spTree>
    <p:extLst>
      <p:ext uri="{BB962C8B-B14F-4D97-AF65-F5344CB8AC3E}">
        <p14:creationId xmlns:p14="http://schemas.microsoft.com/office/powerpoint/2010/main" val="3716233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777A23E1-56F9-E0D3-86E2-E47328A074D2}"/>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1BE0B350-3945-4235-A64C-4E836F7C635D}"/>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553E2B39-BE89-D3B5-024A-4D7FD9C3C55B}"/>
              </a:ext>
            </a:extLst>
          </p:cNvPr>
          <p:cNvSpPr>
            <a:spLocks noGrp="1"/>
          </p:cNvSpPr>
          <p:nvPr>
            <p:ph type="dt" sz="half" idx="10"/>
          </p:nvPr>
        </p:nvSpPr>
        <p:spPr/>
        <p:txBody>
          <a:bodyPr/>
          <a:lstStyle/>
          <a:p>
            <a:fld id="{8DEB6FE3-A4A7-4033-A2FE-0B7E8BD570E7}" type="datetimeFigureOut">
              <a:rPr lang="ar-SA" smtClean="0"/>
              <a:t>03/01/46</a:t>
            </a:fld>
            <a:endParaRPr lang="ar-SA"/>
          </a:p>
        </p:txBody>
      </p:sp>
      <p:sp>
        <p:nvSpPr>
          <p:cNvPr id="5" name="عنصر نائب للتذييل 4">
            <a:extLst>
              <a:ext uri="{FF2B5EF4-FFF2-40B4-BE49-F238E27FC236}">
                <a16:creationId xmlns:a16="http://schemas.microsoft.com/office/drawing/2014/main" id="{905E8D17-4C93-E92E-54B7-2B30945CFF35}"/>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C505A244-7B88-09C6-3C76-991713B9B480}"/>
              </a:ext>
            </a:extLst>
          </p:cNvPr>
          <p:cNvSpPr>
            <a:spLocks noGrp="1"/>
          </p:cNvSpPr>
          <p:nvPr>
            <p:ph type="sldNum" sz="quarter" idx="12"/>
          </p:nvPr>
        </p:nvSpPr>
        <p:spPr/>
        <p:txBody>
          <a:bodyPr/>
          <a:lstStyle/>
          <a:p>
            <a:fld id="{47D94875-F4C9-453E-A7C3-214A22469971}" type="slidenum">
              <a:rPr lang="ar-SA" smtClean="0"/>
              <a:t>‹#›</a:t>
            </a:fld>
            <a:endParaRPr lang="ar-SA"/>
          </a:p>
        </p:txBody>
      </p:sp>
    </p:spTree>
    <p:extLst>
      <p:ext uri="{BB962C8B-B14F-4D97-AF65-F5344CB8AC3E}">
        <p14:creationId xmlns:p14="http://schemas.microsoft.com/office/powerpoint/2010/main" val="3703749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9FC2FDC-84B7-F360-0931-762D1D59F8DB}"/>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FD7C510C-5B11-538C-E955-CDAD4C0507A2}"/>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A0B07B17-6E51-74A3-9A8D-0198D131FB48}"/>
              </a:ext>
            </a:extLst>
          </p:cNvPr>
          <p:cNvSpPr>
            <a:spLocks noGrp="1"/>
          </p:cNvSpPr>
          <p:nvPr>
            <p:ph type="dt" sz="half" idx="10"/>
          </p:nvPr>
        </p:nvSpPr>
        <p:spPr/>
        <p:txBody>
          <a:bodyPr/>
          <a:lstStyle/>
          <a:p>
            <a:fld id="{8DEB6FE3-A4A7-4033-A2FE-0B7E8BD570E7}" type="datetimeFigureOut">
              <a:rPr lang="ar-SA" smtClean="0"/>
              <a:t>03/01/46</a:t>
            </a:fld>
            <a:endParaRPr lang="ar-SA"/>
          </a:p>
        </p:txBody>
      </p:sp>
      <p:sp>
        <p:nvSpPr>
          <p:cNvPr id="5" name="عنصر نائب للتذييل 4">
            <a:extLst>
              <a:ext uri="{FF2B5EF4-FFF2-40B4-BE49-F238E27FC236}">
                <a16:creationId xmlns:a16="http://schemas.microsoft.com/office/drawing/2014/main" id="{B51CB1F9-1A5F-9FC4-C12D-F655E04131D6}"/>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531B9CDF-FAFD-00CA-FF45-FBCD7FEBF076}"/>
              </a:ext>
            </a:extLst>
          </p:cNvPr>
          <p:cNvSpPr>
            <a:spLocks noGrp="1"/>
          </p:cNvSpPr>
          <p:nvPr>
            <p:ph type="sldNum" sz="quarter" idx="12"/>
          </p:nvPr>
        </p:nvSpPr>
        <p:spPr/>
        <p:txBody>
          <a:bodyPr/>
          <a:lstStyle/>
          <a:p>
            <a:fld id="{47D94875-F4C9-453E-A7C3-214A22469971}" type="slidenum">
              <a:rPr lang="ar-SA" smtClean="0"/>
              <a:t>‹#›</a:t>
            </a:fld>
            <a:endParaRPr lang="ar-SA"/>
          </a:p>
        </p:txBody>
      </p:sp>
    </p:spTree>
    <p:extLst>
      <p:ext uri="{BB962C8B-B14F-4D97-AF65-F5344CB8AC3E}">
        <p14:creationId xmlns:p14="http://schemas.microsoft.com/office/powerpoint/2010/main" val="1155094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977E854-FF81-89D8-1BA8-6C42718078C5}"/>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75281D30-831B-B9F5-416B-FD50FD42F4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2FF2706B-62A2-1E74-9EB3-3C6C4CE97F8C}"/>
              </a:ext>
            </a:extLst>
          </p:cNvPr>
          <p:cNvSpPr>
            <a:spLocks noGrp="1"/>
          </p:cNvSpPr>
          <p:nvPr>
            <p:ph type="dt" sz="half" idx="10"/>
          </p:nvPr>
        </p:nvSpPr>
        <p:spPr/>
        <p:txBody>
          <a:bodyPr/>
          <a:lstStyle/>
          <a:p>
            <a:fld id="{8DEB6FE3-A4A7-4033-A2FE-0B7E8BD570E7}" type="datetimeFigureOut">
              <a:rPr lang="ar-SA" smtClean="0"/>
              <a:t>03/01/46</a:t>
            </a:fld>
            <a:endParaRPr lang="ar-SA"/>
          </a:p>
        </p:txBody>
      </p:sp>
      <p:sp>
        <p:nvSpPr>
          <p:cNvPr id="5" name="عنصر نائب للتذييل 4">
            <a:extLst>
              <a:ext uri="{FF2B5EF4-FFF2-40B4-BE49-F238E27FC236}">
                <a16:creationId xmlns:a16="http://schemas.microsoft.com/office/drawing/2014/main" id="{49AF7DAC-59DA-E573-6064-531DFD3475FC}"/>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FA196F6E-7D27-8A2C-7392-8277AADA956D}"/>
              </a:ext>
            </a:extLst>
          </p:cNvPr>
          <p:cNvSpPr>
            <a:spLocks noGrp="1"/>
          </p:cNvSpPr>
          <p:nvPr>
            <p:ph type="sldNum" sz="quarter" idx="12"/>
          </p:nvPr>
        </p:nvSpPr>
        <p:spPr/>
        <p:txBody>
          <a:bodyPr/>
          <a:lstStyle/>
          <a:p>
            <a:fld id="{47D94875-F4C9-453E-A7C3-214A22469971}" type="slidenum">
              <a:rPr lang="ar-SA" smtClean="0"/>
              <a:t>‹#›</a:t>
            </a:fld>
            <a:endParaRPr lang="ar-SA"/>
          </a:p>
        </p:txBody>
      </p:sp>
    </p:spTree>
    <p:extLst>
      <p:ext uri="{BB962C8B-B14F-4D97-AF65-F5344CB8AC3E}">
        <p14:creationId xmlns:p14="http://schemas.microsoft.com/office/powerpoint/2010/main" val="83144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52DBA09-2FC6-29E8-7CB1-0267853FF65B}"/>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8E28A88E-DC41-FC8D-401C-1DF4FD42ED32}"/>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AD480AE7-CE35-B43D-EC1A-751EE1B89045}"/>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B1B1996C-A430-0D39-FC58-993C92EFDDFC}"/>
              </a:ext>
            </a:extLst>
          </p:cNvPr>
          <p:cNvSpPr>
            <a:spLocks noGrp="1"/>
          </p:cNvSpPr>
          <p:nvPr>
            <p:ph type="dt" sz="half" idx="10"/>
          </p:nvPr>
        </p:nvSpPr>
        <p:spPr/>
        <p:txBody>
          <a:bodyPr/>
          <a:lstStyle/>
          <a:p>
            <a:fld id="{8DEB6FE3-A4A7-4033-A2FE-0B7E8BD570E7}" type="datetimeFigureOut">
              <a:rPr lang="ar-SA" smtClean="0"/>
              <a:t>03/01/46</a:t>
            </a:fld>
            <a:endParaRPr lang="ar-SA"/>
          </a:p>
        </p:txBody>
      </p:sp>
      <p:sp>
        <p:nvSpPr>
          <p:cNvPr id="6" name="عنصر نائب للتذييل 5">
            <a:extLst>
              <a:ext uri="{FF2B5EF4-FFF2-40B4-BE49-F238E27FC236}">
                <a16:creationId xmlns:a16="http://schemas.microsoft.com/office/drawing/2014/main" id="{EFB8A3D8-EB9F-BC14-059B-3046CC6741AD}"/>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F1054CFF-3169-CE01-3136-547DCDCB30FB}"/>
              </a:ext>
            </a:extLst>
          </p:cNvPr>
          <p:cNvSpPr>
            <a:spLocks noGrp="1"/>
          </p:cNvSpPr>
          <p:nvPr>
            <p:ph type="sldNum" sz="quarter" idx="12"/>
          </p:nvPr>
        </p:nvSpPr>
        <p:spPr/>
        <p:txBody>
          <a:bodyPr/>
          <a:lstStyle/>
          <a:p>
            <a:fld id="{47D94875-F4C9-453E-A7C3-214A22469971}" type="slidenum">
              <a:rPr lang="ar-SA" smtClean="0"/>
              <a:t>‹#›</a:t>
            </a:fld>
            <a:endParaRPr lang="ar-SA"/>
          </a:p>
        </p:txBody>
      </p:sp>
    </p:spTree>
    <p:extLst>
      <p:ext uri="{BB962C8B-B14F-4D97-AF65-F5344CB8AC3E}">
        <p14:creationId xmlns:p14="http://schemas.microsoft.com/office/powerpoint/2010/main" val="668463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DA1431C-CCE0-1B7A-60A0-55CE558BBEF4}"/>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105362E6-C68B-DDB6-CD07-B81646D581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DDD9F7A3-67D5-1467-77EA-6B08F220C32B}"/>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BFF37C3C-823C-2576-C80A-4A11E4EA5D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B719194E-8D79-3EB4-B9D1-DE087327EB74}"/>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3FBF1E15-04DB-EFA9-7787-DDC7943C725D}"/>
              </a:ext>
            </a:extLst>
          </p:cNvPr>
          <p:cNvSpPr>
            <a:spLocks noGrp="1"/>
          </p:cNvSpPr>
          <p:nvPr>
            <p:ph type="dt" sz="half" idx="10"/>
          </p:nvPr>
        </p:nvSpPr>
        <p:spPr/>
        <p:txBody>
          <a:bodyPr/>
          <a:lstStyle/>
          <a:p>
            <a:fld id="{8DEB6FE3-A4A7-4033-A2FE-0B7E8BD570E7}" type="datetimeFigureOut">
              <a:rPr lang="ar-SA" smtClean="0"/>
              <a:t>03/01/46</a:t>
            </a:fld>
            <a:endParaRPr lang="ar-SA"/>
          </a:p>
        </p:txBody>
      </p:sp>
      <p:sp>
        <p:nvSpPr>
          <p:cNvPr id="8" name="عنصر نائب للتذييل 7">
            <a:extLst>
              <a:ext uri="{FF2B5EF4-FFF2-40B4-BE49-F238E27FC236}">
                <a16:creationId xmlns:a16="http://schemas.microsoft.com/office/drawing/2014/main" id="{37A116E0-18DF-FE50-7AA9-D794E5656070}"/>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143118C6-B51C-A440-50F5-8849F0299352}"/>
              </a:ext>
            </a:extLst>
          </p:cNvPr>
          <p:cNvSpPr>
            <a:spLocks noGrp="1"/>
          </p:cNvSpPr>
          <p:nvPr>
            <p:ph type="sldNum" sz="quarter" idx="12"/>
          </p:nvPr>
        </p:nvSpPr>
        <p:spPr/>
        <p:txBody>
          <a:bodyPr/>
          <a:lstStyle/>
          <a:p>
            <a:fld id="{47D94875-F4C9-453E-A7C3-214A22469971}" type="slidenum">
              <a:rPr lang="ar-SA" smtClean="0"/>
              <a:t>‹#›</a:t>
            </a:fld>
            <a:endParaRPr lang="ar-SA"/>
          </a:p>
        </p:txBody>
      </p:sp>
    </p:spTree>
    <p:extLst>
      <p:ext uri="{BB962C8B-B14F-4D97-AF65-F5344CB8AC3E}">
        <p14:creationId xmlns:p14="http://schemas.microsoft.com/office/powerpoint/2010/main" val="2887317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EBC6234-6A9B-EC5C-43B4-2AD7AC3C8EA6}"/>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7E3F5E6E-3F16-8D83-3769-B4BDF999440D}"/>
              </a:ext>
            </a:extLst>
          </p:cNvPr>
          <p:cNvSpPr>
            <a:spLocks noGrp="1"/>
          </p:cNvSpPr>
          <p:nvPr>
            <p:ph type="dt" sz="half" idx="10"/>
          </p:nvPr>
        </p:nvSpPr>
        <p:spPr/>
        <p:txBody>
          <a:bodyPr/>
          <a:lstStyle/>
          <a:p>
            <a:fld id="{8DEB6FE3-A4A7-4033-A2FE-0B7E8BD570E7}" type="datetimeFigureOut">
              <a:rPr lang="ar-SA" smtClean="0"/>
              <a:t>03/01/46</a:t>
            </a:fld>
            <a:endParaRPr lang="ar-SA"/>
          </a:p>
        </p:txBody>
      </p:sp>
      <p:sp>
        <p:nvSpPr>
          <p:cNvPr id="4" name="عنصر نائب للتذييل 3">
            <a:extLst>
              <a:ext uri="{FF2B5EF4-FFF2-40B4-BE49-F238E27FC236}">
                <a16:creationId xmlns:a16="http://schemas.microsoft.com/office/drawing/2014/main" id="{8CF37DD1-3103-43F8-31E8-C6401607A5E3}"/>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CBFFA48F-BF74-34DB-8CBB-4CAE68E1A217}"/>
              </a:ext>
            </a:extLst>
          </p:cNvPr>
          <p:cNvSpPr>
            <a:spLocks noGrp="1"/>
          </p:cNvSpPr>
          <p:nvPr>
            <p:ph type="sldNum" sz="quarter" idx="12"/>
          </p:nvPr>
        </p:nvSpPr>
        <p:spPr/>
        <p:txBody>
          <a:bodyPr/>
          <a:lstStyle/>
          <a:p>
            <a:fld id="{47D94875-F4C9-453E-A7C3-214A22469971}" type="slidenum">
              <a:rPr lang="ar-SA" smtClean="0"/>
              <a:t>‹#›</a:t>
            </a:fld>
            <a:endParaRPr lang="ar-SA"/>
          </a:p>
        </p:txBody>
      </p:sp>
    </p:spTree>
    <p:extLst>
      <p:ext uri="{BB962C8B-B14F-4D97-AF65-F5344CB8AC3E}">
        <p14:creationId xmlns:p14="http://schemas.microsoft.com/office/powerpoint/2010/main" val="3763756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0AEBB55E-D861-39D4-A19D-ED1C788411DA}"/>
              </a:ext>
            </a:extLst>
          </p:cNvPr>
          <p:cNvSpPr>
            <a:spLocks noGrp="1"/>
          </p:cNvSpPr>
          <p:nvPr>
            <p:ph type="dt" sz="half" idx="10"/>
          </p:nvPr>
        </p:nvSpPr>
        <p:spPr/>
        <p:txBody>
          <a:bodyPr/>
          <a:lstStyle/>
          <a:p>
            <a:fld id="{8DEB6FE3-A4A7-4033-A2FE-0B7E8BD570E7}" type="datetimeFigureOut">
              <a:rPr lang="ar-SA" smtClean="0"/>
              <a:t>03/01/46</a:t>
            </a:fld>
            <a:endParaRPr lang="ar-SA"/>
          </a:p>
        </p:txBody>
      </p:sp>
      <p:sp>
        <p:nvSpPr>
          <p:cNvPr id="3" name="عنصر نائب للتذييل 2">
            <a:extLst>
              <a:ext uri="{FF2B5EF4-FFF2-40B4-BE49-F238E27FC236}">
                <a16:creationId xmlns:a16="http://schemas.microsoft.com/office/drawing/2014/main" id="{61780E1F-9835-A16C-220A-EC70DA9493B0}"/>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2E98E37B-2C04-2A65-8B3C-61A0DF12257D}"/>
              </a:ext>
            </a:extLst>
          </p:cNvPr>
          <p:cNvSpPr>
            <a:spLocks noGrp="1"/>
          </p:cNvSpPr>
          <p:nvPr>
            <p:ph type="sldNum" sz="quarter" idx="12"/>
          </p:nvPr>
        </p:nvSpPr>
        <p:spPr/>
        <p:txBody>
          <a:bodyPr/>
          <a:lstStyle/>
          <a:p>
            <a:fld id="{47D94875-F4C9-453E-A7C3-214A22469971}" type="slidenum">
              <a:rPr lang="ar-SA" smtClean="0"/>
              <a:t>‹#›</a:t>
            </a:fld>
            <a:endParaRPr lang="ar-SA"/>
          </a:p>
        </p:txBody>
      </p:sp>
    </p:spTree>
    <p:extLst>
      <p:ext uri="{BB962C8B-B14F-4D97-AF65-F5344CB8AC3E}">
        <p14:creationId xmlns:p14="http://schemas.microsoft.com/office/powerpoint/2010/main" val="1539697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7094483-E083-97B7-9B91-9A1F90AC9601}"/>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1EC9E705-122E-E6A5-48CE-093D849034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A3FCD11D-AC8F-AFC3-C152-3C5F5E077C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0421E842-543A-2FD0-7A59-99274EA05D8F}"/>
              </a:ext>
            </a:extLst>
          </p:cNvPr>
          <p:cNvSpPr>
            <a:spLocks noGrp="1"/>
          </p:cNvSpPr>
          <p:nvPr>
            <p:ph type="dt" sz="half" idx="10"/>
          </p:nvPr>
        </p:nvSpPr>
        <p:spPr/>
        <p:txBody>
          <a:bodyPr/>
          <a:lstStyle/>
          <a:p>
            <a:fld id="{8DEB6FE3-A4A7-4033-A2FE-0B7E8BD570E7}" type="datetimeFigureOut">
              <a:rPr lang="ar-SA" smtClean="0"/>
              <a:t>03/01/46</a:t>
            </a:fld>
            <a:endParaRPr lang="ar-SA"/>
          </a:p>
        </p:txBody>
      </p:sp>
      <p:sp>
        <p:nvSpPr>
          <p:cNvPr id="6" name="عنصر نائب للتذييل 5">
            <a:extLst>
              <a:ext uri="{FF2B5EF4-FFF2-40B4-BE49-F238E27FC236}">
                <a16:creationId xmlns:a16="http://schemas.microsoft.com/office/drawing/2014/main" id="{676F31E3-E2B6-D21D-AA35-A926B491A30C}"/>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F42179E3-3BE8-A72B-8884-D5A3EC8A5FF1}"/>
              </a:ext>
            </a:extLst>
          </p:cNvPr>
          <p:cNvSpPr>
            <a:spLocks noGrp="1"/>
          </p:cNvSpPr>
          <p:nvPr>
            <p:ph type="sldNum" sz="quarter" idx="12"/>
          </p:nvPr>
        </p:nvSpPr>
        <p:spPr/>
        <p:txBody>
          <a:bodyPr/>
          <a:lstStyle/>
          <a:p>
            <a:fld id="{47D94875-F4C9-453E-A7C3-214A22469971}" type="slidenum">
              <a:rPr lang="ar-SA" smtClean="0"/>
              <a:t>‹#›</a:t>
            </a:fld>
            <a:endParaRPr lang="ar-SA"/>
          </a:p>
        </p:txBody>
      </p:sp>
    </p:spTree>
    <p:extLst>
      <p:ext uri="{BB962C8B-B14F-4D97-AF65-F5344CB8AC3E}">
        <p14:creationId xmlns:p14="http://schemas.microsoft.com/office/powerpoint/2010/main" val="3267521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476BB33-2DC7-AE72-40D0-E3FA69EFEC4B}"/>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BE2B8C84-5366-74F0-346B-6698DFE440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1BF9282D-6ABA-5C9C-3ABF-CF2FC82B98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0AE493F3-600B-022F-AB23-F06B6616B6C1}"/>
              </a:ext>
            </a:extLst>
          </p:cNvPr>
          <p:cNvSpPr>
            <a:spLocks noGrp="1"/>
          </p:cNvSpPr>
          <p:nvPr>
            <p:ph type="dt" sz="half" idx="10"/>
          </p:nvPr>
        </p:nvSpPr>
        <p:spPr/>
        <p:txBody>
          <a:bodyPr/>
          <a:lstStyle/>
          <a:p>
            <a:fld id="{8DEB6FE3-A4A7-4033-A2FE-0B7E8BD570E7}" type="datetimeFigureOut">
              <a:rPr lang="ar-SA" smtClean="0"/>
              <a:t>03/01/46</a:t>
            </a:fld>
            <a:endParaRPr lang="ar-SA"/>
          </a:p>
        </p:txBody>
      </p:sp>
      <p:sp>
        <p:nvSpPr>
          <p:cNvPr id="6" name="عنصر نائب للتذييل 5">
            <a:extLst>
              <a:ext uri="{FF2B5EF4-FFF2-40B4-BE49-F238E27FC236}">
                <a16:creationId xmlns:a16="http://schemas.microsoft.com/office/drawing/2014/main" id="{C55F94D7-6E2F-8EA1-4E7E-016053B11A63}"/>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5D92A14F-26D6-A1A7-2CF9-03EFEE3FE0F9}"/>
              </a:ext>
            </a:extLst>
          </p:cNvPr>
          <p:cNvSpPr>
            <a:spLocks noGrp="1"/>
          </p:cNvSpPr>
          <p:nvPr>
            <p:ph type="sldNum" sz="quarter" idx="12"/>
          </p:nvPr>
        </p:nvSpPr>
        <p:spPr/>
        <p:txBody>
          <a:bodyPr/>
          <a:lstStyle/>
          <a:p>
            <a:fld id="{47D94875-F4C9-453E-A7C3-214A22469971}" type="slidenum">
              <a:rPr lang="ar-SA" smtClean="0"/>
              <a:t>‹#›</a:t>
            </a:fld>
            <a:endParaRPr lang="ar-SA"/>
          </a:p>
        </p:txBody>
      </p:sp>
    </p:spTree>
    <p:extLst>
      <p:ext uri="{BB962C8B-B14F-4D97-AF65-F5344CB8AC3E}">
        <p14:creationId xmlns:p14="http://schemas.microsoft.com/office/powerpoint/2010/main" val="3000430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1A01C478-9A1C-120A-3E56-3614EB1A4DAA}"/>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D52EDC88-5CFD-CEA1-A5EC-8C0171E79682}"/>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7BE955CB-DAE2-823D-360D-A56BAE103289}"/>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DEB6FE3-A4A7-4033-A2FE-0B7E8BD570E7}" type="datetimeFigureOut">
              <a:rPr lang="ar-SA" smtClean="0"/>
              <a:t>03/01/46</a:t>
            </a:fld>
            <a:endParaRPr lang="ar-SA"/>
          </a:p>
        </p:txBody>
      </p:sp>
      <p:sp>
        <p:nvSpPr>
          <p:cNvPr id="5" name="عنصر نائب للتذييل 4">
            <a:extLst>
              <a:ext uri="{FF2B5EF4-FFF2-40B4-BE49-F238E27FC236}">
                <a16:creationId xmlns:a16="http://schemas.microsoft.com/office/drawing/2014/main" id="{7B7A96E3-3AF2-B0AA-C32B-D828EF4EFD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CFA06296-794A-E33D-7368-0A9253F6257B}"/>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7D94875-F4C9-453E-A7C3-214A22469971}" type="slidenum">
              <a:rPr lang="ar-SA" smtClean="0"/>
              <a:t>‹#›</a:t>
            </a:fld>
            <a:endParaRPr lang="ar-SA"/>
          </a:p>
        </p:txBody>
      </p:sp>
    </p:spTree>
    <p:extLst>
      <p:ext uri="{BB962C8B-B14F-4D97-AF65-F5344CB8AC3E}">
        <p14:creationId xmlns:p14="http://schemas.microsoft.com/office/powerpoint/2010/main" val="1583904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8" name="Group 8"/>
          <p:cNvGrpSpPr/>
          <p:nvPr/>
        </p:nvGrpSpPr>
        <p:grpSpPr>
          <a:xfrm>
            <a:off x="6451600" y="1214890"/>
            <a:ext cx="3017711" cy="1008981"/>
            <a:chOff x="0" y="0"/>
            <a:chExt cx="1066348" cy="226135"/>
          </a:xfrm>
        </p:grpSpPr>
        <p:sp>
          <p:nvSpPr>
            <p:cNvPr id="9" name="Freeform 9"/>
            <p:cNvSpPr/>
            <p:nvPr/>
          </p:nvSpPr>
          <p:spPr>
            <a:xfrm>
              <a:off x="66837" y="5122"/>
              <a:ext cx="999511" cy="221013"/>
            </a:xfrm>
            <a:custGeom>
              <a:avLst/>
              <a:gdLst/>
              <a:ahLst/>
              <a:cxnLst/>
              <a:rect l="l" t="t" r="r" b="b"/>
              <a:pathLst>
                <a:path w="980388" h="221013">
                  <a:moveTo>
                    <a:pt x="110506" y="0"/>
                  </a:moveTo>
                  <a:lnTo>
                    <a:pt x="869881" y="0"/>
                  </a:lnTo>
                  <a:cubicBezTo>
                    <a:pt x="899189" y="0"/>
                    <a:pt x="927297" y="11643"/>
                    <a:pt x="948021" y="32367"/>
                  </a:cubicBezTo>
                  <a:cubicBezTo>
                    <a:pt x="968745" y="53091"/>
                    <a:pt x="980388" y="81198"/>
                    <a:pt x="980388" y="110506"/>
                  </a:cubicBezTo>
                  <a:lnTo>
                    <a:pt x="980388" y="110506"/>
                  </a:lnTo>
                  <a:cubicBezTo>
                    <a:pt x="980388" y="171537"/>
                    <a:pt x="930912" y="221013"/>
                    <a:pt x="869881" y="221013"/>
                  </a:cubicBezTo>
                  <a:lnTo>
                    <a:pt x="110506" y="221013"/>
                  </a:lnTo>
                  <a:cubicBezTo>
                    <a:pt x="49475" y="221013"/>
                    <a:pt x="0" y="171537"/>
                    <a:pt x="0" y="110506"/>
                  </a:cubicBezTo>
                  <a:lnTo>
                    <a:pt x="0" y="110506"/>
                  </a:lnTo>
                  <a:cubicBezTo>
                    <a:pt x="0" y="49475"/>
                    <a:pt x="49475" y="0"/>
                    <a:pt x="110506" y="0"/>
                  </a:cubicBezTo>
                  <a:close/>
                </a:path>
              </a:pathLst>
            </a:custGeom>
            <a:solidFill>
              <a:srgbClr val="FFFFFF"/>
            </a:solidFill>
            <a:ln cap="rnd">
              <a:noFill/>
              <a:prstDash val="solid"/>
              <a:round/>
            </a:ln>
          </p:spPr>
          <p:txBody>
            <a:bodyPr/>
            <a:lstStyle/>
            <a:p>
              <a:endParaRPr lang="ar-SA" sz="1200" dirty="0"/>
            </a:p>
          </p:txBody>
        </p:sp>
        <p:sp>
          <p:nvSpPr>
            <p:cNvPr id="10" name="TextBox 10"/>
            <p:cNvSpPr txBox="1"/>
            <p:nvPr/>
          </p:nvSpPr>
          <p:spPr>
            <a:xfrm>
              <a:off x="0" y="0"/>
              <a:ext cx="980388" cy="221013"/>
            </a:xfrm>
            <a:prstGeom prst="rect">
              <a:avLst/>
            </a:prstGeom>
          </p:spPr>
          <p:txBody>
            <a:bodyPr lIns="33867" tIns="33867" rIns="33867" bIns="33867" rtlCol="0" anchor="ctr"/>
            <a:lstStyle/>
            <a:p>
              <a:pPr algn="ctr">
                <a:lnSpc>
                  <a:spcPts val="1343"/>
                </a:lnSpc>
              </a:pPr>
              <a:endParaRPr sz="1200"/>
            </a:p>
          </p:txBody>
        </p:sp>
      </p:grpSp>
      <p:sp>
        <p:nvSpPr>
          <p:cNvPr id="13" name="TextBox 13"/>
          <p:cNvSpPr txBox="1"/>
          <p:nvPr/>
        </p:nvSpPr>
        <p:spPr>
          <a:xfrm>
            <a:off x="3515125" y="3995704"/>
            <a:ext cx="5324075" cy="492443"/>
          </a:xfrm>
          <a:prstGeom prst="rect">
            <a:avLst/>
          </a:prstGeom>
        </p:spPr>
        <p:txBody>
          <a:bodyPr lIns="0" tIns="0" rIns="0" bIns="0" rtlCol="0" anchor="t">
            <a:spAutoFit/>
          </a:bodyPr>
          <a:lstStyle/>
          <a:p>
            <a:pPr algn="ctr" rtl="1" eaLnBrk="1" hangingPunct="1">
              <a:spcBef>
                <a:spcPct val="50000"/>
              </a:spcBef>
              <a:buClr>
                <a:srgbClr val="FF0066"/>
              </a:buClr>
            </a:pPr>
            <a:r>
              <a:rPr lang="ar-SA" altLang="ar-SA" sz="3200" b="1" dirty="0">
                <a:solidFill>
                  <a:srgbClr val="FF0000"/>
                </a:solidFill>
                <a:latin typeface=" Abdoullah Ashgar EL-kharef" panose="02000000000000000000" pitchFamily="2" charset="-78"/>
                <a:cs typeface=" Abdoullah Ashgar EL-kharef" panose="02000000000000000000" pitchFamily="2" charset="-78"/>
              </a:rPr>
              <a:t>المحاضرة الثالثة  </a:t>
            </a:r>
            <a:endParaRPr lang="en-US" altLang="ar-SA" sz="1333" b="1" dirty="0">
              <a:solidFill>
                <a:schemeClr val="bg1"/>
              </a:solidFill>
              <a:latin typeface="Arial" panose="020B0604020202020204" pitchFamily="34" charset="0"/>
            </a:endParaRPr>
          </a:p>
        </p:txBody>
      </p:sp>
      <p:sp>
        <p:nvSpPr>
          <p:cNvPr id="14" name="TextBox 14"/>
          <p:cNvSpPr txBox="1"/>
          <p:nvPr/>
        </p:nvSpPr>
        <p:spPr>
          <a:xfrm>
            <a:off x="6505747" y="1867605"/>
            <a:ext cx="1622253" cy="241285"/>
          </a:xfrm>
          <a:prstGeom prst="rect">
            <a:avLst/>
          </a:prstGeom>
        </p:spPr>
        <p:txBody>
          <a:bodyPr wrap="square" lIns="0" tIns="0" rIns="0" bIns="0" rtlCol="0" anchor="t">
            <a:spAutoFit/>
          </a:bodyPr>
          <a:lstStyle/>
          <a:p>
            <a:pPr>
              <a:lnSpc>
                <a:spcPts val="1773"/>
              </a:lnSpc>
            </a:pPr>
            <a:r>
              <a:rPr lang="ar-SA" sz="1773" dirty="0">
                <a:solidFill>
                  <a:srgbClr val="121212"/>
                </a:solidFill>
                <a:latin typeface="Cairo Bold"/>
                <a:ea typeface="Cairo Bold"/>
                <a:cs typeface="Cairo Bold"/>
                <a:sym typeface="Cairo Bold"/>
                <a:rtl/>
              </a:rPr>
              <a:t>أ.دكرم الحاج </a:t>
            </a:r>
            <a:endParaRPr lang="ar-EG" sz="1773" dirty="0">
              <a:solidFill>
                <a:srgbClr val="121212"/>
              </a:solidFill>
              <a:latin typeface="Cairo Bold"/>
              <a:ea typeface="Cairo Bold"/>
              <a:cs typeface="Cairo Bold"/>
              <a:sym typeface="Cairo Bold"/>
              <a:rtl/>
            </a:endParaRPr>
          </a:p>
        </p:txBody>
      </p:sp>
      <p:sp>
        <p:nvSpPr>
          <p:cNvPr id="15" name="TextBox 15"/>
          <p:cNvSpPr txBox="1"/>
          <p:nvPr/>
        </p:nvSpPr>
        <p:spPr>
          <a:xfrm>
            <a:off x="2971104" y="2253264"/>
            <a:ext cx="5660487" cy="1117614"/>
          </a:xfrm>
          <a:prstGeom prst="rect">
            <a:avLst/>
          </a:prstGeom>
        </p:spPr>
        <p:txBody>
          <a:bodyPr lIns="0" tIns="0" rIns="0" bIns="0" rtlCol="0" anchor="t">
            <a:spAutoFit/>
          </a:bodyPr>
          <a:lstStyle/>
          <a:p>
            <a:pPr algn="ctr">
              <a:lnSpc>
                <a:spcPts val="9680"/>
              </a:lnSpc>
            </a:pPr>
            <a:r>
              <a:rPr lang="ar-SA" sz="4800" b="1" i="1" dirty="0">
                <a:latin typeface="AlGhadTV" panose="01000500000000020004" pitchFamily="2" charset="-78"/>
                <a:ea typeface="Alarabiya 2"/>
                <a:cs typeface="AlGhadTV" panose="01000500000000020004" pitchFamily="2" charset="-78"/>
                <a:sym typeface="Alarabiya 2"/>
                <a:rtl/>
              </a:rPr>
              <a:t>إدارة الخدمة المدنية </a:t>
            </a:r>
            <a:endParaRPr lang="ar-EG" sz="4800" b="1" i="1" dirty="0">
              <a:latin typeface="AlGhadTV" panose="01000500000000020004" pitchFamily="2" charset="-78"/>
              <a:ea typeface="Alarabiya 2"/>
              <a:cs typeface="AlGhadTV" panose="01000500000000020004" pitchFamily="2" charset="-78"/>
              <a:sym typeface="Alarabiya 2"/>
              <a:rtl/>
            </a:endParaRPr>
          </a:p>
        </p:txBody>
      </p:sp>
      <p:grpSp>
        <p:nvGrpSpPr>
          <p:cNvPr id="18" name="Group 10">
            <a:extLst>
              <a:ext uri="{FF2B5EF4-FFF2-40B4-BE49-F238E27FC236}">
                <a16:creationId xmlns:a16="http://schemas.microsoft.com/office/drawing/2014/main" id="{F1F58034-514D-F803-FD44-C8CFAB90EC4D}"/>
              </a:ext>
            </a:extLst>
          </p:cNvPr>
          <p:cNvGrpSpPr/>
          <p:nvPr/>
        </p:nvGrpSpPr>
        <p:grpSpPr>
          <a:xfrm>
            <a:off x="8277363" y="1253693"/>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grpSp>
        <p:nvGrpSpPr>
          <p:cNvPr id="20" name="Group 8">
            <a:extLst>
              <a:ext uri="{FF2B5EF4-FFF2-40B4-BE49-F238E27FC236}">
                <a16:creationId xmlns:a16="http://schemas.microsoft.com/office/drawing/2014/main" id="{4FBB5137-C811-5FEA-9411-2170032FCCC7}"/>
              </a:ext>
            </a:extLst>
          </p:cNvPr>
          <p:cNvGrpSpPr/>
          <p:nvPr/>
        </p:nvGrpSpPr>
        <p:grpSpPr>
          <a:xfrm>
            <a:off x="2890618" y="1217426"/>
            <a:ext cx="3017711" cy="1008981"/>
            <a:chOff x="0" y="0"/>
            <a:chExt cx="1066348" cy="226135"/>
          </a:xfrm>
        </p:grpSpPr>
        <p:sp>
          <p:nvSpPr>
            <p:cNvPr id="21" name="Freeform 9">
              <a:extLst>
                <a:ext uri="{FF2B5EF4-FFF2-40B4-BE49-F238E27FC236}">
                  <a16:creationId xmlns:a16="http://schemas.microsoft.com/office/drawing/2014/main" id="{280FB5AF-471A-6DA1-71D4-3AD4C6E2BC94}"/>
                </a:ext>
              </a:extLst>
            </p:cNvPr>
            <p:cNvSpPr/>
            <p:nvPr/>
          </p:nvSpPr>
          <p:spPr>
            <a:xfrm>
              <a:off x="66837" y="5122"/>
              <a:ext cx="999511" cy="221013"/>
            </a:xfrm>
            <a:custGeom>
              <a:avLst/>
              <a:gdLst/>
              <a:ahLst/>
              <a:cxnLst/>
              <a:rect l="l" t="t" r="r" b="b"/>
              <a:pathLst>
                <a:path w="980388" h="221013">
                  <a:moveTo>
                    <a:pt x="110506" y="0"/>
                  </a:moveTo>
                  <a:lnTo>
                    <a:pt x="869881" y="0"/>
                  </a:lnTo>
                  <a:cubicBezTo>
                    <a:pt x="899189" y="0"/>
                    <a:pt x="927297" y="11643"/>
                    <a:pt x="948021" y="32367"/>
                  </a:cubicBezTo>
                  <a:cubicBezTo>
                    <a:pt x="968745" y="53091"/>
                    <a:pt x="980388" y="81198"/>
                    <a:pt x="980388" y="110506"/>
                  </a:cubicBezTo>
                  <a:lnTo>
                    <a:pt x="980388" y="110506"/>
                  </a:lnTo>
                  <a:cubicBezTo>
                    <a:pt x="980388" y="171537"/>
                    <a:pt x="930912" y="221013"/>
                    <a:pt x="869881" y="221013"/>
                  </a:cubicBezTo>
                  <a:lnTo>
                    <a:pt x="110506" y="221013"/>
                  </a:lnTo>
                  <a:cubicBezTo>
                    <a:pt x="49475" y="221013"/>
                    <a:pt x="0" y="171537"/>
                    <a:pt x="0" y="110506"/>
                  </a:cubicBezTo>
                  <a:lnTo>
                    <a:pt x="0" y="110506"/>
                  </a:lnTo>
                  <a:cubicBezTo>
                    <a:pt x="0" y="49475"/>
                    <a:pt x="49475" y="0"/>
                    <a:pt x="110506" y="0"/>
                  </a:cubicBezTo>
                  <a:close/>
                </a:path>
              </a:pathLst>
            </a:custGeom>
            <a:solidFill>
              <a:srgbClr val="FFFFFF"/>
            </a:solidFill>
            <a:ln cap="rnd">
              <a:noFill/>
              <a:prstDash val="solid"/>
              <a:round/>
            </a:ln>
          </p:spPr>
          <p:txBody>
            <a:bodyPr/>
            <a:lstStyle/>
            <a:p>
              <a:pPr lvl="1" algn="ctr"/>
              <a:r>
                <a:rPr lang="ar-SA" sz="1200" dirty="0"/>
                <a:t>                    </a:t>
              </a:r>
            </a:p>
            <a:p>
              <a:pPr lvl="1" algn="ctr"/>
              <a:r>
                <a:rPr lang="ar-SA" sz="1200" dirty="0"/>
                <a:t>                     </a:t>
              </a:r>
              <a:r>
                <a:rPr lang="ar-SA" sz="1067" dirty="0">
                  <a:latin typeface="29LT Azer" panose="00000500000000000000" pitchFamily="2" charset="-78"/>
                  <a:cs typeface="29LT Azer" panose="00000500000000000000" pitchFamily="2" charset="-78"/>
                </a:rPr>
                <a:t>المؤسسة العامة للتدريب التقني </a:t>
              </a:r>
            </a:p>
            <a:p>
              <a:pPr lvl="1" algn="ctr"/>
              <a:r>
                <a:rPr lang="ar-SA" sz="1067" dirty="0">
                  <a:latin typeface="29LT Azer" panose="00000500000000000000" pitchFamily="2" charset="-78"/>
                  <a:cs typeface="29LT Azer" panose="00000500000000000000" pitchFamily="2" charset="-78"/>
                </a:rPr>
                <a:t>                               معهد آفاق القادة العالي للتدريب </a:t>
              </a:r>
            </a:p>
          </p:txBody>
        </p:sp>
        <p:sp>
          <p:nvSpPr>
            <p:cNvPr id="22" name="TextBox 10">
              <a:extLst>
                <a:ext uri="{FF2B5EF4-FFF2-40B4-BE49-F238E27FC236}">
                  <a16:creationId xmlns:a16="http://schemas.microsoft.com/office/drawing/2014/main" id="{D66AE016-C2B8-5626-66CA-CB510A3E8836}"/>
                </a:ext>
              </a:extLst>
            </p:cNvPr>
            <p:cNvSpPr txBox="1"/>
            <p:nvPr/>
          </p:nvSpPr>
          <p:spPr>
            <a:xfrm>
              <a:off x="0" y="0"/>
              <a:ext cx="980388" cy="221013"/>
            </a:xfrm>
            <a:prstGeom prst="rect">
              <a:avLst/>
            </a:prstGeom>
          </p:spPr>
          <p:txBody>
            <a:bodyPr lIns="33867" tIns="33867" rIns="33867" bIns="33867" rtlCol="0" anchor="ctr"/>
            <a:lstStyle/>
            <a:p>
              <a:pPr algn="ctr">
                <a:lnSpc>
                  <a:spcPts val="1343"/>
                </a:lnSpc>
              </a:pPr>
              <a:endParaRPr sz="1200"/>
            </a:p>
          </p:txBody>
        </p:sp>
      </p:grpSp>
      <p:pic>
        <p:nvPicPr>
          <p:cNvPr id="23" name="صورة 22">
            <a:extLst>
              <a:ext uri="{FF2B5EF4-FFF2-40B4-BE49-F238E27FC236}">
                <a16:creationId xmlns:a16="http://schemas.microsoft.com/office/drawing/2014/main" id="{F6A92959-2D26-9BF3-7222-0E078437169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69422" y="1352517"/>
            <a:ext cx="739005" cy="71087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4" name="TextBox 14"/>
          <p:cNvSpPr txBox="1"/>
          <p:nvPr/>
        </p:nvSpPr>
        <p:spPr>
          <a:xfrm>
            <a:off x="307818" y="704758"/>
            <a:ext cx="11697077" cy="4356064"/>
          </a:xfrm>
          <a:prstGeom prst="rect">
            <a:avLst/>
          </a:prstGeom>
        </p:spPr>
        <p:txBody>
          <a:bodyPr wrap="square" lIns="0" tIns="0" rIns="0" bIns="0" rtlCol="0" anchor="t">
            <a:spAutoFit/>
          </a:bodyPr>
          <a:lstStyle/>
          <a:p>
            <a:pPr marL="342900" lvl="0" indent="-342900" algn="r" rtl="1">
              <a:buFont typeface="Wingdings" panose="05000000000000000000" pitchFamily="2" charset="2"/>
              <a:buChar char=""/>
            </a:pPr>
            <a:r>
              <a:rPr lang="ar-SA" sz="1600" b="1" dirty="0">
                <a:solidFill>
                  <a:srgbClr val="000000"/>
                </a:solidFill>
                <a:effectLst/>
                <a:highlight>
                  <a:srgbClr val="FFFFFF"/>
                </a:highlight>
                <a:latin typeface="Times New Roman" panose="02020603050405020304" pitchFamily="18" charset="0"/>
                <a:ea typeface="Times New Roman" panose="02020603050405020304" pitchFamily="18" charset="0"/>
                <a:cs typeface="PT Bold Heading" panose="02010400000000000000" pitchFamily="2" charset="-78"/>
              </a:rPr>
              <a:t>شــــــروط الوظيفة العامة (شروط التوظيف)</a:t>
            </a:r>
            <a:endParaRPr lang="en-US" sz="1600" dirty="0">
              <a:effectLst/>
              <a:highlight>
                <a:srgbClr val="FFFFFF"/>
              </a:highlight>
              <a:latin typeface="Times New Roman" panose="02020603050405020304" pitchFamily="18" charset="0"/>
              <a:ea typeface="Times New Roman" panose="02020603050405020304" pitchFamily="18" charset="0"/>
            </a:endParaRPr>
          </a:p>
          <a:p>
            <a:pPr marL="342900" lvl="0" indent="-342900" algn="just" rtl="1">
              <a:lnSpc>
                <a:spcPct val="115000"/>
              </a:lnSpc>
              <a:buFont typeface="Times New Roman" panose="02020603050405020304" pitchFamily="18" charset="0"/>
              <a:buChar char="-"/>
            </a:pPr>
            <a:r>
              <a:rPr lang="ar-SA" sz="1600" b="1" dirty="0">
                <a:solidFill>
                  <a:srgbClr val="000000"/>
                </a:solidFill>
                <a:effectLst/>
                <a:highlight>
                  <a:srgbClr val="FFFFFF"/>
                </a:highlight>
                <a:latin typeface="Calibri" panose="020F0502020204030204" pitchFamily="34" charset="0"/>
                <a:ea typeface="Calibri" panose="020F0502020204030204" pitchFamily="34" charset="0"/>
                <a:cs typeface="sultan_mudaim.edit:mezajeey"/>
              </a:rPr>
              <a:t>يشترط فيمن يريد شغل الوظيفة العامة مجموعة شروط وهي</a:t>
            </a:r>
            <a:r>
              <a:rPr lang="en-US" sz="1600" b="1" dirty="0">
                <a:solidFill>
                  <a:srgbClr val="000000"/>
                </a:solidFill>
                <a:effectLst/>
                <a:highlight>
                  <a:srgbClr val="FFFFFF"/>
                </a:highlight>
                <a:latin typeface="Calibri" panose="020F0502020204030204" pitchFamily="34" charset="0"/>
                <a:ea typeface="Calibri" panose="020F0502020204030204" pitchFamily="34" charset="0"/>
                <a:cs typeface="sultan_mudaim.edit:mezajeey"/>
              </a:rPr>
              <a:t>:</a:t>
            </a:r>
            <a:endParaRPr lang="en-US" sz="1600" dirty="0">
              <a:effectLst/>
              <a:latin typeface="Calibri" panose="020F0502020204030204" pitchFamily="34" charset="0"/>
              <a:ea typeface="Calibri" panose="020F0502020204030204" pitchFamily="34" charset="0"/>
              <a:cs typeface="A Noor" panose="00000400000000000000" pitchFamily="2" charset="-78"/>
            </a:endParaRPr>
          </a:p>
          <a:p>
            <a:pPr marL="342900" lvl="0" indent="-342900" algn="just" rtl="1">
              <a:lnSpc>
                <a:spcPct val="150000"/>
              </a:lnSpc>
              <a:buFont typeface="+mj-lt"/>
              <a:buAutoNum type="arabicPeriod"/>
            </a:pPr>
            <a:r>
              <a:rPr lang="ar-SA" sz="1600" b="1" dirty="0">
                <a:solidFill>
                  <a:srgbClr val="000000"/>
                </a:solidFill>
                <a:effectLst/>
                <a:highlight>
                  <a:srgbClr val="FFFFFF"/>
                </a:highlight>
                <a:latin typeface="Arabic Transparent" panose="020B0604020202020204" pitchFamily="34" charset="0"/>
                <a:ea typeface="Calibri" panose="020F0502020204030204" pitchFamily="34" charset="0"/>
                <a:cs typeface="A Noor" panose="00000400000000000000" pitchFamily="2" charset="-78"/>
              </a:rPr>
              <a:t>شرط الجنسية</a:t>
            </a:r>
            <a:r>
              <a:rPr lang="en-US" sz="1600" b="1" dirty="0">
                <a:solidFill>
                  <a:srgbClr val="000000"/>
                </a:solidFill>
                <a:effectLst/>
                <a:highlight>
                  <a:srgbClr val="FFFFFF"/>
                </a:highlight>
                <a:latin typeface="Arabic Transparent" panose="020B0604020202020204" pitchFamily="34" charset="0"/>
                <a:ea typeface="Calibri" panose="020F0502020204030204" pitchFamily="34" charset="0"/>
                <a:cs typeface="A Noor" panose="00000400000000000000" pitchFamily="2" charset="-78"/>
              </a:rPr>
              <a:t>:</a:t>
            </a:r>
            <a:r>
              <a:rPr lang="en-US"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r>
              <a:rPr lang="ar-SA"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ويفيد بان الشخص القائم بالخدمة المدنية في الدولة يجب أن يكون متمتعاُ بجنسية هذه الدولة أو جنسية إحدى الدول الأخرى التي تعاملها بالمثل</a:t>
            </a:r>
            <a:r>
              <a:rPr lang="en-US"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buFont typeface="+mj-lt"/>
              <a:buAutoNum type="arabicPeriod"/>
            </a:pPr>
            <a:r>
              <a:rPr lang="ar-SA" sz="1600" b="1" dirty="0">
                <a:solidFill>
                  <a:srgbClr val="000000"/>
                </a:solidFill>
                <a:effectLst/>
                <a:highlight>
                  <a:srgbClr val="FFFFFF"/>
                </a:highlight>
                <a:latin typeface="Arabic Transparent" panose="020B0604020202020204" pitchFamily="34" charset="0"/>
                <a:ea typeface="Calibri" panose="020F0502020204030204" pitchFamily="34" charset="0"/>
                <a:cs typeface="A Noor" panose="00000400000000000000" pitchFamily="2" charset="-78"/>
              </a:rPr>
              <a:t> شرط حسن السيرة والسمعة</a:t>
            </a:r>
            <a:r>
              <a:rPr lang="en-US" sz="1600" b="1" dirty="0">
                <a:solidFill>
                  <a:srgbClr val="000000"/>
                </a:solidFill>
                <a:effectLst/>
                <a:highlight>
                  <a:srgbClr val="FFFFFF"/>
                </a:highlight>
                <a:latin typeface="Arabic Transparent" panose="020B0604020202020204" pitchFamily="34" charset="0"/>
                <a:ea typeface="Calibri" panose="020F0502020204030204" pitchFamily="34" charset="0"/>
                <a:cs typeface="A Noor" panose="00000400000000000000" pitchFamily="2" charset="-78"/>
              </a:rPr>
              <a:t>:</a:t>
            </a:r>
            <a:r>
              <a:rPr lang="en-US"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r>
              <a:rPr lang="ar-SA"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ويعني ضرورة تمتع الموظف العام بكل ما يحفظ له كرامته و كرامة الوظيفة العامة التي يتحمل مسؤوليتها في مواجهة الأفراد المتعاملين مع الإدارة العامة. </a:t>
            </a:r>
            <a:r>
              <a:rPr lang="ar-SA" sz="16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ومن هذه الشروط: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buFont typeface="+mj-cs"/>
              <a:buAutoNum type="arabic1Minus"/>
            </a:pPr>
            <a:r>
              <a:rPr lang="ar-SA"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أن يكون الموظف محمود السيرة و حسن السمعة، بمعنى أن لا يكون قد سبق الحكم علية بعقوبة جنائية أو بعقوبة مقيدة للحرية و مخلة للشرف أو الأمانة، إلا إذا كان قد رد إلية اعتباره</a:t>
            </a:r>
            <a:r>
              <a:rPr lang="en-US"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buFont typeface="+mj-cs"/>
              <a:buAutoNum type="arabic1Minus"/>
            </a:pPr>
            <a:r>
              <a:rPr lang="ar-SA"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ضرورة ألا يكون الموظف قد سبق فصلة من الخدمة بحكم أو بقرار تأديبي نهائي, ما لم تمضي على صدوره أربعة أعوام على الأقل</a:t>
            </a:r>
            <a:r>
              <a:rPr lang="en-US"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730250" algn="just" rtl="1">
              <a:lnSpc>
                <a:spcPct val="150000"/>
              </a:lnSpc>
            </a:pPr>
            <a:r>
              <a:rPr lang="ar-SA"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1000"/>
              </a:spcAft>
              <a:buFont typeface="+mj-lt"/>
              <a:buAutoNum type="arabicPeriod"/>
              <a:tabLst>
                <a:tab pos="-90170" algn="l"/>
                <a:tab pos="269875" algn="l"/>
              </a:tabLst>
            </a:pPr>
            <a:r>
              <a:rPr lang="ar-SA" sz="1600" b="1" dirty="0">
                <a:solidFill>
                  <a:srgbClr val="000000"/>
                </a:solidFill>
                <a:effectLst/>
                <a:highlight>
                  <a:srgbClr val="FFFFFF"/>
                </a:highlight>
                <a:latin typeface="Arabic Transparent" panose="020B0604020202020204" pitchFamily="34" charset="0"/>
                <a:ea typeface="Calibri" panose="020F0502020204030204" pitchFamily="34" charset="0"/>
                <a:cs typeface="A Noor" panose="00000400000000000000" pitchFamily="2" charset="-78"/>
              </a:rPr>
              <a:t>شرط اللياقة الفنية</a:t>
            </a:r>
            <a:r>
              <a:rPr lang="en-US" sz="1600" b="1" dirty="0">
                <a:solidFill>
                  <a:srgbClr val="000000"/>
                </a:solidFill>
                <a:effectLst/>
                <a:highlight>
                  <a:srgbClr val="FFFFFF"/>
                </a:highlight>
                <a:latin typeface="Arabic Transparent" panose="020B0604020202020204" pitchFamily="34" charset="0"/>
                <a:ea typeface="Calibri" panose="020F0502020204030204" pitchFamily="34" charset="0"/>
                <a:cs typeface="A Noor" panose="00000400000000000000" pitchFamily="2" charset="-78"/>
              </a:rPr>
              <a:t>:</a:t>
            </a:r>
            <a:r>
              <a:rPr lang="en-US" sz="1600" dirty="0">
                <a:solidFill>
                  <a:srgbClr val="000000"/>
                </a:solidFill>
                <a:effectLst/>
                <a:highlight>
                  <a:srgbClr val="FFFFFF"/>
                </a:highlight>
                <a:latin typeface="A Noor" panose="00000400000000000000" pitchFamily="2" charset="-78"/>
                <a:ea typeface="Calibri" panose="020F0502020204030204" pitchFamily="34" charset="0"/>
                <a:cs typeface="Arial" panose="020B0604020202020204" pitchFamily="34" charset="0"/>
              </a:rPr>
              <a:t> </a:t>
            </a:r>
            <a:r>
              <a:rPr lang="ar-SA"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ويقصد به توفر المؤهلات العلمية والخبرات العملية الخاصة التي تستلزم أعباء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228600" algn="r" rtl="1">
              <a:lnSpc>
                <a:spcPct val="115000"/>
              </a:lnSpc>
              <a:spcAft>
                <a:spcPts val="1000"/>
              </a:spcAft>
            </a:pPr>
            <a:r>
              <a:rPr lang="ar-SA"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الوظيفة، وذلك طبقاً للمواصفات الخاصة بالوظيفة</a:t>
            </a:r>
            <a:r>
              <a:rPr lang="en-US"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buFont typeface="+mj-lt"/>
              <a:buAutoNum type="arabicPeriod"/>
            </a:pPr>
            <a:r>
              <a:rPr lang="ar-SA" sz="1600" b="1" dirty="0">
                <a:solidFill>
                  <a:srgbClr val="000000"/>
                </a:solidFill>
                <a:effectLst/>
                <a:highlight>
                  <a:srgbClr val="FFFFFF"/>
                </a:highlight>
                <a:latin typeface="Arabic Transparent" panose="020B0604020202020204" pitchFamily="34" charset="0"/>
                <a:ea typeface="Calibri" panose="020F0502020204030204" pitchFamily="34" charset="0"/>
                <a:cs typeface="A Noor" panose="00000400000000000000" pitchFamily="2" charset="-78"/>
              </a:rPr>
              <a:t> شرط اللياقة الطبية</a:t>
            </a:r>
            <a:r>
              <a:rPr lang="en-US"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r>
              <a:rPr lang="ar-SA"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 هو الشرط الذي يضمن توفر السلامة الصحية لدى الموظف, و يكمل تحقيق قدرته على تحمل أعباء الوظيفة و مجهودها</a:t>
            </a:r>
            <a:r>
              <a:rPr lang="en-US"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buFont typeface="+mj-lt"/>
              <a:buAutoNum type="arabicPeriod"/>
            </a:pPr>
            <a:r>
              <a:rPr lang="ar-SA" sz="1600" b="1" dirty="0">
                <a:solidFill>
                  <a:srgbClr val="000000"/>
                </a:solidFill>
                <a:effectLst/>
                <a:highlight>
                  <a:srgbClr val="FFFFFF"/>
                </a:highlight>
                <a:latin typeface="Arabic Transparent" panose="020B0604020202020204" pitchFamily="34" charset="0"/>
                <a:ea typeface="Calibri" panose="020F0502020204030204" pitchFamily="34" charset="0"/>
                <a:cs typeface="A Noor" panose="00000400000000000000" pitchFamily="2" charset="-78"/>
              </a:rPr>
              <a:t>شرط السن</a:t>
            </a:r>
            <a:r>
              <a:rPr lang="en-US" sz="1600" b="1" dirty="0">
                <a:solidFill>
                  <a:srgbClr val="000000"/>
                </a:solidFill>
                <a:effectLst/>
                <a:highlight>
                  <a:srgbClr val="FFFFFF"/>
                </a:highlight>
                <a:latin typeface="Arabic Transparent" panose="020B0604020202020204" pitchFamily="34" charset="0"/>
                <a:ea typeface="Calibri" panose="020F0502020204030204" pitchFamily="34" charset="0"/>
                <a:cs typeface="A Noor" panose="00000400000000000000" pitchFamily="2" charset="-78"/>
              </a:rPr>
              <a:t>:</a:t>
            </a:r>
            <a:r>
              <a:rPr lang="en-US" sz="1600" dirty="0">
                <a:solidFill>
                  <a:srgbClr val="000000"/>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 </a:t>
            </a:r>
            <a:r>
              <a:rPr lang="ar-SA" sz="1600" dirty="0">
                <a:solidFill>
                  <a:srgbClr val="000000"/>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و </a:t>
            </a:r>
            <a:r>
              <a:rPr lang="ar-SA"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يعن أن يكون الموظف للوظيفة العامة قد بلغ سناً يكتسب عندها قدراً من النضج السني و التمييز بما يعينه على تحمل مسئوليات الوظيفة العامة</a:t>
            </a:r>
            <a:r>
              <a:rPr lang="en-US" sz="1600" dirty="0">
                <a:solidFill>
                  <a:srgbClr val="000000"/>
                </a:solidFill>
                <a:effectLst/>
                <a:highlight>
                  <a:srgbClr val="FFFFFF"/>
                </a:highlight>
                <a:latin typeface="Calibri" panose="020F0502020204030204" pitchFamily="34" charset="0"/>
                <a:ea typeface="Calibri" panose="020F0502020204030204" pitchFamily="34" charset="0"/>
                <a:cs typeface="Arial" panose="020B0604020202020204" pitchFamily="34"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1000"/>
              </a:spcAft>
              <a:buFont typeface="+mj-lt"/>
              <a:buAutoNum type="arabicPeriod"/>
            </a:pPr>
            <a:r>
              <a:rPr lang="ar-SA" sz="1600" b="1" dirty="0">
                <a:solidFill>
                  <a:srgbClr val="000000"/>
                </a:solidFill>
                <a:effectLst/>
                <a:highlight>
                  <a:srgbClr val="FFFFFF"/>
                </a:highlight>
                <a:latin typeface="Arabic Transparent" panose="020B0604020202020204" pitchFamily="34" charset="0"/>
                <a:ea typeface="Calibri" panose="020F0502020204030204" pitchFamily="34" charset="0"/>
                <a:cs typeface="A Noor" panose="00000400000000000000" pitchFamily="2" charset="-78"/>
              </a:rPr>
              <a:t>شرط اجتياز الامتحان بنجاح</a:t>
            </a:r>
            <a:r>
              <a:rPr lang="en-US" sz="1600" b="1" dirty="0">
                <a:solidFill>
                  <a:srgbClr val="000000"/>
                </a:solidFill>
                <a:effectLst/>
                <a:highlight>
                  <a:srgbClr val="FFFFFF"/>
                </a:highlight>
                <a:latin typeface="Arabic Transparent" panose="020B0604020202020204" pitchFamily="34" charset="0"/>
                <a:ea typeface="Calibri" panose="020F0502020204030204" pitchFamily="34" charset="0"/>
                <a:cs typeface="Arial" panose="020B0604020202020204" pitchFamily="34" charset="0"/>
              </a:rPr>
              <a:t>:</a:t>
            </a:r>
            <a:r>
              <a:rPr lang="ar-SA" sz="1600" dirty="0">
                <a:solidFill>
                  <a:srgbClr val="000000"/>
                </a:solidFill>
                <a:effectLst/>
                <a:highlight>
                  <a:srgbClr val="FFFFFF"/>
                </a:highlight>
                <a:latin typeface="Calibri" panose="020F0502020204030204" pitchFamily="34" charset="0"/>
                <a:ea typeface="Calibri" panose="020F0502020204030204" pitchFamily="34" charset="0"/>
                <a:cs typeface="Arial" panose="020B0604020202020204" pitchFamily="34" charset="0"/>
              </a:rPr>
              <a:t> ويعني</a:t>
            </a:r>
            <a:r>
              <a:rPr lang="ar-SA" sz="16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انه يشترط في مــن يعــين في إحدى الوظائف العامة أن يجتاز بنجاح الامتحان المقرر لشــغل الوظيفة.</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2157348" y="83246"/>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b="1" dirty="0">
                <a:highlight>
                  <a:srgbClr val="FFFFFF"/>
                </a:highlight>
              </a:rPr>
              <a:t>شغل الوظائف العامة</a:t>
            </a:r>
            <a:endParaRPr lang="en-US" dirty="0">
              <a:highlight>
                <a:srgbClr val="FFFFFF"/>
              </a:highlight>
            </a:endParaRPr>
          </a:p>
        </p:txBody>
      </p:sp>
    </p:spTree>
    <p:extLst>
      <p:ext uri="{BB962C8B-B14F-4D97-AF65-F5344CB8AC3E}">
        <p14:creationId xmlns:p14="http://schemas.microsoft.com/office/powerpoint/2010/main" val="847697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4" name="TextBox 14"/>
          <p:cNvSpPr txBox="1"/>
          <p:nvPr/>
        </p:nvSpPr>
        <p:spPr>
          <a:xfrm>
            <a:off x="307818" y="704758"/>
            <a:ext cx="11697077" cy="4920065"/>
          </a:xfrm>
          <a:prstGeom prst="rect">
            <a:avLst/>
          </a:prstGeom>
        </p:spPr>
        <p:txBody>
          <a:bodyPr wrap="square" lIns="0" tIns="0" rIns="0" bIns="0" rtlCol="0" anchor="t">
            <a:spAutoFit/>
          </a:bodyPr>
          <a:lstStyle/>
          <a:p>
            <a:pPr marL="342900" lvl="0" indent="-342900" algn="r" rtl="1">
              <a:buFont typeface="Wingdings" panose="05000000000000000000" pitchFamily="2" charset="2"/>
              <a:buChar char=""/>
            </a:pPr>
            <a:r>
              <a:rPr lang="ar-SA" sz="1800" b="1" dirty="0">
                <a:solidFill>
                  <a:srgbClr val="000000"/>
                </a:solidFill>
                <a:effectLst/>
                <a:highlight>
                  <a:srgbClr val="FFFFFF"/>
                </a:highlight>
                <a:latin typeface="Times New Roman" panose="02020603050405020304" pitchFamily="18" charset="0"/>
                <a:ea typeface="Times New Roman" panose="02020603050405020304" pitchFamily="18" charset="0"/>
                <a:cs typeface="PT Bold Heading" panose="02010400000000000000" pitchFamily="2" charset="-78"/>
              </a:rPr>
              <a:t>التــــــــرقية:</a:t>
            </a:r>
            <a:endParaRPr lang="en-US" sz="1200" dirty="0">
              <a:effectLst/>
              <a:highlight>
                <a:srgbClr val="FFFFFF"/>
              </a:highlight>
              <a:latin typeface="Times New Roman" panose="02020603050405020304" pitchFamily="18" charset="0"/>
              <a:ea typeface="Times New Roman" panose="02020603050405020304" pitchFamily="18" charset="0"/>
            </a:endParaRPr>
          </a:p>
          <a:p>
            <a:pPr marL="457200" algn="r" rtl="1">
              <a:lnSpc>
                <a:spcPct val="115000"/>
              </a:lnSpc>
              <a:spcAft>
                <a:spcPts val="1000"/>
              </a:spcAft>
            </a:pP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تعــد الترقيــة وســيلة للتقــدم والتطــور الوظيفــي للموظــف وترتبط بمستوى ادائه ولا تعد </a:t>
            </a:r>
            <a:r>
              <a:rPr lang="ar-SA" sz="1400" dirty="0" err="1">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باى</a:t>
            </a: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حال من الاحوال استحقاقا ملزما على الجهة الحكومية تجاه موظفيها.</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228600" algn="just" rtl="1">
              <a:lnSpc>
                <a:spcPct val="150000"/>
              </a:lnSpc>
              <a:spcAft>
                <a:spcPts val="1000"/>
              </a:spcAft>
            </a:pPr>
            <a:r>
              <a:rPr lang="ar-SA" sz="1600" b="1" dirty="0">
                <a:effectLst/>
                <a:latin typeface="Calibri" panose="020F0502020204030204" pitchFamily="34" charset="0"/>
                <a:ea typeface="Calibri" panose="020F0502020204030204" pitchFamily="34" charset="0"/>
                <a:cs typeface="sultan_mudaim.edit:mezajeey"/>
              </a:rPr>
              <a:t>يجوز ترقية الموظف بالشروط الاتية:</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lnSpc>
                <a:spcPct val="115000"/>
              </a:lnSpc>
              <a:spcAft>
                <a:spcPts val="1000"/>
              </a:spcAft>
              <a:buFont typeface="+mj-lt"/>
              <a:buAutoNum type="arabicPeriod"/>
              <a:tabLst>
                <a:tab pos="91440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شغور الوظيفة المراد الترقية اليها فعلا.</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lnSpc>
                <a:spcPct val="115000"/>
              </a:lnSpc>
              <a:spcAft>
                <a:spcPts val="1000"/>
              </a:spcAft>
              <a:buFont typeface="+mj-lt"/>
              <a:buAutoNum type="arabicPeriod"/>
              <a:tabLst>
                <a:tab pos="91440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ان تتوفر </a:t>
            </a:r>
            <a:r>
              <a:rPr lang="ar-SA" sz="1400" dirty="0" err="1">
                <a:effectLst/>
                <a:latin typeface="Calibri" panose="020F0502020204030204" pitchFamily="34" charset="0"/>
                <a:ea typeface="Calibri" panose="020F0502020204030204" pitchFamily="34" charset="0"/>
                <a:cs typeface="A Noor" panose="00000400000000000000" pitchFamily="2" charset="-78"/>
              </a:rPr>
              <a:t>فى</a:t>
            </a:r>
            <a:r>
              <a:rPr lang="ar-SA" sz="1400" dirty="0">
                <a:effectLst/>
                <a:latin typeface="Calibri" panose="020F0502020204030204" pitchFamily="34" charset="0"/>
                <a:ea typeface="Calibri" panose="020F0502020204030204" pitchFamily="34" charset="0"/>
                <a:cs typeface="A Noor" panose="00000400000000000000" pitchFamily="2" charset="-78"/>
              </a:rPr>
              <a:t> المرشح للترقية المؤهلات والخبرات المطلوبة للوظيفة </a:t>
            </a:r>
            <a:r>
              <a:rPr lang="ar-SA" sz="1400" dirty="0" err="1">
                <a:effectLst/>
                <a:latin typeface="Calibri" panose="020F0502020204030204" pitchFamily="34" charset="0"/>
                <a:ea typeface="Calibri" panose="020F0502020204030204" pitchFamily="34" charset="0"/>
                <a:cs typeface="A Noor" panose="00000400000000000000" pitchFamily="2" charset="-78"/>
              </a:rPr>
              <a:t>التى</a:t>
            </a:r>
            <a:r>
              <a:rPr lang="ar-SA" sz="1400" dirty="0">
                <a:effectLst/>
                <a:latin typeface="Calibri" panose="020F0502020204030204" pitchFamily="34" charset="0"/>
                <a:ea typeface="Calibri" panose="020F0502020204030204" pitchFamily="34" charset="0"/>
                <a:cs typeface="A Noor" panose="00000400000000000000" pitchFamily="2" charset="-78"/>
              </a:rPr>
              <a:t> يراد ان يرقى اليها وفقا لما هو محدد </a:t>
            </a:r>
            <a:r>
              <a:rPr lang="ar-SA" sz="1400" dirty="0" err="1">
                <a:effectLst/>
                <a:latin typeface="Calibri" panose="020F0502020204030204" pitchFamily="34" charset="0"/>
                <a:ea typeface="Calibri" panose="020F0502020204030204" pitchFamily="34" charset="0"/>
                <a:cs typeface="A Noor" panose="00000400000000000000" pitchFamily="2" charset="-78"/>
              </a:rPr>
              <a:t>فى</a:t>
            </a:r>
            <a:r>
              <a:rPr lang="ar-SA" sz="1400" dirty="0">
                <a:effectLst/>
                <a:latin typeface="Calibri" panose="020F0502020204030204" pitchFamily="34" charset="0"/>
                <a:ea typeface="Calibri" panose="020F0502020204030204" pitchFamily="34" charset="0"/>
                <a:cs typeface="A Noor" panose="00000400000000000000" pitchFamily="2" charset="-78"/>
              </a:rPr>
              <a:t> تصنيف </a:t>
            </a:r>
            <a:r>
              <a:rPr lang="ar-SA" sz="1400" dirty="0" err="1">
                <a:effectLst/>
                <a:latin typeface="Calibri" panose="020F0502020204030204" pitchFamily="34" charset="0"/>
                <a:ea typeface="Calibri" panose="020F0502020204030204" pitchFamily="34" charset="0"/>
                <a:cs typeface="A Noor" panose="00000400000000000000" pitchFamily="2" charset="-78"/>
              </a:rPr>
              <a:t>الوائف</a:t>
            </a:r>
            <a:r>
              <a:rPr lang="ar-SA" sz="1400" dirty="0">
                <a:effectLst/>
                <a:latin typeface="Calibri" panose="020F0502020204030204" pitchFamily="34" charset="0"/>
                <a:ea typeface="Calibri" panose="020F0502020204030204" pitchFamily="34" charset="0"/>
                <a:cs typeface="A Noor" panose="00000400000000000000" pitchFamily="2" charset="-78"/>
              </a:rPr>
              <a:t> </a:t>
            </a:r>
            <a:r>
              <a:rPr lang="ar-SA" sz="1400" dirty="0" err="1">
                <a:effectLst/>
                <a:latin typeface="Calibri" panose="020F0502020204030204" pitchFamily="34" charset="0"/>
                <a:ea typeface="Calibri" panose="020F0502020204030204" pitchFamily="34" charset="0"/>
                <a:cs typeface="A Noor" panose="00000400000000000000" pitchFamily="2" charset="-78"/>
              </a:rPr>
              <a:t>فى</a:t>
            </a:r>
            <a:r>
              <a:rPr lang="ar-SA" sz="1400" dirty="0">
                <a:effectLst/>
                <a:latin typeface="Calibri" panose="020F0502020204030204" pitchFamily="34" charset="0"/>
                <a:ea typeface="Calibri" panose="020F0502020204030204" pitchFamily="34" charset="0"/>
                <a:cs typeface="A Noor" panose="00000400000000000000" pitchFamily="2" charset="-78"/>
              </a:rPr>
              <a:t> الخدمة المدنية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lnSpc>
                <a:spcPct val="115000"/>
              </a:lnSpc>
              <a:spcAft>
                <a:spcPts val="1000"/>
              </a:spcAft>
              <a:buFont typeface="+mj-lt"/>
              <a:buAutoNum type="arabicPeriod"/>
              <a:tabLst>
                <a:tab pos="91440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ان تكون الوظيفة المراد الترقية اليها مصنفة </a:t>
            </a:r>
            <a:r>
              <a:rPr lang="ar-SA" sz="1400" dirty="0" err="1">
                <a:effectLst/>
                <a:latin typeface="Calibri" panose="020F0502020204030204" pitchFamily="34" charset="0"/>
                <a:ea typeface="Calibri" panose="020F0502020204030204" pitchFamily="34" charset="0"/>
                <a:cs typeface="A Noor" panose="00000400000000000000" pitchFamily="2" charset="-78"/>
              </a:rPr>
              <a:t>فى</a:t>
            </a:r>
            <a:r>
              <a:rPr lang="ar-SA" sz="1400" dirty="0">
                <a:effectLst/>
                <a:latin typeface="Calibri" panose="020F0502020204030204" pitchFamily="34" charset="0"/>
                <a:ea typeface="Calibri" panose="020F0502020204030204" pitchFamily="34" charset="0"/>
                <a:cs typeface="A Noor" panose="00000400000000000000" pitchFamily="2" charset="-78"/>
              </a:rPr>
              <a:t> المرتبة التالية للمرتبة </a:t>
            </a:r>
            <a:r>
              <a:rPr lang="ar-SA" sz="1400" dirty="0" err="1">
                <a:effectLst/>
                <a:latin typeface="Calibri" panose="020F0502020204030204" pitchFamily="34" charset="0"/>
                <a:ea typeface="Calibri" panose="020F0502020204030204" pitchFamily="34" charset="0"/>
                <a:cs typeface="A Noor" panose="00000400000000000000" pitchFamily="2" charset="-78"/>
              </a:rPr>
              <a:t>التى</a:t>
            </a:r>
            <a:r>
              <a:rPr lang="ar-SA" sz="1400" dirty="0">
                <a:effectLst/>
                <a:latin typeface="Calibri" panose="020F0502020204030204" pitchFamily="34" charset="0"/>
                <a:ea typeface="Calibri" panose="020F0502020204030204" pitchFamily="34" charset="0"/>
                <a:cs typeface="A Noor" panose="00000400000000000000" pitchFamily="2" charset="-78"/>
              </a:rPr>
              <a:t> يشغلها المرشح للترقية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800" b="1" dirty="0">
                <a:solidFill>
                  <a:srgbClr val="000000"/>
                </a:solidFill>
                <a:effectLst/>
                <a:highlight>
                  <a:srgbClr val="FFFFFF"/>
                </a:highlight>
                <a:latin typeface="Times New Roman" panose="02020603050405020304" pitchFamily="18" charset="0"/>
                <a:ea typeface="Times New Roman" panose="02020603050405020304" pitchFamily="18" charset="0"/>
                <a:cs typeface="PT Bold Heading" panose="02010400000000000000" pitchFamily="2" charset="-78"/>
              </a:rPr>
              <a:t>النقـــــــل:</a:t>
            </a:r>
            <a:endParaRPr lang="en-US" sz="1200" dirty="0">
              <a:effectLst/>
              <a:highlight>
                <a:srgbClr val="FFFFFF"/>
              </a:highlight>
              <a:latin typeface="Times New Roman" panose="02020603050405020304" pitchFamily="18" charset="0"/>
              <a:ea typeface="Times New Roman" panose="02020603050405020304" pitchFamily="18" charset="0"/>
            </a:endParaRPr>
          </a:p>
          <a:p>
            <a:pPr marL="342900" lvl="0" indent="-342900" algn="r" rtl="1">
              <a:lnSpc>
                <a:spcPct val="115000"/>
              </a:lnSpc>
              <a:buFont typeface="Times New Roman" panose="02020603050405020304" pitchFamily="18" charset="0"/>
              <a:buChar char="-"/>
            </a:pPr>
            <a:r>
              <a:rPr lang="ar-SA" sz="14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يجوز نقل</a:t>
            </a: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الموظف بترقية او بدون من جهة حكومية الى جهة حكومية اخرى بعد موافقة الجهة </a:t>
            </a:r>
            <a:r>
              <a:rPr lang="ar-SA" sz="1400" dirty="0" err="1">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التى</a:t>
            </a: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يعمل بها بعد ان تتأكد الجهة الراغبة </a:t>
            </a:r>
            <a:r>
              <a:rPr lang="ar-SA" sz="1400" dirty="0" err="1">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فى</a:t>
            </a: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نقله من توافر الشروط اللازمة لذلك وفى حال النقل بترقية يشترط عدم وجود </a:t>
            </a:r>
            <a:r>
              <a:rPr lang="ar-SA" sz="1400" dirty="0" err="1">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موظظفين</a:t>
            </a: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مؤهلين للترقية على الوظيفة المراد النقل اليها لدى الجهة الراغبة </a:t>
            </a:r>
            <a:r>
              <a:rPr lang="ar-SA" sz="1400" dirty="0" err="1">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فى</a:t>
            </a: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النقل .</a:t>
            </a:r>
            <a:endParaRPr lang="en-US" sz="1100" dirty="0">
              <a:effectLst/>
              <a:latin typeface="Calibri" panose="020F0502020204030204" pitchFamily="34" charset="0"/>
              <a:ea typeface="Calibri" panose="020F0502020204030204" pitchFamily="34" charset="0"/>
              <a:cs typeface="A Noor" panose="00000400000000000000" pitchFamily="2" charset="-78"/>
            </a:endParaRPr>
          </a:p>
          <a:p>
            <a:pPr marL="342900" lvl="0" indent="-342900" algn="just" rtl="1">
              <a:lnSpc>
                <a:spcPct val="115000"/>
              </a:lnSpc>
              <a:spcAft>
                <a:spcPts val="1000"/>
              </a:spcAft>
              <a:buFont typeface="Times New Roman" panose="02020603050405020304" pitchFamily="18" charset="0"/>
              <a:buChar char="-"/>
            </a:pPr>
            <a:r>
              <a:rPr lang="ar-SA" sz="14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يجوز نقل</a:t>
            </a: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الموظف داخل الجهة الحكومية من مكان الى اخر او من وظيفته الى وظيفة اخرى بعد التأكد من توافر شروط الوظيفة المراد نقله اليها وفقا لتصنيف الوظائف </a:t>
            </a:r>
            <a:r>
              <a:rPr lang="ar-SA" sz="1400" dirty="0" err="1">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فى</a:t>
            </a: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الخدمة المدنية وقواعد النقل الواردة </a:t>
            </a:r>
            <a:r>
              <a:rPr lang="ar-SA" sz="1400" dirty="0" err="1">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فى</a:t>
            </a: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اللائحة.</a:t>
            </a:r>
            <a:endParaRPr lang="en-US" sz="1100" dirty="0">
              <a:effectLst/>
              <a:latin typeface="Calibri" panose="020F0502020204030204" pitchFamily="34" charset="0"/>
              <a:ea typeface="Calibri" panose="020F0502020204030204" pitchFamily="34" charset="0"/>
              <a:cs typeface="A Noor" panose="00000400000000000000" pitchFamily="2" charset="-78"/>
            </a:endParaRPr>
          </a:p>
          <a:p>
            <a:pPr marL="342900" lvl="0" indent="-342900" algn="just" rtl="1">
              <a:lnSpc>
                <a:spcPct val="150000"/>
              </a:lnSpc>
              <a:spcAft>
                <a:spcPts val="1000"/>
              </a:spcAft>
              <a:buFont typeface="Wingdings" panose="05000000000000000000" pitchFamily="2" charset="2"/>
              <a:buChar char=""/>
              <a:tabLst>
                <a:tab pos="685800" algn="l"/>
              </a:tabLst>
            </a:pPr>
            <a:r>
              <a:rPr lang="ar-SA" sz="1600" b="1" dirty="0">
                <a:solidFill>
                  <a:srgbClr val="000000"/>
                </a:solidFill>
                <a:effectLst/>
                <a:latin typeface="Verdana" panose="020B0604030504040204" pitchFamily="34" charset="0"/>
                <a:ea typeface="Calibri" panose="020F0502020204030204" pitchFamily="34" charset="0"/>
                <a:cs typeface="sultan_mudaim.edit:mezajeey"/>
              </a:rPr>
              <a:t>لا يجوز نقل الموظف </a:t>
            </a:r>
            <a:r>
              <a:rPr lang="ar-SA" sz="1600" b="1" dirty="0" err="1">
                <a:solidFill>
                  <a:srgbClr val="000000"/>
                </a:solidFill>
                <a:effectLst/>
                <a:latin typeface="Verdana" panose="020B0604030504040204" pitchFamily="34" charset="0"/>
                <a:ea typeface="Calibri" panose="020F0502020204030204" pitchFamily="34" charset="0"/>
                <a:cs typeface="sultan_mudaim.edit:mezajeey"/>
              </a:rPr>
              <a:t>فى</a:t>
            </a:r>
            <a:r>
              <a:rPr lang="ar-SA" sz="1600" b="1" dirty="0">
                <a:solidFill>
                  <a:srgbClr val="000000"/>
                </a:solidFill>
                <a:effectLst/>
                <a:latin typeface="Verdana" panose="020B0604030504040204" pitchFamily="34" charset="0"/>
                <a:ea typeface="Calibri" panose="020F0502020204030204" pitchFamily="34" charset="0"/>
                <a:cs typeface="sultan_mudaim.edit:mezajeey"/>
              </a:rPr>
              <a:t> الحالات الاتية:</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spcAft>
                <a:spcPts val="1000"/>
              </a:spcAft>
              <a:buFont typeface="+mj-cs"/>
              <a:buAutoNum type="arabic1Minus"/>
              <a:tabLst>
                <a:tab pos="45720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اثناء مدة التجربة، الا إذا كان النقل الى وظيفة تقع </a:t>
            </a:r>
            <a:r>
              <a:rPr lang="ar-SA" sz="1400" dirty="0" err="1">
                <a:effectLst/>
                <a:latin typeface="Calibri" panose="020F0502020204030204" pitchFamily="34" charset="0"/>
                <a:ea typeface="Calibri" panose="020F0502020204030204" pitchFamily="34" charset="0"/>
                <a:cs typeface="A Noor" panose="00000400000000000000" pitchFamily="2" charset="-78"/>
              </a:rPr>
              <a:t>فى</a:t>
            </a:r>
            <a:r>
              <a:rPr lang="ar-SA" sz="1400" dirty="0">
                <a:effectLst/>
                <a:latin typeface="Calibri" panose="020F0502020204030204" pitchFamily="34" charset="0"/>
                <a:ea typeface="Calibri" panose="020F0502020204030204" pitchFamily="34" charset="0"/>
                <a:cs typeface="A Noor" panose="00000400000000000000" pitchFamily="2" charset="-78"/>
              </a:rPr>
              <a:t> مقر الوظيفة </a:t>
            </a:r>
            <a:r>
              <a:rPr lang="ar-SA" sz="1400" dirty="0" err="1">
                <a:effectLst/>
                <a:latin typeface="Calibri" panose="020F0502020204030204" pitchFamily="34" charset="0"/>
                <a:ea typeface="Calibri" panose="020F0502020204030204" pitchFamily="34" charset="0"/>
                <a:cs typeface="A Noor" panose="00000400000000000000" pitchFamily="2" charset="-78"/>
              </a:rPr>
              <a:t>التى</a:t>
            </a:r>
            <a:r>
              <a:rPr lang="ar-SA" sz="1400" dirty="0">
                <a:effectLst/>
                <a:latin typeface="Calibri" panose="020F0502020204030204" pitchFamily="34" charset="0"/>
                <a:ea typeface="Calibri" panose="020F0502020204030204" pitchFamily="34" charset="0"/>
                <a:cs typeface="A Noor" panose="00000400000000000000" pitchFamily="2" charset="-78"/>
              </a:rPr>
              <a:t> عين عليها وفى مجموعتها التفصيلية نفسها.</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spcAft>
                <a:spcPts val="1000"/>
              </a:spcAft>
              <a:buFont typeface="+mj-cs"/>
              <a:buAutoNum type="arabic1Minus"/>
              <a:tabLst>
                <a:tab pos="45720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من وظيفته الى </a:t>
            </a:r>
            <a:r>
              <a:rPr lang="ar-SA" sz="1400" dirty="0" err="1">
                <a:effectLst/>
                <a:latin typeface="Calibri" panose="020F0502020204030204" pitchFamily="34" charset="0"/>
                <a:ea typeface="Calibri" panose="020F0502020204030204" pitchFamily="34" charset="0"/>
                <a:cs typeface="A Noor" panose="00000400000000000000" pitchFamily="2" charset="-78"/>
              </a:rPr>
              <a:t>ويفة</a:t>
            </a:r>
            <a:r>
              <a:rPr lang="ar-SA" sz="1400" dirty="0">
                <a:effectLst/>
                <a:latin typeface="Calibri" panose="020F0502020204030204" pitchFamily="34" charset="0"/>
                <a:ea typeface="Calibri" panose="020F0502020204030204" pitchFamily="34" charset="0"/>
                <a:cs typeface="A Noor" panose="00000400000000000000" pitchFamily="2" charset="-78"/>
              </a:rPr>
              <a:t> اقل مرتبة الا بموافقة الموظف الخطية.</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2157348" y="74193"/>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b="1" dirty="0">
                <a:highlight>
                  <a:srgbClr val="FFFFFF"/>
                </a:highlight>
              </a:rPr>
              <a:t>شغل الوظائف العامة</a:t>
            </a:r>
            <a:endParaRPr lang="en-US" dirty="0">
              <a:highlight>
                <a:srgbClr val="FFFFFF"/>
              </a:highlight>
            </a:endParaRPr>
          </a:p>
        </p:txBody>
      </p:sp>
    </p:spTree>
    <p:extLst>
      <p:ext uri="{BB962C8B-B14F-4D97-AF65-F5344CB8AC3E}">
        <p14:creationId xmlns:p14="http://schemas.microsoft.com/office/powerpoint/2010/main" val="233890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2018455" y="-11676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98566" y="222250"/>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b="1" dirty="0">
                <a:highlight>
                  <a:srgbClr val="FFFFFF"/>
                </a:highlight>
              </a:rPr>
              <a:t>شغل الوظائف العامة</a:t>
            </a:r>
            <a:endParaRPr lang="en-US" dirty="0">
              <a:highlight>
                <a:srgbClr val="FFFFFF"/>
              </a:highlight>
            </a:endParaRPr>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5252720"/>
          </a:xfrm>
          <a:prstGeom prst="rect">
            <a:avLst/>
          </a:prstGeom>
          <a:noFill/>
        </p:spPr>
        <p:txBody>
          <a:bodyPr wrap="square">
            <a:spAutoFit/>
          </a:bodyPr>
          <a:lstStyle/>
          <a:p>
            <a:pPr marL="342900" lvl="0" indent="-342900" algn="r" rtl="1">
              <a:buFont typeface="Wingdings" panose="05000000000000000000" pitchFamily="2" charset="2"/>
              <a:buChar char=""/>
            </a:pPr>
            <a:r>
              <a:rPr lang="ar-SA" sz="1600" b="1" dirty="0">
                <a:solidFill>
                  <a:srgbClr val="000000"/>
                </a:solidFill>
                <a:effectLst/>
                <a:highlight>
                  <a:srgbClr val="FFFFFF"/>
                </a:highlight>
                <a:latin typeface="Times New Roman" panose="02020603050405020304" pitchFamily="18" charset="0"/>
                <a:ea typeface="Times New Roman" panose="02020603050405020304" pitchFamily="18" charset="0"/>
                <a:cs typeface="PT Bold Heading" panose="02010400000000000000" pitchFamily="2" charset="-78"/>
              </a:rPr>
              <a:t>التكلـــــيف: </a:t>
            </a:r>
            <a:endParaRPr lang="en-US" sz="1100" dirty="0">
              <a:effectLst/>
              <a:highlight>
                <a:srgbClr val="FFFFFF"/>
              </a:highlight>
              <a:latin typeface="Times New Roman" panose="02020603050405020304" pitchFamily="18" charset="0"/>
              <a:ea typeface="Times New Roman" panose="02020603050405020304" pitchFamily="18" charset="0"/>
            </a:endParaRPr>
          </a:p>
          <a:p>
            <a:pPr marL="228600" algn="just" rtl="1">
              <a:spcAft>
                <a:spcPts val="1000"/>
              </a:spcAft>
            </a:pPr>
            <a:r>
              <a:rPr lang="ar-SA" sz="1400" dirty="0">
                <a:effectLst/>
                <a:latin typeface="Calibri" panose="020F0502020204030204" pitchFamily="34" charset="0"/>
                <a:ea typeface="Calibri" panose="020F0502020204030204" pitchFamily="34" charset="0"/>
                <a:cs typeface="A Noor" panose="00000400000000000000" pitchFamily="2" charset="-78"/>
              </a:rPr>
              <a:t>هو اسناد العمل بصفة مؤقتة الى الموظف داخل الجهة الحكومية للقيام </a:t>
            </a:r>
            <a:r>
              <a:rPr lang="ar-SA" sz="1400" dirty="0" err="1">
                <a:effectLst/>
                <a:latin typeface="Calibri" panose="020F0502020204030204" pitchFamily="34" charset="0"/>
                <a:ea typeface="Calibri" panose="020F0502020204030204" pitchFamily="34" charset="0"/>
                <a:cs typeface="A Noor" panose="00000400000000000000" pitchFamily="2" charset="-78"/>
              </a:rPr>
              <a:t>باعمال</a:t>
            </a:r>
            <a:r>
              <a:rPr lang="ar-SA" sz="1400" dirty="0">
                <a:effectLst/>
                <a:latin typeface="Calibri" panose="020F0502020204030204" pitchFamily="34" charset="0"/>
                <a:ea typeface="Calibri" panose="020F0502020204030204" pitchFamily="34" charset="0"/>
                <a:cs typeface="A Noor" panose="00000400000000000000" pitchFamily="2" charset="-78"/>
              </a:rPr>
              <a:t> وظيفة اخرى او بمهمة رسمية الى جانب وظيفته او بدونها.</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indent="-342900" algn="just">
              <a:spcAft>
                <a:spcPts val="1000"/>
              </a:spcAft>
              <a:buFont typeface="Wingdings" panose="05000000000000000000" pitchFamily="2" charset="2"/>
              <a:buChar char=""/>
              <a:tabLst>
                <a:tab pos="685800" algn="l"/>
              </a:tabLst>
            </a:pPr>
            <a:r>
              <a:rPr lang="ar-SA" sz="1600" b="1" dirty="0">
                <a:solidFill>
                  <a:srgbClr val="000000"/>
                </a:solidFill>
                <a:effectLst/>
                <a:latin typeface="Verdana" panose="020B0604030504040204" pitchFamily="34" charset="0"/>
                <a:ea typeface="Calibri" panose="020F0502020204030204" pitchFamily="34" charset="0"/>
                <a:cs typeface="sultan_mudaim.edit:mezajeey"/>
              </a:rPr>
              <a:t>تنقسم انواع التكليف الى: </a:t>
            </a:r>
            <a:r>
              <a:rPr lang="ar-SA" sz="1400" b="1" dirty="0">
                <a:effectLst/>
                <a:latin typeface="Calibri" panose="020F0502020204030204" pitchFamily="34" charset="0"/>
                <a:ea typeface="Calibri" panose="020F0502020204030204" pitchFamily="34" charset="0"/>
                <a:cs typeface="A Noor" panose="00000400000000000000" pitchFamily="2" charset="-78"/>
              </a:rPr>
              <a:t>التكليف </a:t>
            </a:r>
            <a:r>
              <a:rPr lang="ar-SA" sz="1400" b="1" dirty="0" err="1">
                <a:effectLst/>
                <a:latin typeface="Calibri" panose="020F0502020204030204" pitchFamily="34" charset="0"/>
                <a:ea typeface="Calibri" panose="020F0502020204030204" pitchFamily="34" charset="0"/>
                <a:cs typeface="A Noor" panose="00000400000000000000" pitchFamily="2" charset="-78"/>
              </a:rPr>
              <a:t>باعمال</a:t>
            </a:r>
            <a:r>
              <a:rPr lang="ar-SA" sz="1400" b="1" dirty="0">
                <a:effectLst/>
                <a:latin typeface="Calibri" panose="020F0502020204030204" pitchFamily="34" charset="0"/>
                <a:ea typeface="Calibri" panose="020F0502020204030204" pitchFamily="34" charset="0"/>
                <a:cs typeface="A Noor" panose="00000400000000000000" pitchFamily="2" charset="-78"/>
              </a:rPr>
              <a:t> وظيفة اخرى وتنقسم الى:</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lt"/>
              <a:buAutoNum type="arabicPeriod"/>
              <a:tabLst>
                <a:tab pos="179705" algn="l"/>
                <a:tab pos="47625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تكليف كلى للموظف للقيام </a:t>
            </a:r>
            <a:r>
              <a:rPr lang="ar-SA" sz="1400" dirty="0" err="1">
                <a:effectLst/>
                <a:latin typeface="Calibri" panose="020F0502020204030204" pitchFamily="34" charset="0"/>
                <a:ea typeface="Calibri" panose="020F0502020204030204" pitchFamily="34" charset="0"/>
                <a:cs typeface="A Noor" panose="00000400000000000000" pitchFamily="2" charset="-78"/>
              </a:rPr>
              <a:t>باعمال</a:t>
            </a:r>
            <a:r>
              <a:rPr lang="ar-SA" sz="1400" dirty="0">
                <a:effectLst/>
                <a:latin typeface="Calibri" panose="020F0502020204030204" pitchFamily="34" charset="0"/>
                <a:ea typeface="Calibri" panose="020F0502020204030204" pitchFamily="34" charset="0"/>
                <a:cs typeface="A Noor" panose="00000400000000000000" pitchFamily="2" charset="-78"/>
              </a:rPr>
              <a:t> وظيفة اخرى داخل الجهة الحكومية بتفرغ كامل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lt"/>
              <a:buAutoNum type="arabicPeriod"/>
              <a:tabLst>
                <a:tab pos="179705" algn="l"/>
                <a:tab pos="47625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تكليف </a:t>
            </a:r>
            <a:r>
              <a:rPr lang="ar-SA" sz="1400" dirty="0" err="1">
                <a:effectLst/>
                <a:latin typeface="Calibri" panose="020F0502020204030204" pitchFamily="34" charset="0"/>
                <a:ea typeface="Calibri" panose="020F0502020204030204" pitchFamily="34" charset="0"/>
                <a:cs typeface="A Noor" panose="00000400000000000000" pitchFamily="2" charset="-78"/>
              </a:rPr>
              <a:t>جزئى</a:t>
            </a:r>
            <a:r>
              <a:rPr lang="ar-SA" sz="1400" dirty="0">
                <a:effectLst/>
                <a:latin typeface="Calibri" panose="020F0502020204030204" pitchFamily="34" charset="0"/>
                <a:ea typeface="Calibri" panose="020F0502020204030204" pitchFamily="34" charset="0"/>
                <a:cs typeface="A Noor" panose="00000400000000000000" pitchFamily="2" charset="-78"/>
              </a:rPr>
              <a:t> للموظف للقيام </a:t>
            </a:r>
            <a:r>
              <a:rPr lang="ar-SA" sz="1400" dirty="0" err="1">
                <a:effectLst/>
                <a:latin typeface="Calibri" panose="020F0502020204030204" pitchFamily="34" charset="0"/>
                <a:ea typeface="Calibri" panose="020F0502020204030204" pitchFamily="34" charset="0"/>
                <a:cs typeface="A Noor" panose="00000400000000000000" pitchFamily="2" charset="-78"/>
              </a:rPr>
              <a:t>لاعمال</a:t>
            </a:r>
            <a:r>
              <a:rPr lang="ar-SA" sz="1400" dirty="0">
                <a:effectLst/>
                <a:latin typeface="Calibri" panose="020F0502020204030204" pitchFamily="34" charset="0"/>
                <a:ea typeface="Calibri" panose="020F0502020204030204" pitchFamily="34" charset="0"/>
                <a:cs typeface="A Noor" panose="00000400000000000000" pitchFamily="2" charset="-78"/>
              </a:rPr>
              <a:t> وظيفة اخرى داخل المدينة </a:t>
            </a:r>
            <a:r>
              <a:rPr lang="ar-SA" sz="1400" dirty="0" err="1">
                <a:effectLst/>
                <a:latin typeface="Calibri" panose="020F0502020204030204" pitchFamily="34" charset="0"/>
                <a:ea typeface="Calibri" panose="020F0502020204030204" pitchFamily="34" charset="0"/>
                <a:cs typeface="A Noor" panose="00000400000000000000" pitchFamily="2" charset="-78"/>
              </a:rPr>
              <a:t>فى</a:t>
            </a:r>
            <a:r>
              <a:rPr lang="ar-SA" sz="1400" dirty="0">
                <a:effectLst/>
                <a:latin typeface="Calibri" panose="020F0502020204030204" pitchFamily="34" charset="0"/>
                <a:ea typeface="Calibri" panose="020F0502020204030204" pitchFamily="34" charset="0"/>
                <a:cs typeface="A Noor" panose="00000400000000000000" pitchFamily="2" charset="-78"/>
              </a:rPr>
              <a:t> الجهة الحكومية </a:t>
            </a:r>
            <a:r>
              <a:rPr lang="ar-SA" sz="1400" dirty="0" err="1">
                <a:effectLst/>
                <a:latin typeface="Calibri" panose="020F0502020204030204" pitchFamily="34" charset="0"/>
                <a:ea typeface="Calibri" panose="020F0502020204030204" pitchFamily="34" charset="0"/>
                <a:cs typeface="A Noor" panose="00000400000000000000" pitchFamily="2" charset="-78"/>
              </a:rPr>
              <a:t>بالغضافة</a:t>
            </a:r>
            <a:r>
              <a:rPr lang="ar-SA" sz="1400" dirty="0">
                <a:effectLst/>
                <a:latin typeface="Calibri" panose="020F0502020204030204" pitchFamily="34" charset="0"/>
                <a:ea typeface="Calibri" panose="020F0502020204030204" pitchFamily="34" charset="0"/>
                <a:cs typeface="A Noor" panose="00000400000000000000" pitchFamily="2" charset="-78"/>
              </a:rPr>
              <a:t> الى مهمات وظيفته الأصلية.</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cs"/>
              <a:buAutoNum type="arabic1Minus"/>
              <a:tabLst>
                <a:tab pos="179705" algn="l"/>
              </a:tabLst>
            </a:pPr>
            <a:r>
              <a:rPr lang="ar-SA" sz="1400" b="1" dirty="0">
                <a:effectLst/>
                <a:latin typeface="Calibri" panose="020F0502020204030204" pitchFamily="34" charset="0"/>
                <a:ea typeface="Calibri" panose="020F0502020204030204" pitchFamily="34" charset="0"/>
                <a:cs typeface="A Noor" panose="00000400000000000000" pitchFamily="2" charset="-78"/>
              </a:rPr>
              <a:t>تكليف بمهمة رسمية وينقسم الى :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buFont typeface="+mj-lt"/>
              <a:buAutoNum type="arabicPeriod"/>
              <a:tabLst>
                <a:tab pos="45720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تكليف كلى للموظف للقيام بمهمة رسمية داخل الجهة الحكومية بتفرغ كامل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lt"/>
              <a:buAutoNum type="arabicPeriod"/>
              <a:tabLst>
                <a:tab pos="45720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تكليف </a:t>
            </a:r>
            <a:r>
              <a:rPr lang="ar-SA" sz="1400" dirty="0" err="1">
                <a:effectLst/>
                <a:latin typeface="Calibri" panose="020F0502020204030204" pitchFamily="34" charset="0"/>
                <a:ea typeface="Calibri" panose="020F0502020204030204" pitchFamily="34" charset="0"/>
                <a:cs typeface="A Noor" panose="00000400000000000000" pitchFamily="2" charset="-78"/>
              </a:rPr>
              <a:t>جزئى</a:t>
            </a:r>
            <a:r>
              <a:rPr lang="ar-SA" sz="1400" dirty="0">
                <a:effectLst/>
                <a:latin typeface="Calibri" panose="020F0502020204030204" pitchFamily="34" charset="0"/>
                <a:ea typeface="Calibri" panose="020F0502020204030204" pitchFamily="34" charset="0"/>
                <a:cs typeface="A Noor" panose="00000400000000000000" pitchFamily="2" charset="-78"/>
              </a:rPr>
              <a:t> للموظف للقيام بمهمة رسمية داخل المدينة </a:t>
            </a:r>
            <a:r>
              <a:rPr lang="ar-SA" sz="1400" dirty="0" err="1">
                <a:effectLst/>
                <a:latin typeface="Calibri" panose="020F0502020204030204" pitchFamily="34" charset="0"/>
                <a:ea typeface="Calibri" panose="020F0502020204030204" pitchFamily="34" charset="0"/>
                <a:cs typeface="A Noor" panose="00000400000000000000" pitchFamily="2" charset="-78"/>
              </a:rPr>
              <a:t>فى</a:t>
            </a:r>
            <a:r>
              <a:rPr lang="ar-SA" sz="1400" dirty="0">
                <a:effectLst/>
                <a:latin typeface="Calibri" panose="020F0502020204030204" pitchFamily="34" charset="0"/>
                <a:ea typeface="Calibri" panose="020F0502020204030204" pitchFamily="34" charset="0"/>
                <a:cs typeface="A Noor" panose="00000400000000000000" pitchFamily="2" charset="-78"/>
              </a:rPr>
              <a:t> الجهة الحكومية بالإضافة الى مهمات وظيفته </a:t>
            </a:r>
            <a:r>
              <a:rPr lang="ar-SA" sz="1400" dirty="0" err="1">
                <a:effectLst/>
                <a:latin typeface="Calibri" panose="020F0502020204030204" pitchFamily="34" charset="0"/>
                <a:ea typeface="Calibri" panose="020F0502020204030204" pitchFamily="34" charset="0"/>
                <a:cs typeface="A Noor" panose="00000400000000000000" pitchFamily="2" charset="-78"/>
              </a:rPr>
              <a:t>الصلية</a:t>
            </a:r>
            <a:r>
              <a:rPr lang="ar-SA" sz="1400" dirty="0">
                <a:effectLst/>
                <a:latin typeface="Calibri" panose="020F0502020204030204" pitchFamily="34" charset="0"/>
                <a:ea typeface="Calibri" panose="020F0502020204030204" pitchFamily="34" charset="0"/>
                <a:cs typeface="A Noor" panose="00000400000000000000" pitchFamily="2" charset="-78"/>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600" b="1" dirty="0">
                <a:solidFill>
                  <a:srgbClr val="000000"/>
                </a:solidFill>
                <a:effectLst/>
                <a:highlight>
                  <a:srgbClr val="FFFFFF"/>
                </a:highlight>
                <a:latin typeface="Times New Roman" panose="02020603050405020304" pitchFamily="18" charset="0"/>
                <a:ea typeface="Times New Roman" panose="02020603050405020304" pitchFamily="18" charset="0"/>
                <a:cs typeface="PT Bold Heading" panose="02010400000000000000" pitchFamily="2" charset="-78"/>
              </a:rPr>
              <a:t>الاعــــــــارة:</a:t>
            </a:r>
            <a:endParaRPr lang="en-US" sz="1100" dirty="0">
              <a:effectLst/>
              <a:highlight>
                <a:srgbClr val="FFFFFF"/>
              </a:highlight>
              <a:latin typeface="Times New Roman" panose="02020603050405020304" pitchFamily="18" charset="0"/>
              <a:ea typeface="Times New Roman" panose="02020603050405020304" pitchFamily="18" charset="0"/>
            </a:endParaRPr>
          </a:p>
          <a:p>
            <a:pPr marL="742950" lvl="1" indent="-285750" algn="just" rtl="1">
              <a:spcAft>
                <a:spcPts val="1000"/>
              </a:spcAft>
              <a:buFont typeface="Symbol" panose="05050102010706020507" pitchFamily="18" charset="2"/>
              <a:buChar char=""/>
            </a:pPr>
            <a:r>
              <a:rPr lang="ar-SA" sz="1400" dirty="0" err="1">
                <a:effectLst/>
                <a:latin typeface="Calibri" panose="020F0502020204030204" pitchFamily="34" charset="0"/>
                <a:ea typeface="Calibri" panose="020F0502020204030204" pitchFamily="34" charset="0"/>
                <a:cs typeface="A Noor" panose="00000400000000000000" pitchFamily="2" charset="-78"/>
              </a:rPr>
              <a:t>هى</a:t>
            </a:r>
            <a:r>
              <a:rPr lang="ar-SA" sz="1400" dirty="0">
                <a:effectLst/>
                <a:latin typeface="Calibri" panose="020F0502020204030204" pitchFamily="34" charset="0"/>
                <a:ea typeface="Calibri" panose="020F0502020204030204" pitchFamily="34" charset="0"/>
                <a:cs typeface="A Noor" panose="00000400000000000000" pitchFamily="2" charset="-78"/>
              </a:rPr>
              <a:t> عمل الموظف المشمول بنظام الخدمة المدنية عملا مؤقتا لدى احدى الجهات الحكومية او مؤسسات القطاع الخاص او المؤسسات غير الربحية او الحكومات الاجنبية او الهيئات او المنظمات الاقليمية او الدولية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spcAft>
                <a:spcPts val="1000"/>
              </a:spcAft>
              <a:buFont typeface="Symbol" panose="05050102010706020507" pitchFamily="18" charset="2"/>
              <a:buChar char=""/>
            </a:pPr>
            <a:r>
              <a:rPr lang="ar-SA" sz="1400" dirty="0">
                <a:effectLst/>
                <a:latin typeface="Calibri" panose="020F0502020204030204" pitchFamily="34" charset="0"/>
                <a:ea typeface="Calibri" panose="020F0502020204030204" pitchFamily="34" charset="0"/>
                <a:cs typeface="A Noor" panose="00000400000000000000" pitchFamily="2" charset="-78"/>
              </a:rPr>
              <a:t>تكون اعارة خدمات الموظف بطلب من الجهة المستعيرة ويصدر قرر الاعارة من الوزير المختص </a:t>
            </a:r>
            <a:r>
              <a:rPr lang="ar-SA" sz="1400" dirty="0" err="1">
                <a:effectLst/>
                <a:latin typeface="Calibri" panose="020F0502020204030204" pitchFamily="34" charset="0"/>
                <a:ea typeface="Calibri" panose="020F0502020204030204" pitchFamily="34" charset="0"/>
                <a:cs typeface="A Noor" panose="00000400000000000000" pitchFamily="2" charset="-78"/>
              </a:rPr>
              <a:t>لمدةة</a:t>
            </a:r>
            <a:r>
              <a:rPr lang="ar-SA" sz="1400" dirty="0">
                <a:effectLst/>
                <a:latin typeface="Calibri" panose="020F0502020204030204" pitchFamily="34" charset="0"/>
                <a:ea typeface="Calibri" panose="020F0502020204030204" pitchFamily="34" charset="0"/>
                <a:cs typeface="A Noor" panose="00000400000000000000" pitchFamily="2" charset="-78"/>
              </a:rPr>
              <a:t> لا تزيد على ثلاث سنوات ويجوز تجديدها لمدد اخرى على ان لا تزيد مدة الاعارة المتصلة على ست سنوات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spcAft>
                <a:spcPts val="1000"/>
              </a:spcAft>
              <a:buFont typeface="Symbol" panose="05050102010706020507" pitchFamily="18" charset="2"/>
              <a:buChar char=""/>
            </a:pPr>
            <a:r>
              <a:rPr lang="ar-SA" sz="1400" dirty="0" err="1">
                <a:effectLst/>
                <a:latin typeface="Calibri" panose="020F0502020204030204" pitchFamily="34" charset="0"/>
                <a:ea typeface="Calibri" panose="020F0502020204030204" pitchFamily="34" charset="0"/>
                <a:cs typeface="A Noor" panose="00000400000000000000" pitchFamily="2" charset="-78"/>
              </a:rPr>
              <a:t>فى</a:t>
            </a:r>
            <a:r>
              <a:rPr lang="ar-SA" sz="1400" dirty="0">
                <a:effectLst/>
                <a:latin typeface="Calibri" panose="020F0502020204030204" pitchFamily="34" charset="0"/>
                <a:ea typeface="Calibri" panose="020F0502020204030204" pitchFamily="34" charset="0"/>
                <a:cs typeface="A Noor" panose="00000400000000000000" pitchFamily="2" charset="-78"/>
              </a:rPr>
              <a:t> جميع الاحوال لا يجوز ان يزيد مجموع مدد اعارة الموظف على عشر سنوات خلال مدة خدمته الوظيفية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spcAft>
                <a:spcPts val="1000"/>
              </a:spcAft>
              <a:buFont typeface="Symbol" panose="05050102010706020507" pitchFamily="18" charset="2"/>
              <a:buChar char=""/>
            </a:pPr>
            <a:r>
              <a:rPr lang="ar-SA" sz="1400" dirty="0">
                <a:effectLst/>
                <a:latin typeface="Calibri" panose="020F0502020204030204" pitchFamily="34" charset="0"/>
                <a:ea typeface="Calibri" panose="020F0502020204030204" pitchFamily="34" charset="0"/>
                <a:cs typeface="A Noor" panose="00000400000000000000" pitchFamily="2" charset="-78"/>
              </a:rPr>
              <a:t>يشترط للإعارة طلب الجهة المستعيرة وموافقة كل من الجهة </a:t>
            </a:r>
            <a:r>
              <a:rPr lang="ar-SA" sz="1400" dirty="0" err="1">
                <a:effectLst/>
                <a:latin typeface="Calibri" panose="020F0502020204030204" pitchFamily="34" charset="0"/>
                <a:ea typeface="Calibri" panose="020F0502020204030204" pitchFamily="34" charset="0"/>
                <a:cs typeface="A Noor" panose="00000400000000000000" pitchFamily="2" charset="-78"/>
              </a:rPr>
              <a:t>المعيرة</a:t>
            </a:r>
            <a:r>
              <a:rPr lang="ar-SA" sz="1400" dirty="0">
                <a:effectLst/>
                <a:latin typeface="Calibri" panose="020F0502020204030204" pitchFamily="34" charset="0"/>
                <a:ea typeface="Calibri" panose="020F0502020204030204" pitchFamily="34" charset="0"/>
                <a:cs typeface="A Noor" panose="00000400000000000000" pitchFamily="2" charset="-78"/>
              </a:rPr>
              <a:t> والموظف المعار.</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br>
              <a:rPr lang="en-US" sz="1800" dirty="0">
                <a:solidFill>
                  <a:srgbClr val="000000"/>
                </a:solidFill>
                <a:effectLst/>
                <a:latin typeface="Verdana" panose="020B0604030504040204" pitchFamily="34" charset="0"/>
                <a:ea typeface="Calibri" panose="020F0502020204030204" pitchFamily="34" charset="0"/>
                <a:cs typeface="A Noor" panose="00000400000000000000" pitchFamily="2" charset="-78"/>
              </a:rPr>
            </a:br>
            <a:endParaRPr lang="en-US" dirty="0">
              <a:latin typeface="29LT Azer" panose="00000500000000000000" pitchFamily="2" charset="-78"/>
              <a:cs typeface="29LT Azer" panose="00000500000000000000" pitchFamily="2" charset="-78"/>
            </a:endParaRPr>
          </a:p>
        </p:txBody>
      </p:sp>
    </p:spTree>
    <p:extLst>
      <p:ext uri="{BB962C8B-B14F-4D97-AF65-F5344CB8AC3E}">
        <p14:creationId xmlns:p14="http://schemas.microsoft.com/office/powerpoint/2010/main" val="214013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5885815" y="5532151"/>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98566" y="222250"/>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b="1" dirty="0">
                <a:highlight>
                  <a:srgbClr val="FFFFFF"/>
                </a:highlight>
              </a:rPr>
              <a:t>شغل الوظائف العامة</a:t>
            </a:r>
            <a:endParaRPr lang="en-US" dirty="0">
              <a:highlight>
                <a:srgbClr val="FFFFFF"/>
              </a:highlight>
            </a:endParaRPr>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5114221"/>
          </a:xfrm>
          <a:prstGeom prst="rect">
            <a:avLst/>
          </a:prstGeom>
          <a:noFill/>
        </p:spPr>
        <p:txBody>
          <a:bodyPr wrap="square">
            <a:spAutoFit/>
          </a:bodyPr>
          <a:lstStyle/>
          <a:p>
            <a:pPr marL="342900" lvl="0" indent="-342900" algn="r" rtl="1">
              <a:buFont typeface="Wingdings" panose="05000000000000000000" pitchFamily="2" charset="2"/>
              <a:buChar char=""/>
            </a:pPr>
            <a:r>
              <a:rPr lang="ar-SA" sz="1600" b="1" dirty="0">
                <a:solidFill>
                  <a:srgbClr val="000000"/>
                </a:solidFill>
                <a:effectLst/>
                <a:highlight>
                  <a:srgbClr val="FFFFFF"/>
                </a:highlight>
                <a:latin typeface="Times New Roman" panose="02020603050405020304" pitchFamily="18" charset="0"/>
                <a:ea typeface="Times New Roman" panose="02020603050405020304" pitchFamily="18" charset="0"/>
                <a:cs typeface="PT Bold Heading" panose="02010400000000000000" pitchFamily="2" charset="-78"/>
              </a:rPr>
              <a:t>التعـــــــاقد:</a:t>
            </a:r>
            <a:endParaRPr lang="en-US" sz="1100" dirty="0">
              <a:effectLst/>
              <a:highlight>
                <a:srgbClr val="FFFFFF"/>
              </a:highlight>
              <a:latin typeface="Times New Roman" panose="02020603050405020304" pitchFamily="18" charset="0"/>
              <a:ea typeface="Times New Roman" panose="02020603050405020304" pitchFamily="18" charset="0"/>
            </a:endParaRPr>
          </a:p>
          <a:p>
            <a:pPr algn="just" rtl="1">
              <a:spcAft>
                <a:spcPts val="1000"/>
              </a:spcAft>
            </a:pPr>
            <a:r>
              <a:rPr lang="ar-SA" sz="1400" dirty="0">
                <a:effectLst/>
                <a:latin typeface="Calibri" panose="020F0502020204030204" pitchFamily="34" charset="0"/>
                <a:ea typeface="Calibri" panose="020F0502020204030204" pitchFamily="34" charset="0"/>
                <a:cs typeface="sultan_mudaim.edit:mezajeey"/>
              </a:rPr>
              <a:t>يجوز للجهة الحكومية التعاقد لأداء مهمات وظائفها وفقا </a:t>
            </a:r>
            <a:r>
              <a:rPr lang="ar-SA" sz="1400" dirty="0" err="1">
                <a:effectLst/>
                <a:latin typeface="Calibri" panose="020F0502020204030204" pitchFamily="34" charset="0"/>
                <a:ea typeface="Calibri" panose="020F0502020204030204" pitchFamily="34" charset="0"/>
                <a:cs typeface="sultan_mudaim.edit:mezajeey"/>
              </a:rPr>
              <a:t>للآتى</a:t>
            </a:r>
            <a:r>
              <a:rPr lang="ar-SA" sz="1400" dirty="0">
                <a:effectLst/>
                <a:latin typeface="Calibri" panose="020F0502020204030204" pitchFamily="34" charset="0"/>
                <a:ea typeface="Calibri" panose="020F0502020204030204" pitchFamily="34" charset="0"/>
                <a:cs typeface="sultan_mudaim.edit:mezajeey"/>
              </a:rPr>
              <a:t>:</a:t>
            </a:r>
            <a:endParaRPr lang="en-US" sz="105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spcAft>
                <a:spcPts val="1000"/>
              </a:spcAft>
              <a:buFont typeface="+mj-cs"/>
              <a:buAutoNum type="arabic1Minus"/>
              <a:tabLst>
                <a:tab pos="179705" algn="l"/>
              </a:tabLst>
            </a:pPr>
            <a:r>
              <a:rPr lang="ar-SA" sz="1200" dirty="0">
                <a:effectLst/>
                <a:latin typeface="Calibri" panose="020F0502020204030204" pitchFamily="34" charset="0"/>
                <a:ea typeface="Calibri" panose="020F0502020204030204" pitchFamily="34" charset="0"/>
                <a:cs typeface="A Noor" panose="00000400000000000000" pitchFamily="2" charset="-78"/>
              </a:rPr>
              <a:t>التعاقد بدوام كامل وهو العقد الذي يعمل بموجبه المتعاقد كامل ساعات العمل الرسمية طوال ايام العمل الرسمية ويتقاضى الاجر والمزايا المقررة للوظيفة </a:t>
            </a:r>
            <a:r>
              <a:rPr lang="ar-SA" sz="1200" dirty="0" err="1">
                <a:effectLst/>
                <a:latin typeface="Calibri" panose="020F0502020204030204" pitchFamily="34" charset="0"/>
                <a:ea typeface="Calibri" panose="020F0502020204030204" pitchFamily="34" charset="0"/>
                <a:cs typeface="A Noor" panose="00000400000000000000" pitchFamily="2" charset="-78"/>
              </a:rPr>
              <a:t>التى</a:t>
            </a:r>
            <a:r>
              <a:rPr lang="ar-SA" sz="1200" dirty="0">
                <a:effectLst/>
                <a:latin typeface="Calibri" panose="020F0502020204030204" pitchFamily="34" charset="0"/>
                <a:ea typeface="Calibri" panose="020F0502020204030204" pitchFamily="34" charset="0"/>
                <a:cs typeface="A Noor" panose="00000400000000000000" pitchFamily="2" charset="-78"/>
              </a:rPr>
              <a:t> تؤدى مهماتها.</a:t>
            </a:r>
            <a:endParaRPr lang="en-US" sz="105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spcAft>
                <a:spcPts val="1000"/>
              </a:spcAft>
              <a:buFont typeface="+mj-cs"/>
              <a:buAutoNum type="arabic1Minus"/>
              <a:tabLst>
                <a:tab pos="179705" algn="l"/>
              </a:tabLst>
            </a:pPr>
            <a:r>
              <a:rPr lang="ar-SA" sz="1200" dirty="0">
                <a:effectLst/>
                <a:latin typeface="Calibri" panose="020F0502020204030204" pitchFamily="34" charset="0"/>
                <a:ea typeface="Calibri" panose="020F0502020204030204" pitchFamily="34" charset="0"/>
                <a:cs typeface="A Noor" panose="00000400000000000000" pitchFamily="2" charset="-78"/>
              </a:rPr>
              <a:t>التعاقد لبعض الوقت (الدوام </a:t>
            </a:r>
            <a:r>
              <a:rPr lang="ar-SA" sz="1200" dirty="0" err="1">
                <a:effectLst/>
                <a:latin typeface="Calibri" panose="020F0502020204030204" pitchFamily="34" charset="0"/>
                <a:ea typeface="Calibri" panose="020F0502020204030204" pitchFamily="34" charset="0"/>
                <a:cs typeface="A Noor" panose="00000400000000000000" pitchFamily="2" charset="-78"/>
              </a:rPr>
              <a:t>الجزئى</a:t>
            </a:r>
            <a:r>
              <a:rPr lang="ar-SA" sz="1200" dirty="0">
                <a:effectLst/>
                <a:latin typeface="Calibri" panose="020F0502020204030204" pitchFamily="34" charset="0"/>
                <a:ea typeface="Calibri" panose="020F0502020204030204" pitchFamily="34" charset="0"/>
                <a:cs typeface="A Noor" panose="00000400000000000000" pitchFamily="2" charset="-78"/>
              </a:rPr>
              <a:t>) وهو العقد الذي يعمل بموجبه المتعاقد بشكل غير متفرغ ولساعات عمل محددة خلال ساعات العمل </a:t>
            </a:r>
            <a:r>
              <a:rPr lang="ar-SA" sz="1200" dirty="0" err="1">
                <a:effectLst/>
                <a:latin typeface="Calibri" panose="020F0502020204030204" pitchFamily="34" charset="0"/>
                <a:ea typeface="Calibri" panose="020F0502020204030204" pitchFamily="34" charset="0"/>
                <a:cs typeface="A Noor" panose="00000400000000000000" pitchFamily="2" charset="-78"/>
              </a:rPr>
              <a:t>الرسممية</a:t>
            </a:r>
            <a:r>
              <a:rPr lang="ar-SA" sz="1200" dirty="0">
                <a:effectLst/>
                <a:latin typeface="Calibri" panose="020F0502020204030204" pitchFamily="34" charset="0"/>
                <a:ea typeface="Calibri" panose="020F0502020204030204" pitchFamily="34" charset="0"/>
                <a:cs typeface="A Noor" panose="00000400000000000000" pitchFamily="2" charset="-78"/>
              </a:rPr>
              <a:t> المقررة </a:t>
            </a:r>
            <a:r>
              <a:rPr lang="ar-SA" sz="1200" dirty="0" err="1">
                <a:effectLst/>
                <a:latin typeface="Calibri" panose="020F0502020204030204" pitchFamily="34" charset="0"/>
                <a:ea typeface="Calibri" panose="020F0502020204030204" pitchFamily="34" charset="0"/>
                <a:cs typeface="A Noor" panose="00000400000000000000" pitchFamily="2" charset="-78"/>
              </a:rPr>
              <a:t>فى</a:t>
            </a:r>
            <a:r>
              <a:rPr lang="ar-SA" sz="1200" dirty="0">
                <a:effectLst/>
                <a:latin typeface="Calibri" panose="020F0502020204030204" pitchFamily="34" charset="0"/>
                <a:ea typeface="Calibri" panose="020F0502020204030204" pitchFamily="34" charset="0"/>
                <a:cs typeface="A Noor" panose="00000400000000000000" pitchFamily="2" charset="-78"/>
              </a:rPr>
              <a:t> الجهة الحكومية.</a:t>
            </a:r>
            <a:endParaRPr lang="en-US" sz="105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spcAft>
                <a:spcPts val="1000"/>
              </a:spcAft>
              <a:buFont typeface="+mj-cs"/>
              <a:buAutoNum type="arabic1Minus"/>
              <a:tabLst>
                <a:tab pos="179705" algn="l"/>
              </a:tabLst>
            </a:pPr>
            <a:r>
              <a:rPr lang="ar-SA" sz="1200" dirty="0">
                <a:effectLst/>
                <a:latin typeface="Calibri" panose="020F0502020204030204" pitchFamily="34" charset="0"/>
                <a:ea typeface="Calibri" panose="020F0502020204030204" pitchFamily="34" charset="0"/>
                <a:cs typeface="A Noor" panose="00000400000000000000" pitchFamily="2" charset="-78"/>
              </a:rPr>
              <a:t>التعاقد لأداء مهمات وظيفية لمدة محددة (التعاقد المؤقت)</a:t>
            </a:r>
            <a:endParaRPr lang="en-US" sz="105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spcAft>
                <a:spcPts val="1000"/>
              </a:spcAft>
              <a:buFont typeface="+mj-cs"/>
              <a:buAutoNum type="arabic1Minus"/>
              <a:tabLst>
                <a:tab pos="179705" algn="l"/>
              </a:tabLst>
            </a:pPr>
            <a:r>
              <a:rPr lang="ar-SA" sz="1200" dirty="0">
                <a:effectLst/>
                <a:latin typeface="Calibri" panose="020F0502020204030204" pitchFamily="34" charset="0"/>
                <a:ea typeface="Calibri" panose="020F0502020204030204" pitchFamily="34" charset="0"/>
                <a:cs typeface="A Noor" panose="00000400000000000000" pitchFamily="2" charset="-78"/>
              </a:rPr>
              <a:t>التعاقد لممارسة مهمات وظائف وكلاء الوزارات والوكلاء المساعدين.</a:t>
            </a:r>
            <a:endParaRPr lang="en-US" sz="105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spcAft>
                <a:spcPts val="1000"/>
              </a:spcAft>
              <a:buFont typeface="+mj-cs"/>
              <a:buAutoNum type="arabic1Minus"/>
              <a:tabLst>
                <a:tab pos="179705" algn="l"/>
              </a:tabLst>
            </a:pPr>
            <a:r>
              <a:rPr lang="ar-SA" sz="1200" dirty="0">
                <a:effectLst/>
                <a:latin typeface="Calibri" panose="020F0502020204030204" pitchFamily="34" charset="0"/>
                <a:ea typeface="Calibri" panose="020F0502020204030204" pitchFamily="34" charset="0"/>
                <a:cs typeface="A Noor" panose="00000400000000000000" pitchFamily="2" charset="-78"/>
              </a:rPr>
              <a:t>التعاقد على برنامج الكفاءات المتميزة.</a:t>
            </a:r>
            <a:endParaRPr lang="en-US" sz="105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Symbol" panose="05050102010706020507" pitchFamily="18" charset="2"/>
              <a:buChar char=""/>
            </a:pPr>
            <a:r>
              <a:rPr lang="ar-SA" sz="1200" dirty="0">
                <a:effectLst/>
                <a:latin typeface="Calibri" panose="020F0502020204030204" pitchFamily="34" charset="0"/>
                <a:ea typeface="Calibri" panose="020F0502020204030204" pitchFamily="34" charset="0"/>
                <a:cs typeface="PT Bold Heading" panose="02010400000000000000" pitchFamily="2" charset="-78"/>
              </a:rPr>
              <a:t>التعاقد مع السعوديين:</a:t>
            </a:r>
            <a:endParaRPr lang="en-US" sz="1000" dirty="0">
              <a:effectLst/>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pPr>
            <a:r>
              <a:rPr lang="ar-SA" sz="1400" b="1" dirty="0">
                <a:effectLst/>
                <a:latin typeface="Calibri" panose="020F0502020204030204" pitchFamily="34" charset="0"/>
                <a:ea typeface="Calibri" panose="020F0502020204030204" pitchFamily="34" charset="0"/>
                <a:cs typeface="sultan_mudaim.edit:mezajeey"/>
              </a:rPr>
              <a:t>اولا: ضوابط تنظيم التعاقد بدوام كامل وفقا </a:t>
            </a:r>
            <a:r>
              <a:rPr lang="ar-SA" sz="1400" b="1" dirty="0" err="1">
                <a:effectLst/>
                <a:latin typeface="Calibri" panose="020F0502020204030204" pitchFamily="34" charset="0"/>
                <a:ea typeface="Calibri" panose="020F0502020204030204" pitchFamily="34" charset="0"/>
                <a:cs typeface="sultan_mudaim.edit:mezajeey"/>
              </a:rPr>
              <a:t>للاتى</a:t>
            </a:r>
            <a:r>
              <a:rPr lang="ar-SA" sz="1400" b="1" dirty="0">
                <a:effectLst/>
                <a:latin typeface="Calibri" panose="020F0502020204030204" pitchFamily="34" charset="0"/>
                <a:ea typeface="Calibri" panose="020F0502020204030204" pitchFamily="34" charset="0"/>
                <a:cs typeface="sultan_mudaim.edit:mezajeey"/>
              </a:rPr>
              <a:t> :</a:t>
            </a:r>
            <a:r>
              <a:rPr lang="ar-SA" sz="1050" b="1" dirty="0">
                <a:latin typeface="Calibri" panose="020F0502020204030204" pitchFamily="34" charset="0"/>
                <a:ea typeface="Calibri" panose="020F0502020204030204" pitchFamily="34" charset="0"/>
                <a:cs typeface="Arial" panose="020B0604020202020204" pitchFamily="34" charset="0"/>
              </a:rPr>
              <a:t> </a:t>
            </a:r>
            <a:r>
              <a:rPr lang="ar-SA" sz="1200" dirty="0">
                <a:effectLst/>
                <a:latin typeface="Calibri" panose="020F0502020204030204" pitchFamily="34" charset="0"/>
                <a:ea typeface="Calibri" panose="020F0502020204030204" pitchFamily="34" charset="0"/>
                <a:cs typeface="A Noor" panose="00000400000000000000" pitchFamily="2" charset="-78"/>
              </a:rPr>
              <a:t>وجود وظيفة شاغرة فعلا .</a:t>
            </a:r>
            <a:r>
              <a:rPr lang="ar-SA" sz="1050" dirty="0">
                <a:latin typeface="Calibri" panose="020F0502020204030204" pitchFamily="34" charset="0"/>
                <a:ea typeface="Calibri" panose="020F0502020204030204" pitchFamily="34" charset="0"/>
                <a:cs typeface="Arial" panose="020B0604020202020204" pitchFamily="34" charset="0"/>
              </a:rPr>
              <a:t> - ا</a:t>
            </a:r>
            <a:r>
              <a:rPr lang="ar-SA" sz="1200" dirty="0">
                <a:effectLst/>
                <a:latin typeface="Calibri" panose="020F0502020204030204" pitchFamily="34" charset="0"/>
                <a:ea typeface="Calibri" panose="020F0502020204030204" pitchFamily="34" charset="0"/>
                <a:cs typeface="A Noor" panose="00000400000000000000" pitchFamily="2" charset="-78"/>
              </a:rPr>
              <a:t>ن يكون العقد مكتوبا .</a:t>
            </a:r>
            <a:r>
              <a:rPr lang="ar-SA" sz="1050" dirty="0">
                <a:latin typeface="Calibri" panose="020F0502020204030204" pitchFamily="34" charset="0"/>
                <a:ea typeface="Calibri" panose="020F0502020204030204" pitchFamily="34" charset="0"/>
                <a:cs typeface="Arial" panose="020B0604020202020204" pitchFamily="34" charset="0"/>
              </a:rPr>
              <a:t> -ا</a:t>
            </a:r>
            <a:r>
              <a:rPr lang="ar-SA" sz="1200" dirty="0">
                <a:effectLst/>
                <a:latin typeface="Calibri" panose="020F0502020204030204" pitchFamily="34" charset="0"/>
                <a:ea typeface="Calibri" panose="020F0502020204030204" pitchFamily="34" charset="0"/>
                <a:cs typeface="A Noor" panose="00000400000000000000" pitchFamily="2" charset="-78"/>
              </a:rPr>
              <a:t>ن تكون ساعات العمل وفقا ما تحدده الجهة الحكومية بحيث لا تزيد على ساعات العمل الرسمية .</a:t>
            </a:r>
            <a:endParaRPr lang="en-US" sz="1050" dirty="0">
              <a:effectLst/>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pPr>
            <a:r>
              <a:rPr lang="ar-SA" sz="1400" b="1" dirty="0">
                <a:effectLst/>
                <a:latin typeface="Calibri" panose="020F0502020204030204" pitchFamily="34" charset="0"/>
                <a:ea typeface="Calibri" panose="020F0502020204030204" pitchFamily="34" charset="0"/>
                <a:cs typeface="sultan_mudaim.edit:mezajeey"/>
              </a:rPr>
              <a:t>ثانيا: تكون ضوابط تنظيم التعاقد لبعض الوقت (الدوام </a:t>
            </a:r>
            <a:r>
              <a:rPr lang="ar-SA" sz="1400" b="1" dirty="0" err="1">
                <a:effectLst/>
                <a:latin typeface="Calibri" panose="020F0502020204030204" pitchFamily="34" charset="0"/>
                <a:ea typeface="Calibri" panose="020F0502020204030204" pitchFamily="34" charset="0"/>
                <a:cs typeface="sultan_mudaim.edit:mezajeey"/>
              </a:rPr>
              <a:t>الجزئى</a:t>
            </a:r>
            <a:r>
              <a:rPr lang="ar-SA" sz="1400" b="1" dirty="0">
                <a:effectLst/>
                <a:latin typeface="Calibri" panose="020F0502020204030204" pitchFamily="34" charset="0"/>
                <a:ea typeface="Calibri" panose="020F0502020204030204" pitchFamily="34" charset="0"/>
                <a:cs typeface="sultan_mudaim.edit:mezajeey"/>
              </a:rPr>
              <a:t> ) وفقا </a:t>
            </a:r>
            <a:r>
              <a:rPr lang="ar-SA" sz="1400" b="1" dirty="0" err="1">
                <a:effectLst/>
                <a:latin typeface="Calibri" panose="020F0502020204030204" pitchFamily="34" charset="0"/>
                <a:ea typeface="Calibri" panose="020F0502020204030204" pitchFamily="34" charset="0"/>
                <a:cs typeface="sultan_mudaim.edit:mezajeey"/>
              </a:rPr>
              <a:t>للأتى</a:t>
            </a:r>
            <a:r>
              <a:rPr lang="ar-SA" sz="1400" b="1" dirty="0">
                <a:effectLst/>
                <a:latin typeface="Calibri" panose="020F0502020204030204" pitchFamily="34" charset="0"/>
                <a:ea typeface="Calibri" panose="020F0502020204030204" pitchFamily="34" charset="0"/>
                <a:cs typeface="sultan_mudaim.edit:mezajeey"/>
              </a:rPr>
              <a:t> : </a:t>
            </a:r>
            <a:endParaRPr lang="en-US" sz="105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cs"/>
              <a:buAutoNum type="arabic1Minus"/>
              <a:tabLst>
                <a:tab pos="-270510" algn="l"/>
              </a:tabLst>
            </a:pPr>
            <a:r>
              <a:rPr lang="ar-SA" sz="1200" dirty="0">
                <a:effectLst/>
                <a:latin typeface="Calibri" panose="020F0502020204030204" pitchFamily="34" charset="0"/>
                <a:ea typeface="Calibri" panose="020F0502020204030204" pitchFamily="34" charset="0"/>
                <a:cs typeface="A Noor" panose="00000400000000000000" pitchFamily="2" charset="-78"/>
              </a:rPr>
              <a:t>وجود وظيفة شاغرة فعلا ويجوز التعاقد مع اكثر من متعاقد لشغل مهمات ذات الوظيفة وفى هذه الحالة يجب ان لا يتجاوز ما يلتزم بصرفه على من يتم التعاقد معهم خلال العام </a:t>
            </a:r>
            <a:r>
              <a:rPr lang="ar-SA" sz="1200" dirty="0" err="1">
                <a:effectLst/>
                <a:latin typeface="Calibri" panose="020F0502020204030204" pitchFamily="34" charset="0"/>
                <a:ea typeface="Calibri" panose="020F0502020204030204" pitchFamily="34" charset="0"/>
                <a:cs typeface="A Noor" panose="00000400000000000000" pitchFamily="2" charset="-78"/>
              </a:rPr>
              <a:t>المالى</a:t>
            </a:r>
            <a:r>
              <a:rPr lang="ar-SA" sz="1200" dirty="0">
                <a:effectLst/>
                <a:latin typeface="Calibri" panose="020F0502020204030204" pitchFamily="34" charset="0"/>
                <a:ea typeface="Calibri" panose="020F0502020204030204" pitchFamily="34" charset="0"/>
                <a:cs typeface="A Noor" panose="00000400000000000000" pitchFamily="2" charset="-78"/>
              </a:rPr>
              <a:t> الواحد المبلغ المخصص لهذه الوظيفة.</a:t>
            </a:r>
            <a:r>
              <a:rPr lang="ar-SA" sz="1050" dirty="0">
                <a:latin typeface="Calibri" panose="020F0502020204030204" pitchFamily="34" charset="0"/>
                <a:ea typeface="Calibri" panose="020F0502020204030204" pitchFamily="34" charset="0"/>
                <a:cs typeface="Arial" panose="020B0604020202020204" pitchFamily="34" charset="0"/>
              </a:rPr>
              <a:t> وا</a:t>
            </a:r>
            <a:r>
              <a:rPr lang="ar-SA" sz="1200" dirty="0">
                <a:effectLst/>
                <a:latin typeface="Calibri" panose="020F0502020204030204" pitchFamily="34" charset="0"/>
                <a:ea typeface="Calibri" panose="020F0502020204030204" pitchFamily="34" charset="0"/>
                <a:cs typeface="A Noor" panose="00000400000000000000" pitchFamily="2" charset="-78"/>
              </a:rPr>
              <a:t>ن يكون العقد مكتوبا وتكون ساعات الدوام </a:t>
            </a:r>
            <a:r>
              <a:rPr lang="ar-SA" sz="1200" dirty="0" err="1">
                <a:effectLst/>
                <a:latin typeface="Calibri" panose="020F0502020204030204" pitchFamily="34" charset="0"/>
                <a:ea typeface="Calibri" panose="020F0502020204030204" pitchFamily="34" charset="0"/>
                <a:cs typeface="A Noor" panose="00000400000000000000" pitchFamily="2" charset="-78"/>
              </a:rPr>
              <a:t>الجزئى</a:t>
            </a:r>
            <a:r>
              <a:rPr lang="ar-SA" sz="1200" dirty="0">
                <a:effectLst/>
                <a:latin typeface="Calibri" panose="020F0502020204030204" pitchFamily="34" charset="0"/>
                <a:ea typeface="Calibri" panose="020F0502020204030204" pitchFamily="34" charset="0"/>
                <a:cs typeface="A Noor" panose="00000400000000000000" pitchFamily="2" charset="-78"/>
              </a:rPr>
              <a:t> خلال ساعات العمل </a:t>
            </a:r>
            <a:r>
              <a:rPr lang="ar-SA" sz="1200" dirty="0" err="1">
                <a:effectLst/>
                <a:latin typeface="Calibri" panose="020F0502020204030204" pitchFamily="34" charset="0"/>
                <a:ea typeface="Calibri" panose="020F0502020204030204" pitchFamily="34" charset="0"/>
                <a:cs typeface="A Noor" panose="00000400000000000000" pitchFamily="2" charset="-78"/>
              </a:rPr>
              <a:t>التى</a:t>
            </a:r>
            <a:r>
              <a:rPr lang="ar-SA" sz="1200" dirty="0">
                <a:effectLst/>
                <a:latin typeface="Calibri" panose="020F0502020204030204" pitchFamily="34" charset="0"/>
                <a:ea typeface="Calibri" panose="020F0502020204030204" pitchFamily="34" charset="0"/>
                <a:cs typeface="A Noor" panose="00000400000000000000" pitchFamily="2" charset="-78"/>
              </a:rPr>
              <a:t> تحددها الجهة الحكومية بحيث لا تزيد على نصف ساعات العمل الرسمية خلال الشهر سواء كان العمل يؤدى يوميا او بعض ايام الأسبوع </a:t>
            </a:r>
            <a:endParaRPr lang="en-US" sz="105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Symbol" panose="05050102010706020507" pitchFamily="18" charset="2"/>
              <a:buChar char=""/>
            </a:pPr>
            <a:r>
              <a:rPr lang="ar-SA" sz="1200" dirty="0">
                <a:effectLst/>
                <a:latin typeface="Calibri" panose="020F0502020204030204" pitchFamily="34" charset="0"/>
                <a:ea typeface="Calibri" panose="020F0502020204030204" pitchFamily="34" charset="0"/>
                <a:cs typeface="PT Bold Heading" panose="02010400000000000000" pitchFamily="2" charset="-78"/>
              </a:rPr>
              <a:t>التعاقد مع غير السعوديين:</a:t>
            </a:r>
            <a:endParaRPr lang="en-US" sz="1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lt"/>
              <a:buAutoNum type="arabicPeriod"/>
            </a:pPr>
            <a:r>
              <a:rPr lang="ar-SA" sz="1200" dirty="0">
                <a:effectLst/>
                <a:latin typeface="Calibri" panose="020F0502020204030204" pitchFamily="34" charset="0"/>
                <a:ea typeface="Calibri" panose="020F0502020204030204" pitchFamily="34" charset="0"/>
                <a:cs typeface="A Noor" panose="00000400000000000000" pitchFamily="2" charset="-78"/>
              </a:rPr>
              <a:t>يكون التعاقد مع غير السعوديين </a:t>
            </a:r>
            <a:r>
              <a:rPr lang="ar-SA" sz="1200" dirty="0" err="1">
                <a:effectLst/>
                <a:latin typeface="Calibri" panose="020F0502020204030204" pitchFamily="34" charset="0"/>
                <a:ea typeface="Calibri" panose="020F0502020204030204" pitchFamily="34" charset="0"/>
                <a:cs typeface="A Noor" panose="00000400000000000000" pitchFamily="2" charset="-78"/>
              </a:rPr>
              <a:t>باى</a:t>
            </a:r>
            <a:r>
              <a:rPr lang="ar-SA" sz="1200" dirty="0">
                <a:effectLst/>
                <a:latin typeface="Calibri" panose="020F0502020204030204" pitchFamily="34" charset="0"/>
                <a:ea typeface="Calibri" panose="020F0502020204030204" pitchFamily="34" charset="0"/>
                <a:cs typeface="A Noor" panose="00000400000000000000" pitchFamily="2" charset="-78"/>
              </a:rPr>
              <a:t> نوع من انواع التعاقد عدا التعاقد بدوام </a:t>
            </a:r>
            <a:r>
              <a:rPr lang="ar-SA" sz="1200" dirty="0" err="1">
                <a:effectLst/>
                <a:latin typeface="Calibri" panose="020F0502020204030204" pitchFamily="34" charset="0"/>
                <a:ea typeface="Calibri" panose="020F0502020204030204" pitchFamily="34" charset="0"/>
                <a:cs typeface="A Noor" panose="00000400000000000000" pitchFamily="2" charset="-78"/>
              </a:rPr>
              <a:t>جزئى</a:t>
            </a:r>
            <a:r>
              <a:rPr lang="ar-SA" sz="1200" dirty="0">
                <a:effectLst/>
                <a:latin typeface="Calibri" panose="020F0502020204030204" pitchFamily="34" charset="0"/>
                <a:ea typeface="Calibri" panose="020F0502020204030204" pitchFamily="34" charset="0"/>
                <a:cs typeface="A Noor" panose="00000400000000000000" pitchFamily="2" charset="-78"/>
              </a:rPr>
              <a:t> والتعاقد المؤقت والتعاقد لممارسة مهمات وظائف وكلاء الوزارات والوكلاء المساعدين.</a:t>
            </a:r>
            <a:endParaRPr lang="en-US" sz="105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lt"/>
              <a:buAutoNum type="arabicPeriod"/>
            </a:pPr>
            <a:r>
              <a:rPr lang="ar-SA" sz="1200" dirty="0">
                <a:effectLst/>
                <a:latin typeface="Calibri" panose="020F0502020204030204" pitchFamily="34" charset="0"/>
                <a:ea typeface="Calibri" panose="020F0502020204030204" pitchFamily="34" charset="0"/>
                <a:cs typeface="A Noor" panose="00000400000000000000" pitchFamily="2" charset="-78"/>
              </a:rPr>
              <a:t>يكون التعاقد مع غير </a:t>
            </a:r>
            <a:r>
              <a:rPr lang="ar-SA" sz="1200" dirty="0" err="1">
                <a:effectLst/>
                <a:latin typeface="Calibri" panose="020F0502020204030204" pitchFamily="34" charset="0"/>
                <a:ea typeface="Calibri" panose="020F0502020204030204" pitchFamily="34" charset="0"/>
                <a:cs typeface="A Noor" panose="00000400000000000000" pitchFamily="2" charset="-78"/>
              </a:rPr>
              <a:t>السعودى</a:t>
            </a:r>
            <a:r>
              <a:rPr lang="ar-SA" sz="1200" dirty="0">
                <a:effectLst/>
                <a:latin typeface="Calibri" panose="020F0502020204030204" pitchFamily="34" charset="0"/>
                <a:ea typeface="Calibri" panose="020F0502020204030204" pitchFamily="34" charset="0"/>
                <a:cs typeface="A Noor" panose="00000400000000000000" pitchFamily="2" charset="-78"/>
              </a:rPr>
              <a:t> وفق احكام ونماذج العقود المعتمدة لكل نوع من انواع العقود الواردة </a:t>
            </a:r>
            <a:r>
              <a:rPr lang="ar-SA" sz="1200" dirty="0" err="1">
                <a:effectLst/>
                <a:latin typeface="Calibri" panose="020F0502020204030204" pitchFamily="34" charset="0"/>
                <a:ea typeface="Calibri" panose="020F0502020204030204" pitchFamily="34" charset="0"/>
                <a:cs typeface="A Noor" panose="00000400000000000000" pitchFamily="2" charset="-78"/>
              </a:rPr>
              <a:t>فى</a:t>
            </a:r>
            <a:r>
              <a:rPr lang="ar-SA" sz="1200" dirty="0">
                <a:effectLst/>
                <a:latin typeface="Calibri" panose="020F0502020204030204" pitchFamily="34" charset="0"/>
                <a:ea typeface="Calibri" panose="020F0502020204030204" pitchFamily="34" charset="0"/>
                <a:cs typeface="A Noor" panose="00000400000000000000" pitchFamily="2" charset="-78"/>
              </a:rPr>
              <a:t> لائحة قانون الخدمة المدنية.</a:t>
            </a:r>
            <a:endParaRPr lang="en-US" sz="105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lt"/>
              <a:buAutoNum type="arabicPeriod"/>
            </a:pPr>
            <a:r>
              <a:rPr lang="ar-SA" sz="1200" dirty="0">
                <a:effectLst/>
                <a:latin typeface="Calibri" panose="020F0502020204030204" pitchFamily="34" charset="0"/>
                <a:ea typeface="Calibri" panose="020F0502020204030204" pitchFamily="34" charset="0"/>
                <a:cs typeface="A Noor" panose="00000400000000000000" pitchFamily="2" charset="-78"/>
              </a:rPr>
              <a:t>يجوز التعاقد مع غير </a:t>
            </a:r>
            <a:r>
              <a:rPr lang="ar-SA" sz="1200" dirty="0" err="1">
                <a:effectLst/>
                <a:latin typeface="Calibri" panose="020F0502020204030204" pitchFamily="34" charset="0"/>
                <a:ea typeface="Calibri" panose="020F0502020204030204" pitchFamily="34" charset="0"/>
                <a:cs typeface="A Noor" panose="00000400000000000000" pitchFamily="2" charset="-78"/>
              </a:rPr>
              <a:t>السعودى</a:t>
            </a:r>
            <a:r>
              <a:rPr lang="ar-SA" sz="1200" dirty="0">
                <a:effectLst/>
                <a:latin typeface="Calibri" panose="020F0502020204030204" pitchFamily="34" charset="0"/>
                <a:ea typeface="Calibri" panose="020F0502020204030204" pitchFamily="34" charset="0"/>
                <a:cs typeface="A Noor" panose="00000400000000000000" pitchFamily="2" charset="-78"/>
              </a:rPr>
              <a:t> الذى سبق له الخدمة </a:t>
            </a:r>
            <a:r>
              <a:rPr lang="ar-SA" sz="1200" dirty="0" err="1">
                <a:effectLst/>
                <a:latin typeface="Calibri" panose="020F0502020204030204" pitchFamily="34" charset="0"/>
                <a:ea typeface="Calibri" panose="020F0502020204030204" pitchFamily="34" charset="0"/>
                <a:cs typeface="A Noor" panose="00000400000000000000" pitchFamily="2" charset="-78"/>
              </a:rPr>
              <a:t>فى</a:t>
            </a:r>
            <a:r>
              <a:rPr lang="ar-SA" sz="1200" dirty="0">
                <a:effectLst/>
                <a:latin typeface="Calibri" panose="020F0502020204030204" pitchFamily="34" charset="0"/>
                <a:ea typeface="Calibri" panose="020F0502020204030204" pitchFamily="34" charset="0"/>
                <a:cs typeface="A Noor" panose="00000400000000000000" pitchFamily="2" charset="-78"/>
              </a:rPr>
              <a:t> </a:t>
            </a:r>
            <a:r>
              <a:rPr lang="ar-SA" sz="1200" dirty="0" err="1">
                <a:effectLst/>
                <a:latin typeface="Calibri" panose="020F0502020204030204" pitchFamily="34" charset="0"/>
                <a:ea typeface="Calibri" panose="020F0502020204030204" pitchFamily="34" charset="0"/>
                <a:cs typeface="A Noor" panose="00000400000000000000" pitchFamily="2" charset="-78"/>
              </a:rPr>
              <a:t>اى</a:t>
            </a:r>
            <a:r>
              <a:rPr lang="ar-SA" sz="1200" dirty="0">
                <a:effectLst/>
                <a:latin typeface="Calibri" panose="020F0502020204030204" pitchFamily="34" charset="0"/>
                <a:ea typeface="Calibri" panose="020F0502020204030204" pitchFamily="34" charset="0"/>
                <a:cs typeface="A Noor" panose="00000400000000000000" pitchFamily="2" charset="-78"/>
              </a:rPr>
              <a:t> جهة حكومية او </a:t>
            </a:r>
            <a:r>
              <a:rPr lang="ar-SA" sz="1200" dirty="0" err="1">
                <a:effectLst/>
                <a:latin typeface="Calibri" panose="020F0502020204030204" pitchFamily="34" charset="0"/>
                <a:ea typeface="Calibri" panose="020F0502020204030204" pitchFamily="34" charset="0"/>
                <a:cs typeface="A Noor" panose="00000400000000000000" pitchFamily="2" charset="-78"/>
              </a:rPr>
              <a:t>فى</a:t>
            </a:r>
            <a:r>
              <a:rPr lang="ar-SA" sz="1200" dirty="0">
                <a:effectLst/>
                <a:latin typeface="Calibri" panose="020F0502020204030204" pitchFamily="34" charset="0"/>
                <a:ea typeface="Calibri" panose="020F0502020204030204" pitchFamily="34" charset="0"/>
                <a:cs typeface="A Noor" panose="00000400000000000000" pitchFamily="2" charset="-78"/>
              </a:rPr>
              <a:t> القطاع الخاص وانتهت خدمته بسبب انتهاء مدة العقد او الاستقالة او الغاء الوظيفة، بشرط ان يكون تقويم ادائه اخر سنه من سنوات خدمته بتقدير (جيد جدا) او ما يعادله على الاقل، مع الاستئناس بتوصية الجهة </a:t>
            </a:r>
            <a:r>
              <a:rPr lang="ar-SA" sz="1200" dirty="0" err="1">
                <a:effectLst/>
                <a:latin typeface="Calibri" panose="020F0502020204030204" pitchFamily="34" charset="0"/>
                <a:ea typeface="Calibri" panose="020F0502020204030204" pitchFamily="34" charset="0"/>
                <a:cs typeface="A Noor" panose="00000400000000000000" pitchFamily="2" charset="-78"/>
              </a:rPr>
              <a:t>التى</a:t>
            </a:r>
            <a:r>
              <a:rPr lang="ar-SA" sz="1200" dirty="0">
                <a:effectLst/>
                <a:latin typeface="Calibri" panose="020F0502020204030204" pitchFamily="34" charset="0"/>
                <a:ea typeface="Calibri" panose="020F0502020204030204" pitchFamily="34" charset="0"/>
                <a:cs typeface="A Noor" panose="00000400000000000000" pitchFamily="2" charset="-78"/>
              </a:rPr>
              <a:t> عمل بها سابقا </a:t>
            </a:r>
            <a:endParaRPr lang="en-US" sz="105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78753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756001" y="-129573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98566" y="222250"/>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buNone/>
            </a:pPr>
            <a:r>
              <a:rPr lang="ar-SA" sz="2400" b="1" dirty="0">
                <a:highlight>
                  <a:srgbClr val="FFFFFF"/>
                </a:highlight>
              </a:rPr>
              <a:t>شغل الوظائف العامة</a:t>
            </a:r>
            <a:endParaRPr lang="en-US" sz="2400" dirty="0">
              <a:highlight>
                <a:srgbClr val="FFFFFF"/>
              </a:highlight>
            </a:endParaRPr>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4652556"/>
          </a:xfrm>
          <a:prstGeom prst="rect">
            <a:avLst/>
          </a:prstGeom>
          <a:noFill/>
        </p:spPr>
        <p:txBody>
          <a:bodyPr wrap="square">
            <a:spAutoFit/>
          </a:bodyPr>
          <a:lstStyle/>
          <a:p>
            <a:pPr marL="179705" algn="just" rtl="1">
              <a:spcAft>
                <a:spcPts val="100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Wingdings" panose="05000000000000000000" pitchFamily="2" charset="2"/>
              <a:buChar char=""/>
              <a:tabLst>
                <a:tab pos="685800" algn="l"/>
              </a:tabLst>
            </a:pPr>
            <a:r>
              <a:rPr lang="ar-SA" sz="1600" b="1" dirty="0">
                <a:solidFill>
                  <a:srgbClr val="000000"/>
                </a:solidFill>
                <a:effectLst/>
                <a:latin typeface="Verdana" panose="020B0604030504040204" pitchFamily="34" charset="0"/>
                <a:ea typeface="Calibri" panose="020F0502020204030204" pitchFamily="34" charset="0"/>
                <a:cs typeface="sultan_mudaim.edit:mezajeey"/>
              </a:rPr>
              <a:t>لا يجوز التعاقد مع غير </a:t>
            </a:r>
            <a:r>
              <a:rPr lang="ar-SA" sz="1600" b="1" dirty="0" err="1">
                <a:solidFill>
                  <a:srgbClr val="000000"/>
                </a:solidFill>
                <a:effectLst/>
                <a:latin typeface="Verdana" panose="020B0604030504040204" pitchFamily="34" charset="0"/>
                <a:ea typeface="Calibri" panose="020F0502020204030204" pitchFamily="34" charset="0"/>
                <a:cs typeface="sultan_mudaim.edit:mezajeey"/>
              </a:rPr>
              <a:t>السعودى</a:t>
            </a:r>
            <a:r>
              <a:rPr lang="ar-SA" sz="1600" b="1" dirty="0">
                <a:solidFill>
                  <a:srgbClr val="000000"/>
                </a:solidFill>
                <a:effectLst/>
                <a:latin typeface="Verdana" panose="020B0604030504040204" pitchFamily="34" charset="0"/>
                <a:ea typeface="Calibri" panose="020F0502020204030204" pitchFamily="34" charset="0"/>
                <a:cs typeface="sultan_mudaim.edit:mezajeey"/>
              </a:rPr>
              <a:t> </a:t>
            </a:r>
            <a:r>
              <a:rPr lang="ar-SA" sz="1600" b="1" dirty="0" err="1">
                <a:solidFill>
                  <a:srgbClr val="000000"/>
                </a:solidFill>
                <a:effectLst/>
                <a:latin typeface="Verdana" panose="020B0604030504040204" pitchFamily="34" charset="0"/>
                <a:ea typeface="Calibri" panose="020F0502020204030204" pitchFamily="34" charset="0"/>
                <a:cs typeface="sultan_mudaim.edit:mezajeey"/>
              </a:rPr>
              <a:t>فى</a:t>
            </a:r>
            <a:r>
              <a:rPr lang="ar-SA" sz="1600" b="1" dirty="0">
                <a:solidFill>
                  <a:srgbClr val="000000"/>
                </a:solidFill>
                <a:effectLst/>
                <a:latin typeface="Verdana" panose="020B0604030504040204" pitchFamily="34" charset="0"/>
                <a:ea typeface="Calibri" panose="020F0502020204030204" pitchFamily="34" charset="0"/>
                <a:cs typeface="sultan_mudaim.edit:mezajeey"/>
              </a:rPr>
              <a:t> الحالات الاتية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cs"/>
              <a:buAutoNum type="arabic1Minus"/>
              <a:tabLst>
                <a:tab pos="457200" algn="l"/>
              </a:tabLst>
            </a:pPr>
            <a:r>
              <a:rPr lang="ar-SA" sz="1600" b="1" dirty="0">
                <a:effectLst/>
                <a:latin typeface="Calibri" panose="020F0502020204030204" pitchFamily="34" charset="0"/>
                <a:ea typeface="Calibri" panose="020F0502020204030204" pitchFamily="34" charset="0"/>
                <a:cs typeface="A Noor" panose="00000400000000000000" pitchFamily="2" charset="-78"/>
              </a:rPr>
              <a:t>إذا انتهت خدمته بسبب</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spcAft>
                <a:spcPts val="1000"/>
              </a:spcAft>
              <a:buFont typeface="Symbol" panose="05050102010706020507" pitchFamily="18" charset="2"/>
              <a:buChar char=""/>
              <a:tabLst>
                <a:tab pos="91440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الفصل للمصلحة العامة.</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spcAft>
                <a:spcPts val="1000"/>
              </a:spcAft>
              <a:buFont typeface="Symbol" panose="05050102010706020507" pitchFamily="18" charset="2"/>
              <a:buChar char=""/>
              <a:tabLst>
                <a:tab pos="91440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الانقطاع عن العمل.</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spcAft>
                <a:spcPts val="1000"/>
              </a:spcAft>
              <a:buFont typeface="Symbol" panose="05050102010706020507" pitchFamily="18" charset="2"/>
              <a:buChar char=""/>
              <a:tabLst>
                <a:tab pos="914400" algn="l"/>
              </a:tabLst>
            </a:pPr>
            <a:r>
              <a:rPr lang="ar-SA" sz="1400" dirty="0">
                <a:effectLst/>
                <a:latin typeface="Calibri" panose="020F0502020204030204" pitchFamily="34" charset="0"/>
                <a:ea typeface="Calibri" panose="020F0502020204030204" pitchFamily="34" charset="0"/>
                <a:cs typeface="A Noor" panose="00000400000000000000" pitchFamily="2" charset="-78"/>
              </a:rPr>
              <a:t>عدم الصلاحية للعمل</a:t>
            </a:r>
            <a:r>
              <a:rPr lang="ar-SA" sz="1400" dirty="0">
                <a:effectLst/>
                <a:latin typeface="Calibri" panose="020F0502020204030204" pitchFamily="34" charset="0"/>
                <a:ea typeface="Calibri" panose="020F0502020204030204" pitchFamily="34"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cs"/>
              <a:buAutoNum type="arabic1Minus"/>
              <a:tabLst>
                <a:tab pos="457200" algn="l"/>
              </a:tabLst>
            </a:pPr>
            <a:r>
              <a:rPr lang="ar-SA" sz="1600" b="1" dirty="0">
                <a:effectLst/>
                <a:latin typeface="Calibri" panose="020F0502020204030204" pitchFamily="34" charset="0"/>
                <a:ea typeface="Calibri" panose="020F0502020204030204" pitchFamily="34" charset="0"/>
                <a:cs typeface="A Noor" panose="00000400000000000000" pitchFamily="2" charset="-78"/>
              </a:rPr>
              <a:t>اذا كان مرتبطا بعقد مع جهة حكومية اخرى او مع القطاع الخاص.</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Wingdings" panose="05000000000000000000" pitchFamily="2" charset="2"/>
              <a:buChar char=""/>
              <a:tabLst>
                <a:tab pos="685800" algn="l"/>
              </a:tabLst>
            </a:pPr>
            <a:r>
              <a:rPr lang="ar-SA" sz="1600" b="1" dirty="0">
                <a:solidFill>
                  <a:srgbClr val="000000"/>
                </a:solidFill>
                <a:effectLst/>
                <a:latin typeface="Verdana" panose="020B0604030504040204" pitchFamily="34" charset="0"/>
                <a:ea typeface="Calibri" panose="020F0502020204030204" pitchFamily="34" charset="0"/>
                <a:cs typeface="PT Bold Heading" panose="02010400000000000000" pitchFamily="2" charset="-78"/>
              </a:rPr>
              <a:t>شروط استبــــعاد الموظـــف</a:t>
            </a:r>
            <a:r>
              <a:rPr lang="en-US" sz="1600" b="1" dirty="0">
                <a:solidFill>
                  <a:srgbClr val="000000"/>
                </a:solidFill>
                <a:effectLst/>
                <a:latin typeface="Verdana" panose="020B0604030504040204" pitchFamily="34" charset="0"/>
                <a:ea typeface="Calibri" panose="020F0502020204030204" pitchFamily="34" charset="0"/>
                <a:cs typeface="PT Bold Heading" panose="02010400000000000000" pitchFamily="2" charset="-78"/>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228600" algn="just" rtl="1">
              <a:spcAft>
                <a:spcPts val="1000"/>
              </a:spcAft>
            </a:pP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sultan_mudaim.edit:mezajeey"/>
              </a:rPr>
              <a:t>ولاستبعاد المواطن من الوظيفة أو استبعاد الموظف من وظيفته يجب أن</a:t>
            </a:r>
            <a:r>
              <a:rPr lang="ar-SA" sz="1400" b="1" dirty="0">
                <a:solidFill>
                  <a:srgbClr val="000000"/>
                </a:solidFill>
                <a:effectLst/>
                <a:highlight>
                  <a:srgbClr val="FFFFFF"/>
                </a:highlight>
                <a:latin typeface="Calibri" panose="020F0502020204030204" pitchFamily="34" charset="0"/>
                <a:ea typeface="Calibri" panose="020F0502020204030204" pitchFamily="34" charset="0"/>
                <a:cs typeface="sultan_mudaim.edit:mezajeey"/>
              </a:rPr>
              <a:t> تتوفر ثلاثة شــــروط</a:t>
            </a:r>
            <a:r>
              <a:rPr lang="en-US" sz="1400" b="1" dirty="0">
                <a:solidFill>
                  <a:srgbClr val="000000"/>
                </a:solidFill>
                <a:effectLst/>
                <a:highlight>
                  <a:srgbClr val="FFFFFF"/>
                </a:highlight>
                <a:latin typeface="Calibri" panose="020F0502020204030204" pitchFamily="34" charset="0"/>
                <a:ea typeface="Calibri" panose="020F0502020204030204" pitchFamily="34" charset="0"/>
                <a:cs typeface="sultan_mudaim.edit:mezajeey"/>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buFont typeface="+mj-lt"/>
              <a:buAutoNum type="arabicPeriod"/>
            </a:pP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أن يكون محكوما علية ً، أي صدر حكم نهائي بات اكتسب الدرجة القطعية بإدانته. وعلى هذا لا يجوز قانوناً أن يكون مجرد الاتهام أو الإخبار سبباً في منع تولي الوظيفة العامة أو من الاستمرار فيها، لان المتهم بريء</a:t>
            </a:r>
            <a:r>
              <a:rPr lang="en-US"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mj-lt"/>
              <a:buAutoNum type="arabicPeriod"/>
            </a:pP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أن تكون الجريمة التي أدين عليها جنحة أو جناية. وعلى هذا تستبعد المخالفات سواء كانت إدارية أو جزائية من إطار منع تولي الوظيفة العامة أو الاستمرار فيها</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spcAft>
                <a:spcPts val="1000"/>
              </a:spcAft>
              <a:buFont typeface="+mj-lt"/>
              <a:buAutoNum type="arabicPeriod"/>
            </a:pPr>
            <a:r>
              <a:rPr lang="ar-SA"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أن تكون الجريمة مخلة بالشرف. وهي تلك الجرائم التي نص القانون حصراً على اعتبارها جرائم مخلة بالشرف. فالقانون هو القانون ولا يجوز تعديل أحكامه أو إضافة شروط إليه إلا من خلال الجهة المختصة بذلك وهي السلطة التشريعية</a:t>
            </a:r>
            <a:r>
              <a:rPr lang="en-US" sz="14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lvl="0" algn="just" rtl="1"/>
            <a:endParaRPr lang="en-US" sz="1200" dirty="0">
              <a:effectLst/>
              <a:highlight>
                <a:srgbClr val="FFFFFF"/>
              </a:highlight>
              <a:latin typeface="Calibri" panose="020F0502020204030204" pitchFamily="34" charset="0"/>
              <a:ea typeface="Calibri" panose="020F0502020204030204" pitchFamily="34" charset="0"/>
              <a:cs typeface="A Noor" panose="00000400000000000000" pitchFamily="2" charset="-78"/>
            </a:endParaRPr>
          </a:p>
        </p:txBody>
      </p:sp>
    </p:spTree>
    <p:extLst>
      <p:ext uri="{BB962C8B-B14F-4D97-AF65-F5344CB8AC3E}">
        <p14:creationId xmlns:p14="http://schemas.microsoft.com/office/powerpoint/2010/main" val="502431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1277</Words>
  <Application>Microsoft Office PowerPoint</Application>
  <PresentationFormat>شاشة عريضة</PresentationFormat>
  <Paragraphs>91</Paragraphs>
  <Slides>6</Slides>
  <Notes>0</Notes>
  <HiddenSlides>0</HiddenSlides>
  <MMClips>0</MMClips>
  <ScaleCrop>false</ScaleCrop>
  <HeadingPairs>
    <vt:vector size="6" baseType="variant">
      <vt:variant>
        <vt:lpstr>الخطوط المستخدمة</vt:lpstr>
      </vt:variant>
      <vt:variant>
        <vt:i4>16</vt:i4>
      </vt:variant>
      <vt:variant>
        <vt:lpstr>نسق</vt:lpstr>
      </vt:variant>
      <vt:variant>
        <vt:i4>1</vt:i4>
      </vt:variant>
      <vt:variant>
        <vt:lpstr>عناوين الشرائح</vt:lpstr>
      </vt:variant>
      <vt:variant>
        <vt:i4>6</vt:i4>
      </vt:variant>
    </vt:vector>
  </HeadingPairs>
  <TitlesOfParts>
    <vt:vector size="23" baseType="lpstr">
      <vt:lpstr> Abdoullah Ashgar EL-kharef</vt:lpstr>
      <vt:lpstr>29LT Azer</vt:lpstr>
      <vt:lpstr>29LT Bukra Bold</vt:lpstr>
      <vt:lpstr>A Noor</vt:lpstr>
      <vt:lpstr>AlGhadTV</vt:lpstr>
      <vt:lpstr>Arabic Transparent</vt:lpstr>
      <vt:lpstr>Arial</vt:lpstr>
      <vt:lpstr>Cairo Bold</vt:lpstr>
      <vt:lpstr>Calibri</vt:lpstr>
      <vt:lpstr>Calibri Light</vt:lpstr>
      <vt:lpstr>Heading Now 71-78</vt:lpstr>
      <vt:lpstr>Heading Now 71-78 Bold</vt:lpstr>
      <vt:lpstr>Symbol</vt:lpstr>
      <vt:lpstr>Times New Roman</vt:lpstr>
      <vt:lpstr>Verdana</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1</cp:revision>
  <dcterms:created xsi:type="dcterms:W3CDTF">2024-07-09T06:45:51Z</dcterms:created>
  <dcterms:modified xsi:type="dcterms:W3CDTF">2024-07-09T06:55:24Z</dcterms:modified>
</cp:coreProperties>
</file>