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70" r:id="rId2"/>
    <p:sldId id="273" r:id="rId3"/>
    <p:sldId id="274" r:id="rId4"/>
    <p:sldId id="275" r:id="rId5"/>
    <p:sldId id="278" r:id="rId6"/>
    <p:sldId id="276" r:id="rId7"/>
    <p:sldId id="279" r:id="rId8"/>
    <p:sldId id="280" r:id="rId9"/>
    <p:sldId id="281" r:id="rId10"/>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snapToGrid="0">
      <p:cViewPr varScale="1">
        <p:scale>
          <a:sx n="108" d="100"/>
          <a:sy n="108" d="100"/>
        </p:scale>
        <p:origin x="74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4383A3F-6137-3955-B7D4-72CDA66AE395}"/>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p>
        </p:txBody>
      </p:sp>
      <p:sp>
        <p:nvSpPr>
          <p:cNvPr id="3" name="عنوان فرعي 2">
            <a:extLst>
              <a:ext uri="{FF2B5EF4-FFF2-40B4-BE49-F238E27FC236}">
                <a16:creationId xmlns:a16="http://schemas.microsoft.com/office/drawing/2014/main" id="{45566578-4327-5B21-F62F-2706325C2C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p>
        </p:txBody>
      </p:sp>
      <p:sp>
        <p:nvSpPr>
          <p:cNvPr id="4" name="عنصر نائب للتاريخ 3">
            <a:extLst>
              <a:ext uri="{FF2B5EF4-FFF2-40B4-BE49-F238E27FC236}">
                <a16:creationId xmlns:a16="http://schemas.microsoft.com/office/drawing/2014/main" id="{34F0FF57-FE99-2477-8E6F-F6AE81521A78}"/>
              </a:ext>
            </a:extLst>
          </p:cNvPr>
          <p:cNvSpPr>
            <a:spLocks noGrp="1"/>
          </p:cNvSpPr>
          <p:nvPr>
            <p:ph type="dt" sz="half" idx="10"/>
          </p:nvPr>
        </p:nvSpPr>
        <p:spPr/>
        <p:txBody>
          <a:bodyPr/>
          <a:lstStyle/>
          <a:p>
            <a:fld id="{6ED798D2-5FBE-46A3-8AEE-EB7EB3607C7B}" type="datetimeFigureOut">
              <a:rPr lang="ar-SA" smtClean="0"/>
              <a:t>03/01/46</a:t>
            </a:fld>
            <a:endParaRPr lang="ar-SA"/>
          </a:p>
        </p:txBody>
      </p:sp>
      <p:sp>
        <p:nvSpPr>
          <p:cNvPr id="5" name="عنصر نائب للتذييل 4">
            <a:extLst>
              <a:ext uri="{FF2B5EF4-FFF2-40B4-BE49-F238E27FC236}">
                <a16:creationId xmlns:a16="http://schemas.microsoft.com/office/drawing/2014/main" id="{51CD016C-9BA4-EA66-5155-C89AF5CE6F3B}"/>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248460AE-204B-2B5F-8160-6E647D79B73E}"/>
              </a:ext>
            </a:extLst>
          </p:cNvPr>
          <p:cNvSpPr>
            <a:spLocks noGrp="1"/>
          </p:cNvSpPr>
          <p:nvPr>
            <p:ph type="sldNum" sz="quarter" idx="12"/>
          </p:nvPr>
        </p:nvSpPr>
        <p:spPr/>
        <p:txBody>
          <a:bodyPr/>
          <a:lstStyle/>
          <a:p>
            <a:fld id="{18DA6499-18A4-4E50-A610-3C3011AD7BF0}" type="slidenum">
              <a:rPr lang="ar-SA" smtClean="0"/>
              <a:t>‹#›</a:t>
            </a:fld>
            <a:endParaRPr lang="ar-SA"/>
          </a:p>
        </p:txBody>
      </p:sp>
    </p:spTree>
    <p:extLst>
      <p:ext uri="{BB962C8B-B14F-4D97-AF65-F5344CB8AC3E}">
        <p14:creationId xmlns:p14="http://schemas.microsoft.com/office/powerpoint/2010/main" val="1764716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2B35F24-B0C1-C46E-122D-DF928117A752}"/>
              </a:ext>
            </a:extLst>
          </p:cNvPr>
          <p:cNvSpPr>
            <a:spLocks noGrp="1"/>
          </p:cNvSpPr>
          <p:nvPr>
            <p:ph type="title"/>
          </p:nvPr>
        </p:nvSpPr>
        <p:spPr/>
        <p:txBody>
          <a:bodyPr/>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F63FBFFE-3DFB-62C3-8E8B-AD7562C442ED}"/>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A4F520C4-83E1-CA9F-5111-0DD34E971B53}"/>
              </a:ext>
            </a:extLst>
          </p:cNvPr>
          <p:cNvSpPr>
            <a:spLocks noGrp="1"/>
          </p:cNvSpPr>
          <p:nvPr>
            <p:ph type="dt" sz="half" idx="10"/>
          </p:nvPr>
        </p:nvSpPr>
        <p:spPr/>
        <p:txBody>
          <a:bodyPr/>
          <a:lstStyle/>
          <a:p>
            <a:fld id="{6ED798D2-5FBE-46A3-8AEE-EB7EB3607C7B}" type="datetimeFigureOut">
              <a:rPr lang="ar-SA" smtClean="0"/>
              <a:t>03/01/46</a:t>
            </a:fld>
            <a:endParaRPr lang="ar-SA"/>
          </a:p>
        </p:txBody>
      </p:sp>
      <p:sp>
        <p:nvSpPr>
          <p:cNvPr id="5" name="عنصر نائب للتذييل 4">
            <a:extLst>
              <a:ext uri="{FF2B5EF4-FFF2-40B4-BE49-F238E27FC236}">
                <a16:creationId xmlns:a16="http://schemas.microsoft.com/office/drawing/2014/main" id="{D085EA0B-2986-02D1-8F4C-905C9089E8D9}"/>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9DB7863A-B1B4-87C6-59AB-2C8513CCEDF1}"/>
              </a:ext>
            </a:extLst>
          </p:cNvPr>
          <p:cNvSpPr>
            <a:spLocks noGrp="1"/>
          </p:cNvSpPr>
          <p:nvPr>
            <p:ph type="sldNum" sz="quarter" idx="12"/>
          </p:nvPr>
        </p:nvSpPr>
        <p:spPr/>
        <p:txBody>
          <a:bodyPr/>
          <a:lstStyle/>
          <a:p>
            <a:fld id="{18DA6499-18A4-4E50-A610-3C3011AD7BF0}" type="slidenum">
              <a:rPr lang="ar-SA" smtClean="0"/>
              <a:t>‹#›</a:t>
            </a:fld>
            <a:endParaRPr lang="ar-SA"/>
          </a:p>
        </p:txBody>
      </p:sp>
    </p:spTree>
    <p:extLst>
      <p:ext uri="{BB962C8B-B14F-4D97-AF65-F5344CB8AC3E}">
        <p14:creationId xmlns:p14="http://schemas.microsoft.com/office/powerpoint/2010/main" val="1243199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3FE2F2D6-6170-9DA7-00AD-3156A131F93B}"/>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5A72C1B6-61CA-7CCF-8B79-B63D35FFE1A1}"/>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87E4A6A0-3385-2AF4-C88D-E442BFBEFE62}"/>
              </a:ext>
            </a:extLst>
          </p:cNvPr>
          <p:cNvSpPr>
            <a:spLocks noGrp="1"/>
          </p:cNvSpPr>
          <p:nvPr>
            <p:ph type="dt" sz="half" idx="10"/>
          </p:nvPr>
        </p:nvSpPr>
        <p:spPr/>
        <p:txBody>
          <a:bodyPr/>
          <a:lstStyle/>
          <a:p>
            <a:fld id="{6ED798D2-5FBE-46A3-8AEE-EB7EB3607C7B}" type="datetimeFigureOut">
              <a:rPr lang="ar-SA" smtClean="0"/>
              <a:t>03/01/46</a:t>
            </a:fld>
            <a:endParaRPr lang="ar-SA"/>
          </a:p>
        </p:txBody>
      </p:sp>
      <p:sp>
        <p:nvSpPr>
          <p:cNvPr id="5" name="عنصر نائب للتذييل 4">
            <a:extLst>
              <a:ext uri="{FF2B5EF4-FFF2-40B4-BE49-F238E27FC236}">
                <a16:creationId xmlns:a16="http://schemas.microsoft.com/office/drawing/2014/main" id="{A6E5C67D-6ED2-B627-6E1F-D5412B7AEF75}"/>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4AB8D295-6697-345E-EED9-93B7C741FC7A}"/>
              </a:ext>
            </a:extLst>
          </p:cNvPr>
          <p:cNvSpPr>
            <a:spLocks noGrp="1"/>
          </p:cNvSpPr>
          <p:nvPr>
            <p:ph type="sldNum" sz="quarter" idx="12"/>
          </p:nvPr>
        </p:nvSpPr>
        <p:spPr/>
        <p:txBody>
          <a:bodyPr/>
          <a:lstStyle/>
          <a:p>
            <a:fld id="{18DA6499-18A4-4E50-A610-3C3011AD7BF0}" type="slidenum">
              <a:rPr lang="ar-SA" smtClean="0"/>
              <a:t>‹#›</a:t>
            </a:fld>
            <a:endParaRPr lang="ar-SA"/>
          </a:p>
        </p:txBody>
      </p:sp>
    </p:spTree>
    <p:extLst>
      <p:ext uri="{BB962C8B-B14F-4D97-AF65-F5344CB8AC3E}">
        <p14:creationId xmlns:p14="http://schemas.microsoft.com/office/powerpoint/2010/main" val="1079578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5E16B1A-6D87-0727-E804-3F27130B8A5E}"/>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CBA7B670-AD13-4D94-43E7-A8C18BA17113}"/>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0C8E4325-53B3-4419-4D7C-15333B6790BF}"/>
              </a:ext>
            </a:extLst>
          </p:cNvPr>
          <p:cNvSpPr>
            <a:spLocks noGrp="1"/>
          </p:cNvSpPr>
          <p:nvPr>
            <p:ph type="dt" sz="half" idx="10"/>
          </p:nvPr>
        </p:nvSpPr>
        <p:spPr/>
        <p:txBody>
          <a:bodyPr/>
          <a:lstStyle/>
          <a:p>
            <a:fld id="{6ED798D2-5FBE-46A3-8AEE-EB7EB3607C7B}" type="datetimeFigureOut">
              <a:rPr lang="ar-SA" smtClean="0"/>
              <a:t>03/01/46</a:t>
            </a:fld>
            <a:endParaRPr lang="ar-SA"/>
          </a:p>
        </p:txBody>
      </p:sp>
      <p:sp>
        <p:nvSpPr>
          <p:cNvPr id="5" name="عنصر نائب للتذييل 4">
            <a:extLst>
              <a:ext uri="{FF2B5EF4-FFF2-40B4-BE49-F238E27FC236}">
                <a16:creationId xmlns:a16="http://schemas.microsoft.com/office/drawing/2014/main" id="{C1AA3CE7-A3FF-6463-2386-26F2C6DDA314}"/>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D1EB9A27-FAB4-2899-F7A7-8D6664AA2334}"/>
              </a:ext>
            </a:extLst>
          </p:cNvPr>
          <p:cNvSpPr>
            <a:spLocks noGrp="1"/>
          </p:cNvSpPr>
          <p:nvPr>
            <p:ph type="sldNum" sz="quarter" idx="12"/>
          </p:nvPr>
        </p:nvSpPr>
        <p:spPr/>
        <p:txBody>
          <a:bodyPr/>
          <a:lstStyle/>
          <a:p>
            <a:fld id="{18DA6499-18A4-4E50-A610-3C3011AD7BF0}" type="slidenum">
              <a:rPr lang="ar-SA" smtClean="0"/>
              <a:t>‹#›</a:t>
            </a:fld>
            <a:endParaRPr lang="ar-SA"/>
          </a:p>
        </p:txBody>
      </p:sp>
    </p:spTree>
    <p:extLst>
      <p:ext uri="{BB962C8B-B14F-4D97-AF65-F5344CB8AC3E}">
        <p14:creationId xmlns:p14="http://schemas.microsoft.com/office/powerpoint/2010/main" val="3150987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847ADA5-7ABF-4344-AE3D-10FDF7496B22}"/>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A934E8E4-6C04-8059-3070-B8F84D39F5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6D69CCD8-9188-C751-0F61-DA0D7635965E}"/>
              </a:ext>
            </a:extLst>
          </p:cNvPr>
          <p:cNvSpPr>
            <a:spLocks noGrp="1"/>
          </p:cNvSpPr>
          <p:nvPr>
            <p:ph type="dt" sz="half" idx="10"/>
          </p:nvPr>
        </p:nvSpPr>
        <p:spPr/>
        <p:txBody>
          <a:bodyPr/>
          <a:lstStyle/>
          <a:p>
            <a:fld id="{6ED798D2-5FBE-46A3-8AEE-EB7EB3607C7B}" type="datetimeFigureOut">
              <a:rPr lang="ar-SA" smtClean="0"/>
              <a:t>03/01/46</a:t>
            </a:fld>
            <a:endParaRPr lang="ar-SA"/>
          </a:p>
        </p:txBody>
      </p:sp>
      <p:sp>
        <p:nvSpPr>
          <p:cNvPr id="5" name="عنصر نائب للتذييل 4">
            <a:extLst>
              <a:ext uri="{FF2B5EF4-FFF2-40B4-BE49-F238E27FC236}">
                <a16:creationId xmlns:a16="http://schemas.microsoft.com/office/drawing/2014/main" id="{A40CCCEE-8EA1-BCCB-C253-DC8B9FE4F791}"/>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7A2A2868-A7DB-4F8F-F51C-16F15D1479F1}"/>
              </a:ext>
            </a:extLst>
          </p:cNvPr>
          <p:cNvSpPr>
            <a:spLocks noGrp="1"/>
          </p:cNvSpPr>
          <p:nvPr>
            <p:ph type="sldNum" sz="quarter" idx="12"/>
          </p:nvPr>
        </p:nvSpPr>
        <p:spPr/>
        <p:txBody>
          <a:bodyPr/>
          <a:lstStyle/>
          <a:p>
            <a:fld id="{18DA6499-18A4-4E50-A610-3C3011AD7BF0}" type="slidenum">
              <a:rPr lang="ar-SA" smtClean="0"/>
              <a:t>‹#›</a:t>
            </a:fld>
            <a:endParaRPr lang="ar-SA"/>
          </a:p>
        </p:txBody>
      </p:sp>
    </p:spTree>
    <p:extLst>
      <p:ext uri="{BB962C8B-B14F-4D97-AF65-F5344CB8AC3E}">
        <p14:creationId xmlns:p14="http://schemas.microsoft.com/office/powerpoint/2010/main" val="380872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9EF819D-5FA9-5407-4E25-29EA02E957A1}"/>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AB7AAC5B-1700-CA20-CE3C-804EC15381CB}"/>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a:extLst>
              <a:ext uri="{FF2B5EF4-FFF2-40B4-BE49-F238E27FC236}">
                <a16:creationId xmlns:a16="http://schemas.microsoft.com/office/drawing/2014/main" id="{5EFDC9EA-5D9B-E6B3-CB6E-C326114ED26A}"/>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a:extLst>
              <a:ext uri="{FF2B5EF4-FFF2-40B4-BE49-F238E27FC236}">
                <a16:creationId xmlns:a16="http://schemas.microsoft.com/office/drawing/2014/main" id="{8758853C-C676-5870-ED86-5F8279A8C4A9}"/>
              </a:ext>
            </a:extLst>
          </p:cNvPr>
          <p:cNvSpPr>
            <a:spLocks noGrp="1"/>
          </p:cNvSpPr>
          <p:nvPr>
            <p:ph type="dt" sz="half" idx="10"/>
          </p:nvPr>
        </p:nvSpPr>
        <p:spPr/>
        <p:txBody>
          <a:bodyPr/>
          <a:lstStyle/>
          <a:p>
            <a:fld id="{6ED798D2-5FBE-46A3-8AEE-EB7EB3607C7B}" type="datetimeFigureOut">
              <a:rPr lang="ar-SA" smtClean="0"/>
              <a:t>03/01/46</a:t>
            </a:fld>
            <a:endParaRPr lang="ar-SA"/>
          </a:p>
        </p:txBody>
      </p:sp>
      <p:sp>
        <p:nvSpPr>
          <p:cNvPr id="6" name="عنصر نائب للتذييل 5">
            <a:extLst>
              <a:ext uri="{FF2B5EF4-FFF2-40B4-BE49-F238E27FC236}">
                <a16:creationId xmlns:a16="http://schemas.microsoft.com/office/drawing/2014/main" id="{0A3998FF-C8B0-62CB-6178-92DC4B5326C4}"/>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0CD9BA08-6121-74F0-5BEF-B0109DF3DBE2}"/>
              </a:ext>
            </a:extLst>
          </p:cNvPr>
          <p:cNvSpPr>
            <a:spLocks noGrp="1"/>
          </p:cNvSpPr>
          <p:nvPr>
            <p:ph type="sldNum" sz="quarter" idx="12"/>
          </p:nvPr>
        </p:nvSpPr>
        <p:spPr/>
        <p:txBody>
          <a:bodyPr/>
          <a:lstStyle/>
          <a:p>
            <a:fld id="{18DA6499-18A4-4E50-A610-3C3011AD7BF0}" type="slidenum">
              <a:rPr lang="ar-SA" smtClean="0"/>
              <a:t>‹#›</a:t>
            </a:fld>
            <a:endParaRPr lang="ar-SA"/>
          </a:p>
        </p:txBody>
      </p:sp>
    </p:spTree>
    <p:extLst>
      <p:ext uri="{BB962C8B-B14F-4D97-AF65-F5344CB8AC3E}">
        <p14:creationId xmlns:p14="http://schemas.microsoft.com/office/powerpoint/2010/main" val="2467353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7BD34B81-3F3D-0BB2-5133-D9CF4452B7F0}"/>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4EC66F6D-3161-B299-1DAC-A7861FFADC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5C5F6410-D859-E832-0473-935BD7EE791D}"/>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a:extLst>
              <a:ext uri="{FF2B5EF4-FFF2-40B4-BE49-F238E27FC236}">
                <a16:creationId xmlns:a16="http://schemas.microsoft.com/office/drawing/2014/main" id="{0F894DF1-E709-24FB-9533-A9E8375E20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C910083C-5A9D-5A97-4361-A6C61DCCD036}"/>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a:extLst>
              <a:ext uri="{FF2B5EF4-FFF2-40B4-BE49-F238E27FC236}">
                <a16:creationId xmlns:a16="http://schemas.microsoft.com/office/drawing/2014/main" id="{CE58622D-4D83-7ADD-6F29-90D9B9E2B5A5}"/>
              </a:ext>
            </a:extLst>
          </p:cNvPr>
          <p:cNvSpPr>
            <a:spLocks noGrp="1"/>
          </p:cNvSpPr>
          <p:nvPr>
            <p:ph type="dt" sz="half" idx="10"/>
          </p:nvPr>
        </p:nvSpPr>
        <p:spPr/>
        <p:txBody>
          <a:bodyPr/>
          <a:lstStyle/>
          <a:p>
            <a:fld id="{6ED798D2-5FBE-46A3-8AEE-EB7EB3607C7B}" type="datetimeFigureOut">
              <a:rPr lang="ar-SA" smtClean="0"/>
              <a:t>03/01/46</a:t>
            </a:fld>
            <a:endParaRPr lang="ar-SA"/>
          </a:p>
        </p:txBody>
      </p:sp>
      <p:sp>
        <p:nvSpPr>
          <p:cNvPr id="8" name="عنصر نائب للتذييل 7">
            <a:extLst>
              <a:ext uri="{FF2B5EF4-FFF2-40B4-BE49-F238E27FC236}">
                <a16:creationId xmlns:a16="http://schemas.microsoft.com/office/drawing/2014/main" id="{0EFB3484-DE91-AD0A-C83C-FCA8A6676C07}"/>
              </a:ext>
            </a:extLst>
          </p:cNvPr>
          <p:cNvSpPr>
            <a:spLocks noGrp="1"/>
          </p:cNvSpPr>
          <p:nvPr>
            <p:ph type="ftr" sz="quarter" idx="11"/>
          </p:nvPr>
        </p:nvSpPr>
        <p:spPr/>
        <p:txBody>
          <a:bodyPr/>
          <a:lstStyle/>
          <a:p>
            <a:endParaRPr lang="ar-SA"/>
          </a:p>
        </p:txBody>
      </p:sp>
      <p:sp>
        <p:nvSpPr>
          <p:cNvPr id="9" name="عنصر نائب لرقم الشريحة 8">
            <a:extLst>
              <a:ext uri="{FF2B5EF4-FFF2-40B4-BE49-F238E27FC236}">
                <a16:creationId xmlns:a16="http://schemas.microsoft.com/office/drawing/2014/main" id="{677D9D4D-EEB9-B7B7-50F0-C4E6E1598F28}"/>
              </a:ext>
            </a:extLst>
          </p:cNvPr>
          <p:cNvSpPr>
            <a:spLocks noGrp="1"/>
          </p:cNvSpPr>
          <p:nvPr>
            <p:ph type="sldNum" sz="quarter" idx="12"/>
          </p:nvPr>
        </p:nvSpPr>
        <p:spPr/>
        <p:txBody>
          <a:bodyPr/>
          <a:lstStyle/>
          <a:p>
            <a:fld id="{18DA6499-18A4-4E50-A610-3C3011AD7BF0}" type="slidenum">
              <a:rPr lang="ar-SA" smtClean="0"/>
              <a:t>‹#›</a:t>
            </a:fld>
            <a:endParaRPr lang="ar-SA"/>
          </a:p>
        </p:txBody>
      </p:sp>
    </p:spTree>
    <p:extLst>
      <p:ext uri="{BB962C8B-B14F-4D97-AF65-F5344CB8AC3E}">
        <p14:creationId xmlns:p14="http://schemas.microsoft.com/office/powerpoint/2010/main" val="830910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77136F0-E59A-A38B-AC6E-9BBD5B54D4AA}"/>
              </a:ext>
            </a:extLst>
          </p:cNvPr>
          <p:cNvSpPr>
            <a:spLocks noGrp="1"/>
          </p:cNvSpPr>
          <p:nvPr>
            <p:ph type="title"/>
          </p:nvPr>
        </p:nvSpPr>
        <p:spPr/>
        <p:txBody>
          <a:bodyPr/>
          <a:lstStyle/>
          <a:p>
            <a:r>
              <a:rPr lang="ar-SA"/>
              <a:t>انقر لتحرير نمط عنوان الشكل الرئيسي</a:t>
            </a:r>
          </a:p>
        </p:txBody>
      </p:sp>
      <p:sp>
        <p:nvSpPr>
          <p:cNvPr id="3" name="عنصر نائب للتاريخ 2">
            <a:extLst>
              <a:ext uri="{FF2B5EF4-FFF2-40B4-BE49-F238E27FC236}">
                <a16:creationId xmlns:a16="http://schemas.microsoft.com/office/drawing/2014/main" id="{1AA38538-56EE-CE64-7C32-6469298A1D72}"/>
              </a:ext>
            </a:extLst>
          </p:cNvPr>
          <p:cNvSpPr>
            <a:spLocks noGrp="1"/>
          </p:cNvSpPr>
          <p:nvPr>
            <p:ph type="dt" sz="half" idx="10"/>
          </p:nvPr>
        </p:nvSpPr>
        <p:spPr/>
        <p:txBody>
          <a:bodyPr/>
          <a:lstStyle/>
          <a:p>
            <a:fld id="{6ED798D2-5FBE-46A3-8AEE-EB7EB3607C7B}" type="datetimeFigureOut">
              <a:rPr lang="ar-SA" smtClean="0"/>
              <a:t>03/01/46</a:t>
            </a:fld>
            <a:endParaRPr lang="ar-SA"/>
          </a:p>
        </p:txBody>
      </p:sp>
      <p:sp>
        <p:nvSpPr>
          <p:cNvPr id="4" name="عنصر نائب للتذييل 3">
            <a:extLst>
              <a:ext uri="{FF2B5EF4-FFF2-40B4-BE49-F238E27FC236}">
                <a16:creationId xmlns:a16="http://schemas.microsoft.com/office/drawing/2014/main" id="{91AA269C-B0C4-D0C5-D391-296E427777D0}"/>
              </a:ext>
            </a:extLst>
          </p:cNvPr>
          <p:cNvSpPr>
            <a:spLocks noGrp="1"/>
          </p:cNvSpPr>
          <p:nvPr>
            <p:ph type="ftr" sz="quarter" idx="11"/>
          </p:nvPr>
        </p:nvSpPr>
        <p:spPr/>
        <p:txBody>
          <a:bodyPr/>
          <a:lstStyle/>
          <a:p>
            <a:endParaRPr lang="ar-SA"/>
          </a:p>
        </p:txBody>
      </p:sp>
      <p:sp>
        <p:nvSpPr>
          <p:cNvPr id="5" name="عنصر نائب لرقم الشريحة 4">
            <a:extLst>
              <a:ext uri="{FF2B5EF4-FFF2-40B4-BE49-F238E27FC236}">
                <a16:creationId xmlns:a16="http://schemas.microsoft.com/office/drawing/2014/main" id="{5F17FF56-0903-8C34-D2A7-F3860C590558}"/>
              </a:ext>
            </a:extLst>
          </p:cNvPr>
          <p:cNvSpPr>
            <a:spLocks noGrp="1"/>
          </p:cNvSpPr>
          <p:nvPr>
            <p:ph type="sldNum" sz="quarter" idx="12"/>
          </p:nvPr>
        </p:nvSpPr>
        <p:spPr/>
        <p:txBody>
          <a:bodyPr/>
          <a:lstStyle/>
          <a:p>
            <a:fld id="{18DA6499-18A4-4E50-A610-3C3011AD7BF0}" type="slidenum">
              <a:rPr lang="ar-SA" smtClean="0"/>
              <a:t>‹#›</a:t>
            </a:fld>
            <a:endParaRPr lang="ar-SA"/>
          </a:p>
        </p:txBody>
      </p:sp>
    </p:spTree>
    <p:extLst>
      <p:ext uri="{BB962C8B-B14F-4D97-AF65-F5344CB8AC3E}">
        <p14:creationId xmlns:p14="http://schemas.microsoft.com/office/powerpoint/2010/main" val="18324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0277AAFC-749D-42A6-48A1-CAAD668AB2D4}"/>
              </a:ext>
            </a:extLst>
          </p:cNvPr>
          <p:cNvSpPr>
            <a:spLocks noGrp="1"/>
          </p:cNvSpPr>
          <p:nvPr>
            <p:ph type="dt" sz="half" idx="10"/>
          </p:nvPr>
        </p:nvSpPr>
        <p:spPr/>
        <p:txBody>
          <a:bodyPr/>
          <a:lstStyle/>
          <a:p>
            <a:fld id="{6ED798D2-5FBE-46A3-8AEE-EB7EB3607C7B}" type="datetimeFigureOut">
              <a:rPr lang="ar-SA" smtClean="0"/>
              <a:t>03/01/46</a:t>
            </a:fld>
            <a:endParaRPr lang="ar-SA"/>
          </a:p>
        </p:txBody>
      </p:sp>
      <p:sp>
        <p:nvSpPr>
          <p:cNvPr id="3" name="عنصر نائب للتذييل 2">
            <a:extLst>
              <a:ext uri="{FF2B5EF4-FFF2-40B4-BE49-F238E27FC236}">
                <a16:creationId xmlns:a16="http://schemas.microsoft.com/office/drawing/2014/main" id="{DC0851BD-B034-0CB0-EF5B-1C5FCC262F8E}"/>
              </a:ext>
            </a:extLst>
          </p:cNvPr>
          <p:cNvSpPr>
            <a:spLocks noGrp="1"/>
          </p:cNvSpPr>
          <p:nvPr>
            <p:ph type="ftr" sz="quarter" idx="11"/>
          </p:nvPr>
        </p:nvSpPr>
        <p:spPr/>
        <p:txBody>
          <a:bodyPr/>
          <a:lstStyle/>
          <a:p>
            <a:endParaRPr lang="ar-SA"/>
          </a:p>
        </p:txBody>
      </p:sp>
      <p:sp>
        <p:nvSpPr>
          <p:cNvPr id="4" name="عنصر نائب لرقم الشريحة 3">
            <a:extLst>
              <a:ext uri="{FF2B5EF4-FFF2-40B4-BE49-F238E27FC236}">
                <a16:creationId xmlns:a16="http://schemas.microsoft.com/office/drawing/2014/main" id="{E26005FB-9800-920B-0965-AF96E289FB73}"/>
              </a:ext>
            </a:extLst>
          </p:cNvPr>
          <p:cNvSpPr>
            <a:spLocks noGrp="1"/>
          </p:cNvSpPr>
          <p:nvPr>
            <p:ph type="sldNum" sz="quarter" idx="12"/>
          </p:nvPr>
        </p:nvSpPr>
        <p:spPr/>
        <p:txBody>
          <a:bodyPr/>
          <a:lstStyle/>
          <a:p>
            <a:fld id="{18DA6499-18A4-4E50-A610-3C3011AD7BF0}" type="slidenum">
              <a:rPr lang="ar-SA" smtClean="0"/>
              <a:t>‹#›</a:t>
            </a:fld>
            <a:endParaRPr lang="ar-SA"/>
          </a:p>
        </p:txBody>
      </p:sp>
    </p:spTree>
    <p:extLst>
      <p:ext uri="{BB962C8B-B14F-4D97-AF65-F5344CB8AC3E}">
        <p14:creationId xmlns:p14="http://schemas.microsoft.com/office/powerpoint/2010/main" val="2741614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2223DF7-5BC7-CBB6-9209-7C25CF98A58C}"/>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70B7BBAF-F76C-2508-7355-1DBBA4EEF2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a:extLst>
              <a:ext uri="{FF2B5EF4-FFF2-40B4-BE49-F238E27FC236}">
                <a16:creationId xmlns:a16="http://schemas.microsoft.com/office/drawing/2014/main" id="{EC0F1659-9623-7CBA-16F5-E38970451B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530DC59E-CDD2-1D40-D642-C169DAE569F1}"/>
              </a:ext>
            </a:extLst>
          </p:cNvPr>
          <p:cNvSpPr>
            <a:spLocks noGrp="1"/>
          </p:cNvSpPr>
          <p:nvPr>
            <p:ph type="dt" sz="half" idx="10"/>
          </p:nvPr>
        </p:nvSpPr>
        <p:spPr/>
        <p:txBody>
          <a:bodyPr/>
          <a:lstStyle/>
          <a:p>
            <a:fld id="{6ED798D2-5FBE-46A3-8AEE-EB7EB3607C7B}" type="datetimeFigureOut">
              <a:rPr lang="ar-SA" smtClean="0"/>
              <a:t>03/01/46</a:t>
            </a:fld>
            <a:endParaRPr lang="ar-SA"/>
          </a:p>
        </p:txBody>
      </p:sp>
      <p:sp>
        <p:nvSpPr>
          <p:cNvPr id="6" name="عنصر نائب للتذييل 5">
            <a:extLst>
              <a:ext uri="{FF2B5EF4-FFF2-40B4-BE49-F238E27FC236}">
                <a16:creationId xmlns:a16="http://schemas.microsoft.com/office/drawing/2014/main" id="{EF98BF17-A0E9-59DC-CB68-098CD57618FA}"/>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C9E05836-F4A3-D7EF-A5C6-6B8C372491F3}"/>
              </a:ext>
            </a:extLst>
          </p:cNvPr>
          <p:cNvSpPr>
            <a:spLocks noGrp="1"/>
          </p:cNvSpPr>
          <p:nvPr>
            <p:ph type="sldNum" sz="quarter" idx="12"/>
          </p:nvPr>
        </p:nvSpPr>
        <p:spPr/>
        <p:txBody>
          <a:bodyPr/>
          <a:lstStyle/>
          <a:p>
            <a:fld id="{18DA6499-18A4-4E50-A610-3C3011AD7BF0}" type="slidenum">
              <a:rPr lang="ar-SA" smtClean="0"/>
              <a:t>‹#›</a:t>
            </a:fld>
            <a:endParaRPr lang="ar-SA"/>
          </a:p>
        </p:txBody>
      </p:sp>
    </p:spTree>
    <p:extLst>
      <p:ext uri="{BB962C8B-B14F-4D97-AF65-F5344CB8AC3E}">
        <p14:creationId xmlns:p14="http://schemas.microsoft.com/office/powerpoint/2010/main" val="88594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EB79ABA-7B6A-9BF6-F6B5-8B895C9B6C16}"/>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صورة 2">
            <a:extLst>
              <a:ext uri="{FF2B5EF4-FFF2-40B4-BE49-F238E27FC236}">
                <a16:creationId xmlns:a16="http://schemas.microsoft.com/office/drawing/2014/main" id="{0E911B20-CE22-E74C-A233-B183F00D91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a:extLst>
              <a:ext uri="{FF2B5EF4-FFF2-40B4-BE49-F238E27FC236}">
                <a16:creationId xmlns:a16="http://schemas.microsoft.com/office/drawing/2014/main" id="{9CBDC7C7-3A1B-2DF1-EA62-29DB66557A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721E6A64-1C9C-2A93-248E-A686BBD43C15}"/>
              </a:ext>
            </a:extLst>
          </p:cNvPr>
          <p:cNvSpPr>
            <a:spLocks noGrp="1"/>
          </p:cNvSpPr>
          <p:nvPr>
            <p:ph type="dt" sz="half" idx="10"/>
          </p:nvPr>
        </p:nvSpPr>
        <p:spPr/>
        <p:txBody>
          <a:bodyPr/>
          <a:lstStyle/>
          <a:p>
            <a:fld id="{6ED798D2-5FBE-46A3-8AEE-EB7EB3607C7B}" type="datetimeFigureOut">
              <a:rPr lang="ar-SA" smtClean="0"/>
              <a:t>03/01/46</a:t>
            </a:fld>
            <a:endParaRPr lang="ar-SA"/>
          </a:p>
        </p:txBody>
      </p:sp>
      <p:sp>
        <p:nvSpPr>
          <p:cNvPr id="6" name="عنصر نائب للتذييل 5">
            <a:extLst>
              <a:ext uri="{FF2B5EF4-FFF2-40B4-BE49-F238E27FC236}">
                <a16:creationId xmlns:a16="http://schemas.microsoft.com/office/drawing/2014/main" id="{F64828AE-F857-2C9A-6AF3-B3970995BF36}"/>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2E3591AD-BAD9-7C87-8331-306AC217F171}"/>
              </a:ext>
            </a:extLst>
          </p:cNvPr>
          <p:cNvSpPr>
            <a:spLocks noGrp="1"/>
          </p:cNvSpPr>
          <p:nvPr>
            <p:ph type="sldNum" sz="quarter" idx="12"/>
          </p:nvPr>
        </p:nvSpPr>
        <p:spPr/>
        <p:txBody>
          <a:bodyPr/>
          <a:lstStyle/>
          <a:p>
            <a:fld id="{18DA6499-18A4-4E50-A610-3C3011AD7BF0}" type="slidenum">
              <a:rPr lang="ar-SA" smtClean="0"/>
              <a:t>‹#›</a:t>
            </a:fld>
            <a:endParaRPr lang="ar-SA"/>
          </a:p>
        </p:txBody>
      </p:sp>
    </p:spTree>
    <p:extLst>
      <p:ext uri="{BB962C8B-B14F-4D97-AF65-F5344CB8AC3E}">
        <p14:creationId xmlns:p14="http://schemas.microsoft.com/office/powerpoint/2010/main" val="3658847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296E587C-BE40-7DB2-D8FF-D43FFD05ED8F}"/>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03018946-2CC8-B8C6-EE97-4479978C3FD3}"/>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58A7152E-57CE-D459-656E-C7BF0F77290B}"/>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6ED798D2-5FBE-46A3-8AEE-EB7EB3607C7B}" type="datetimeFigureOut">
              <a:rPr lang="ar-SA" smtClean="0"/>
              <a:t>03/01/46</a:t>
            </a:fld>
            <a:endParaRPr lang="ar-SA"/>
          </a:p>
        </p:txBody>
      </p:sp>
      <p:sp>
        <p:nvSpPr>
          <p:cNvPr id="5" name="عنصر نائب للتذييل 4">
            <a:extLst>
              <a:ext uri="{FF2B5EF4-FFF2-40B4-BE49-F238E27FC236}">
                <a16:creationId xmlns:a16="http://schemas.microsoft.com/office/drawing/2014/main" id="{6364D654-A16B-981C-F0C0-3D104667D2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a:extLst>
              <a:ext uri="{FF2B5EF4-FFF2-40B4-BE49-F238E27FC236}">
                <a16:creationId xmlns:a16="http://schemas.microsoft.com/office/drawing/2014/main" id="{325DB305-17FA-DB12-BAAE-79BBBA1377BD}"/>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8DA6499-18A4-4E50-A610-3C3011AD7BF0}" type="slidenum">
              <a:rPr lang="ar-SA" smtClean="0"/>
              <a:t>‹#›</a:t>
            </a:fld>
            <a:endParaRPr lang="ar-SA"/>
          </a:p>
        </p:txBody>
      </p:sp>
    </p:spTree>
    <p:extLst>
      <p:ext uri="{BB962C8B-B14F-4D97-AF65-F5344CB8AC3E}">
        <p14:creationId xmlns:p14="http://schemas.microsoft.com/office/powerpoint/2010/main" val="22502804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8" Type="http://schemas.openxmlformats.org/officeDocument/2006/relationships/hyperlink" Target="https://ar.wikipedia.org/wiki/%D8%AC%D9%88%D8%AF%D8%A9" TargetMode="External"/><Relationship Id="rId13" Type="http://schemas.openxmlformats.org/officeDocument/2006/relationships/hyperlink" Target="https://www.linkedin.com/in/akram-mohammed-ahmed-ph-d-m-b-a-5859005b?lipi=urn%3Ali%3Apage%3Ad_flagship3_profile_view_base_contact_details%3BIiweHiqLQwurJK%2BeJ8sM8A%3D%3D" TargetMode="External"/><Relationship Id="rId3" Type="http://schemas.openxmlformats.org/officeDocument/2006/relationships/image" Target="../media/image2.png"/><Relationship Id="rId7" Type="http://schemas.openxmlformats.org/officeDocument/2006/relationships/hyperlink" Target="https://ar.wikipedia.org/wiki/%D8%B3%D9%8A%D8%A7%D8%B3%D8%A9_%D8%A7%D9%84%D8%AC%D9%88%D8%AF%D8%A9" TargetMode="External"/><Relationship Id="rId12"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ar.wikipedia.org/wiki/%D8%B9%D9%85%D9%84%D9%8A%D8%A9" TargetMode="External"/><Relationship Id="rId11" Type="http://schemas.openxmlformats.org/officeDocument/2006/relationships/hyperlink" Target="https://ar.wikipedia.org/wiki/%D8%B9%D9%85%D9%84" TargetMode="External"/><Relationship Id="rId5" Type="http://schemas.openxmlformats.org/officeDocument/2006/relationships/hyperlink" Target="https://ar.wikipedia.org/wiki/%D9%84%D8%BA%D8%A9_%D8%A5%D9%86%D8%AC%D9%84%D9%8A%D8%B2%D9%8A%D8%A9" TargetMode="External"/><Relationship Id="rId10" Type="http://schemas.openxmlformats.org/officeDocument/2006/relationships/hyperlink" Target="https://ar.wikipedia.org/wiki/%D8%A7%D9%84%D9%82%D8%B1%D9%86_%D8%A7%D9%84%D8%B9%D8%B4%D8%B1%D9%8A%D9%86" TargetMode="External"/><Relationship Id="rId4" Type="http://schemas.openxmlformats.org/officeDocument/2006/relationships/image" Target="../media/image3.svg"/><Relationship Id="rId9" Type="http://schemas.openxmlformats.org/officeDocument/2006/relationships/hyperlink" Target="https://ar.wikipedia.org/wiki/%D8%A5%D9%86%D8%AA%D8%A7%D8%AC"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image" Target="../media/image2.png"/><Relationship Id="rId7" Type="http://schemas.openxmlformats.org/officeDocument/2006/relationships/hyperlink" Target="https://ar.wikipedia.org/wiki/%D8%A5%D8%AF%D8%A7%D8%B1%D8%A9_%D8%A7%D9%84%D8%AC%D9%88%D8%AF%D8%A9"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ar.wikipedia.org/wiki/%D8%A3%D9%8A%D8%B2%D9%88_9000" TargetMode="External"/><Relationship Id="rId5" Type="http://schemas.openxmlformats.org/officeDocument/2006/relationships/hyperlink" Target="https://ar.wikipedia.org/wiki/%D8%AF%D9%88%D9%84" TargetMode="External"/><Relationship Id="rId4" Type="http://schemas.openxmlformats.org/officeDocument/2006/relationships/image" Target="../media/image3.svg"/><Relationship Id="rId9" Type="http://schemas.openxmlformats.org/officeDocument/2006/relationships/hyperlink" Target="https://www.linkedin.com/in/akram-mohammed-ahmed-ph-d-m-b-a-5859005b?lipi=urn%3Ali%3Apage%3Ad_flagship3_profile_view_base_contact_details%3BIiweHiqLQwurJK%2BeJ8sM8A%3D%3D"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5026717" y="2673804"/>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7" name="Freeform 7"/>
          <p:cNvSpPr/>
          <p:nvPr/>
        </p:nvSpPr>
        <p:spPr>
          <a:xfrm>
            <a:off x="-477516" y="-2077952"/>
            <a:ext cx="8796329" cy="7737511"/>
          </a:xfrm>
          <a:custGeom>
            <a:avLst/>
            <a:gdLst/>
            <a:ahLst/>
            <a:cxnLst/>
            <a:rect l="l" t="t" r="r" b="b"/>
            <a:pathLst>
              <a:path w="13194493" h="11606267">
                <a:moveTo>
                  <a:pt x="0" y="0"/>
                </a:moveTo>
                <a:lnTo>
                  <a:pt x="13194493" y="0"/>
                </a:lnTo>
                <a:lnTo>
                  <a:pt x="13194493" y="11606268"/>
                </a:lnTo>
                <a:lnTo>
                  <a:pt x="0" y="11606268"/>
                </a:lnTo>
                <a:lnTo>
                  <a:pt x="0" y="0"/>
                </a:lnTo>
                <a:close/>
              </a:path>
            </a:pathLst>
          </a:custGeom>
          <a:blipFill>
            <a:blip r:embed="rId2"/>
            <a:stretch>
              <a:fillRect/>
            </a:stretch>
          </a:blipFill>
        </p:spPr>
      </p:sp>
      <p:grpSp>
        <p:nvGrpSpPr>
          <p:cNvPr id="8" name="Group 8"/>
          <p:cNvGrpSpPr/>
          <p:nvPr/>
        </p:nvGrpSpPr>
        <p:grpSpPr>
          <a:xfrm>
            <a:off x="6451600" y="1214890"/>
            <a:ext cx="3017711" cy="1008981"/>
            <a:chOff x="0" y="0"/>
            <a:chExt cx="1066348" cy="226135"/>
          </a:xfrm>
        </p:grpSpPr>
        <p:sp>
          <p:nvSpPr>
            <p:cNvPr id="9" name="Freeform 9"/>
            <p:cNvSpPr/>
            <p:nvPr/>
          </p:nvSpPr>
          <p:spPr>
            <a:xfrm>
              <a:off x="66837" y="5122"/>
              <a:ext cx="999511" cy="221013"/>
            </a:xfrm>
            <a:custGeom>
              <a:avLst/>
              <a:gdLst/>
              <a:ahLst/>
              <a:cxnLst/>
              <a:rect l="l" t="t" r="r" b="b"/>
              <a:pathLst>
                <a:path w="980388" h="221013">
                  <a:moveTo>
                    <a:pt x="110506" y="0"/>
                  </a:moveTo>
                  <a:lnTo>
                    <a:pt x="869881" y="0"/>
                  </a:lnTo>
                  <a:cubicBezTo>
                    <a:pt x="899189" y="0"/>
                    <a:pt x="927297" y="11643"/>
                    <a:pt x="948021" y="32367"/>
                  </a:cubicBezTo>
                  <a:cubicBezTo>
                    <a:pt x="968745" y="53091"/>
                    <a:pt x="980388" y="81198"/>
                    <a:pt x="980388" y="110506"/>
                  </a:cubicBezTo>
                  <a:lnTo>
                    <a:pt x="980388" y="110506"/>
                  </a:lnTo>
                  <a:cubicBezTo>
                    <a:pt x="980388" y="171537"/>
                    <a:pt x="930912" y="221013"/>
                    <a:pt x="869881" y="221013"/>
                  </a:cubicBezTo>
                  <a:lnTo>
                    <a:pt x="110506" y="221013"/>
                  </a:lnTo>
                  <a:cubicBezTo>
                    <a:pt x="49475" y="221013"/>
                    <a:pt x="0" y="171537"/>
                    <a:pt x="0" y="110506"/>
                  </a:cubicBezTo>
                  <a:lnTo>
                    <a:pt x="0" y="110506"/>
                  </a:lnTo>
                  <a:cubicBezTo>
                    <a:pt x="0" y="49475"/>
                    <a:pt x="49475" y="0"/>
                    <a:pt x="110506" y="0"/>
                  </a:cubicBezTo>
                  <a:close/>
                </a:path>
              </a:pathLst>
            </a:custGeom>
            <a:solidFill>
              <a:srgbClr val="FFFFFF"/>
            </a:solidFill>
            <a:ln cap="rnd">
              <a:noFill/>
              <a:prstDash val="solid"/>
              <a:round/>
            </a:ln>
          </p:spPr>
          <p:txBody>
            <a:bodyPr/>
            <a:lstStyle/>
            <a:p>
              <a:endParaRPr lang="ar-SA" sz="1200" dirty="0"/>
            </a:p>
          </p:txBody>
        </p:sp>
        <p:sp>
          <p:nvSpPr>
            <p:cNvPr id="10" name="TextBox 10"/>
            <p:cNvSpPr txBox="1"/>
            <p:nvPr/>
          </p:nvSpPr>
          <p:spPr>
            <a:xfrm>
              <a:off x="0" y="0"/>
              <a:ext cx="980388" cy="221013"/>
            </a:xfrm>
            <a:prstGeom prst="rect">
              <a:avLst/>
            </a:prstGeom>
          </p:spPr>
          <p:txBody>
            <a:bodyPr lIns="33867" tIns="33867" rIns="33867" bIns="33867" rtlCol="0" anchor="ctr"/>
            <a:lstStyle/>
            <a:p>
              <a:pPr algn="ctr">
                <a:lnSpc>
                  <a:spcPts val="1343"/>
                </a:lnSpc>
              </a:pPr>
              <a:endParaRPr sz="1200"/>
            </a:p>
          </p:txBody>
        </p:sp>
      </p:grpSp>
      <p:sp>
        <p:nvSpPr>
          <p:cNvPr id="13" name="TextBox 13"/>
          <p:cNvSpPr txBox="1"/>
          <p:nvPr/>
        </p:nvSpPr>
        <p:spPr>
          <a:xfrm>
            <a:off x="3515125" y="3995704"/>
            <a:ext cx="5324075" cy="492443"/>
          </a:xfrm>
          <a:prstGeom prst="rect">
            <a:avLst/>
          </a:prstGeom>
        </p:spPr>
        <p:txBody>
          <a:bodyPr lIns="0" tIns="0" rIns="0" bIns="0" rtlCol="0" anchor="t">
            <a:spAutoFit/>
          </a:bodyPr>
          <a:lstStyle/>
          <a:p>
            <a:pPr algn="ctr" rtl="1" eaLnBrk="1" hangingPunct="1">
              <a:spcBef>
                <a:spcPct val="50000"/>
              </a:spcBef>
              <a:buClr>
                <a:srgbClr val="FF0066"/>
              </a:buClr>
            </a:pPr>
            <a:r>
              <a:rPr lang="ar-SA" altLang="ar-SA" sz="3200" b="1" dirty="0">
                <a:solidFill>
                  <a:srgbClr val="FF0000"/>
                </a:solidFill>
                <a:latin typeface=" Abdoullah Ashgar EL-kharef" panose="02000000000000000000" pitchFamily="2" charset="-78"/>
                <a:cs typeface=" Abdoullah Ashgar EL-kharef" panose="02000000000000000000" pitchFamily="2" charset="-78"/>
              </a:rPr>
              <a:t>المحاضرة الثالثة  </a:t>
            </a:r>
            <a:endParaRPr lang="en-US" altLang="ar-SA" sz="1333" b="1" dirty="0">
              <a:solidFill>
                <a:schemeClr val="bg1"/>
              </a:solidFill>
              <a:latin typeface="Arial" panose="020B0604020202020204" pitchFamily="34" charset="0"/>
            </a:endParaRPr>
          </a:p>
        </p:txBody>
      </p:sp>
      <p:sp>
        <p:nvSpPr>
          <p:cNvPr id="14" name="TextBox 14"/>
          <p:cNvSpPr txBox="1"/>
          <p:nvPr/>
        </p:nvSpPr>
        <p:spPr>
          <a:xfrm>
            <a:off x="6505747" y="1867605"/>
            <a:ext cx="1622253" cy="241285"/>
          </a:xfrm>
          <a:prstGeom prst="rect">
            <a:avLst/>
          </a:prstGeom>
        </p:spPr>
        <p:txBody>
          <a:bodyPr wrap="square" lIns="0" tIns="0" rIns="0" bIns="0" rtlCol="0" anchor="t">
            <a:spAutoFit/>
          </a:bodyPr>
          <a:lstStyle/>
          <a:p>
            <a:pPr>
              <a:lnSpc>
                <a:spcPts val="1773"/>
              </a:lnSpc>
            </a:pPr>
            <a:r>
              <a:rPr lang="ar-SA" sz="1773" dirty="0">
                <a:solidFill>
                  <a:srgbClr val="121212"/>
                </a:solidFill>
                <a:latin typeface="Cairo Bold"/>
                <a:ea typeface="Cairo Bold"/>
                <a:cs typeface="Cairo Bold"/>
                <a:sym typeface="Cairo Bold"/>
                <a:rtl/>
              </a:rPr>
              <a:t>أ.دكرم الحاج </a:t>
            </a:r>
            <a:endParaRPr lang="ar-EG" sz="1773" dirty="0">
              <a:solidFill>
                <a:srgbClr val="121212"/>
              </a:solidFill>
              <a:latin typeface="Cairo Bold"/>
              <a:ea typeface="Cairo Bold"/>
              <a:cs typeface="Cairo Bold"/>
              <a:sym typeface="Cairo Bold"/>
              <a:rtl/>
            </a:endParaRPr>
          </a:p>
        </p:txBody>
      </p:sp>
      <p:sp>
        <p:nvSpPr>
          <p:cNvPr id="15" name="TextBox 15"/>
          <p:cNvSpPr txBox="1"/>
          <p:nvPr/>
        </p:nvSpPr>
        <p:spPr>
          <a:xfrm>
            <a:off x="2147239" y="2582039"/>
            <a:ext cx="8255193" cy="1071447"/>
          </a:xfrm>
          <a:prstGeom prst="rect">
            <a:avLst/>
          </a:prstGeom>
        </p:spPr>
        <p:txBody>
          <a:bodyPr wrap="square" lIns="0" tIns="0" rIns="0" bIns="0" rtlCol="0" anchor="t">
            <a:spAutoFit/>
          </a:bodyPr>
          <a:lstStyle/>
          <a:p>
            <a:pPr algn="ctr">
              <a:lnSpc>
                <a:spcPts val="9680"/>
              </a:lnSpc>
            </a:pPr>
            <a:r>
              <a:rPr lang="ar-SA" sz="3600" b="1" i="1" dirty="0">
                <a:latin typeface="AlGhadTV" panose="01000500000000020004" pitchFamily="2" charset="-78"/>
                <a:ea typeface="Alarabiya 2"/>
                <a:cs typeface="AlGhadTV" panose="01000500000000020004" pitchFamily="2" charset="-78"/>
                <a:sym typeface="Alarabiya 2"/>
                <a:rtl/>
              </a:rPr>
              <a:t>موضوعات  مختارة في إدارة الموارد البشرية </a:t>
            </a:r>
            <a:endParaRPr lang="ar-EG" sz="3600" b="1" i="1" dirty="0">
              <a:latin typeface="AlGhadTV" panose="01000500000000020004" pitchFamily="2" charset="-78"/>
              <a:ea typeface="Alarabiya 2"/>
              <a:cs typeface="AlGhadTV" panose="01000500000000020004" pitchFamily="2" charset="-78"/>
              <a:sym typeface="Alarabiya 2"/>
              <a:rtl/>
            </a:endParaRPr>
          </a:p>
        </p:txBody>
      </p:sp>
      <p:grpSp>
        <p:nvGrpSpPr>
          <p:cNvPr id="18" name="Group 10">
            <a:extLst>
              <a:ext uri="{FF2B5EF4-FFF2-40B4-BE49-F238E27FC236}">
                <a16:creationId xmlns:a16="http://schemas.microsoft.com/office/drawing/2014/main" id="{F1F58034-514D-F803-FD44-C8CFAB90EC4D}"/>
              </a:ext>
            </a:extLst>
          </p:cNvPr>
          <p:cNvGrpSpPr/>
          <p:nvPr/>
        </p:nvGrpSpPr>
        <p:grpSpPr>
          <a:xfrm>
            <a:off x="8277363" y="1253693"/>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grpSp>
        <p:nvGrpSpPr>
          <p:cNvPr id="20" name="Group 8">
            <a:extLst>
              <a:ext uri="{FF2B5EF4-FFF2-40B4-BE49-F238E27FC236}">
                <a16:creationId xmlns:a16="http://schemas.microsoft.com/office/drawing/2014/main" id="{4FBB5137-C811-5FEA-9411-2170032FCCC7}"/>
              </a:ext>
            </a:extLst>
          </p:cNvPr>
          <p:cNvGrpSpPr/>
          <p:nvPr/>
        </p:nvGrpSpPr>
        <p:grpSpPr>
          <a:xfrm>
            <a:off x="2890618" y="1217426"/>
            <a:ext cx="3017711" cy="1008981"/>
            <a:chOff x="0" y="0"/>
            <a:chExt cx="1066348" cy="226135"/>
          </a:xfrm>
        </p:grpSpPr>
        <p:sp>
          <p:nvSpPr>
            <p:cNvPr id="21" name="Freeform 9">
              <a:extLst>
                <a:ext uri="{FF2B5EF4-FFF2-40B4-BE49-F238E27FC236}">
                  <a16:creationId xmlns:a16="http://schemas.microsoft.com/office/drawing/2014/main" id="{280FB5AF-471A-6DA1-71D4-3AD4C6E2BC94}"/>
                </a:ext>
              </a:extLst>
            </p:cNvPr>
            <p:cNvSpPr/>
            <p:nvPr/>
          </p:nvSpPr>
          <p:spPr>
            <a:xfrm>
              <a:off x="66837" y="5122"/>
              <a:ext cx="999511" cy="221013"/>
            </a:xfrm>
            <a:custGeom>
              <a:avLst/>
              <a:gdLst/>
              <a:ahLst/>
              <a:cxnLst/>
              <a:rect l="l" t="t" r="r" b="b"/>
              <a:pathLst>
                <a:path w="980388" h="221013">
                  <a:moveTo>
                    <a:pt x="110506" y="0"/>
                  </a:moveTo>
                  <a:lnTo>
                    <a:pt x="869881" y="0"/>
                  </a:lnTo>
                  <a:cubicBezTo>
                    <a:pt x="899189" y="0"/>
                    <a:pt x="927297" y="11643"/>
                    <a:pt x="948021" y="32367"/>
                  </a:cubicBezTo>
                  <a:cubicBezTo>
                    <a:pt x="968745" y="53091"/>
                    <a:pt x="980388" y="81198"/>
                    <a:pt x="980388" y="110506"/>
                  </a:cubicBezTo>
                  <a:lnTo>
                    <a:pt x="980388" y="110506"/>
                  </a:lnTo>
                  <a:cubicBezTo>
                    <a:pt x="980388" y="171537"/>
                    <a:pt x="930912" y="221013"/>
                    <a:pt x="869881" y="221013"/>
                  </a:cubicBezTo>
                  <a:lnTo>
                    <a:pt x="110506" y="221013"/>
                  </a:lnTo>
                  <a:cubicBezTo>
                    <a:pt x="49475" y="221013"/>
                    <a:pt x="0" y="171537"/>
                    <a:pt x="0" y="110506"/>
                  </a:cubicBezTo>
                  <a:lnTo>
                    <a:pt x="0" y="110506"/>
                  </a:lnTo>
                  <a:cubicBezTo>
                    <a:pt x="0" y="49475"/>
                    <a:pt x="49475" y="0"/>
                    <a:pt x="110506" y="0"/>
                  </a:cubicBezTo>
                  <a:close/>
                </a:path>
              </a:pathLst>
            </a:custGeom>
            <a:solidFill>
              <a:srgbClr val="FFFFFF"/>
            </a:solidFill>
            <a:ln cap="rnd">
              <a:noFill/>
              <a:prstDash val="solid"/>
              <a:round/>
            </a:ln>
          </p:spPr>
          <p:txBody>
            <a:bodyPr/>
            <a:lstStyle/>
            <a:p>
              <a:pPr lvl="1" algn="ctr"/>
              <a:r>
                <a:rPr lang="ar-SA" sz="1200" dirty="0"/>
                <a:t>                    </a:t>
              </a:r>
            </a:p>
            <a:p>
              <a:pPr lvl="1" algn="ctr"/>
              <a:r>
                <a:rPr lang="ar-SA" sz="1200" dirty="0"/>
                <a:t>                     </a:t>
              </a:r>
              <a:r>
                <a:rPr lang="ar-SA" sz="1067" dirty="0">
                  <a:latin typeface="29LT Azer" panose="00000500000000000000" pitchFamily="2" charset="-78"/>
                  <a:cs typeface="29LT Azer" panose="00000500000000000000" pitchFamily="2" charset="-78"/>
                </a:rPr>
                <a:t>المؤسسة العامة للتدريب التقني </a:t>
              </a:r>
            </a:p>
            <a:p>
              <a:pPr lvl="1" algn="ctr"/>
              <a:r>
                <a:rPr lang="ar-SA" sz="1067" dirty="0">
                  <a:latin typeface="29LT Azer" panose="00000500000000000000" pitchFamily="2" charset="-78"/>
                  <a:cs typeface="29LT Azer" panose="00000500000000000000" pitchFamily="2" charset="-78"/>
                </a:rPr>
                <a:t>                               معهد آفاق القادة العالي للتدريب </a:t>
              </a:r>
            </a:p>
          </p:txBody>
        </p:sp>
        <p:sp>
          <p:nvSpPr>
            <p:cNvPr id="22" name="TextBox 10">
              <a:extLst>
                <a:ext uri="{FF2B5EF4-FFF2-40B4-BE49-F238E27FC236}">
                  <a16:creationId xmlns:a16="http://schemas.microsoft.com/office/drawing/2014/main" id="{D66AE016-C2B8-5626-66CA-CB510A3E8836}"/>
                </a:ext>
              </a:extLst>
            </p:cNvPr>
            <p:cNvSpPr txBox="1"/>
            <p:nvPr/>
          </p:nvSpPr>
          <p:spPr>
            <a:xfrm>
              <a:off x="0" y="0"/>
              <a:ext cx="980388" cy="221013"/>
            </a:xfrm>
            <a:prstGeom prst="rect">
              <a:avLst/>
            </a:prstGeom>
          </p:spPr>
          <p:txBody>
            <a:bodyPr lIns="33867" tIns="33867" rIns="33867" bIns="33867" rtlCol="0" anchor="ctr"/>
            <a:lstStyle/>
            <a:p>
              <a:pPr algn="ctr">
                <a:lnSpc>
                  <a:spcPts val="1343"/>
                </a:lnSpc>
              </a:pPr>
              <a:endParaRPr sz="1200"/>
            </a:p>
          </p:txBody>
        </p:sp>
      </p:grpSp>
      <p:pic>
        <p:nvPicPr>
          <p:cNvPr id="23" name="صورة 22">
            <a:extLst>
              <a:ext uri="{FF2B5EF4-FFF2-40B4-BE49-F238E27FC236}">
                <a16:creationId xmlns:a16="http://schemas.microsoft.com/office/drawing/2014/main" id="{F6A92959-2D26-9BF3-7222-0E078437169E}"/>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069422" y="1352517"/>
            <a:ext cx="739005" cy="71087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894924" y="-1888310"/>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14" name="TextBox 14"/>
          <p:cNvSpPr txBox="1"/>
          <p:nvPr/>
        </p:nvSpPr>
        <p:spPr>
          <a:xfrm>
            <a:off x="307818" y="704758"/>
            <a:ext cx="11697077" cy="5339923"/>
          </a:xfrm>
          <a:prstGeom prst="rect">
            <a:avLst/>
          </a:prstGeom>
        </p:spPr>
        <p:txBody>
          <a:bodyPr wrap="square" lIns="0" tIns="0" rIns="0" bIns="0" rtlCol="0" anchor="t">
            <a:spAutoFit/>
          </a:bodyPr>
          <a:lstStyle/>
          <a:p>
            <a:pPr algn="just" rtl="1">
              <a:tabLst>
                <a:tab pos="4648200" algn="l"/>
              </a:tabLst>
            </a:pPr>
            <a:r>
              <a:rPr lang="ar-SA" b="1" dirty="0">
                <a:solidFill>
                  <a:srgbClr val="000000"/>
                </a:solidFill>
                <a:effectLst/>
                <a:highlight>
                  <a:srgbClr val="DFDFDF"/>
                </a:highlight>
                <a:latin typeface="29LT Azer" panose="00000500000000000000" pitchFamily="2" charset="-78"/>
                <a:ea typeface="Times New Roman" panose="02020603050405020304" pitchFamily="18" charset="0"/>
                <a:cs typeface="29LT Azer" panose="00000500000000000000" pitchFamily="2" charset="-78"/>
              </a:rPr>
              <a:t>مفهوم الجودة :</a:t>
            </a:r>
            <a:endParaRPr lang="en-US" dirty="0">
              <a:effectLst/>
              <a:latin typeface="29LT Azer" panose="00000500000000000000" pitchFamily="2" charset="-78"/>
              <a:ea typeface="Times New Roman" panose="02020603050405020304" pitchFamily="18" charset="0"/>
              <a:cs typeface="29LT Azer" panose="00000500000000000000" pitchFamily="2" charset="-78"/>
            </a:endParaRPr>
          </a:p>
          <a:p>
            <a:pPr algn="just" rtl="1"/>
            <a:r>
              <a:rPr lang="ar-JO" u="sng" dirty="0">
                <a:solidFill>
                  <a:srgbClr val="0000FF"/>
                </a:solidFill>
                <a:effectLst/>
                <a:latin typeface="29LT Azer" panose="00000500000000000000" pitchFamily="2" charset="-78"/>
                <a:ea typeface="Times New Roman" panose="02020603050405020304" pitchFamily="18" charset="0"/>
                <a:cs typeface="29LT Azer" panose="00000500000000000000" pitchFamily="2" charset="-78"/>
              </a:rPr>
              <a:t>الجهود التي تهدف إلى تعظيم القدرة التنافسية للمنظمة</a:t>
            </a:r>
            <a:r>
              <a:rPr lang="ar-JO" dirty="0">
                <a:effectLst/>
                <a:latin typeface="29LT Azer" panose="00000500000000000000" pitchFamily="2" charset="-78"/>
                <a:ea typeface="Times New Roman" panose="02020603050405020304" pitchFamily="18" charset="0"/>
                <a:cs typeface="29LT Azer" panose="00000500000000000000" pitchFamily="2" charset="-78"/>
              </a:rPr>
              <a:t>، من خلال تظافر جهود جميع الأفراد للعمل على التحسين المستمر للسلع والخدمات التي تنتجها المنظمة.</a:t>
            </a:r>
            <a:endParaRPr lang="en-US" dirty="0">
              <a:effectLst/>
              <a:latin typeface="29LT Azer" panose="00000500000000000000" pitchFamily="2" charset="-78"/>
              <a:ea typeface="Times New Roman" panose="02020603050405020304" pitchFamily="18" charset="0"/>
              <a:cs typeface="29LT Azer" panose="00000500000000000000" pitchFamily="2" charset="-78"/>
            </a:endParaRPr>
          </a:p>
          <a:p>
            <a:pPr algn="just" rtl="1">
              <a:tabLst>
                <a:tab pos="4648200" algn="l"/>
              </a:tabLst>
            </a:pPr>
            <a:r>
              <a:rPr lang="ar-JO" b="1" dirty="0">
                <a:effectLst/>
                <a:latin typeface="29LT Azer" panose="00000500000000000000" pitchFamily="2" charset="-78"/>
                <a:ea typeface="Times New Roman" panose="02020603050405020304" pitchFamily="18" charset="0"/>
                <a:cs typeface="29LT Azer" panose="00000500000000000000" pitchFamily="2" charset="-78"/>
              </a:rPr>
              <a:t> </a:t>
            </a:r>
            <a:r>
              <a:rPr lang="ar-SA" b="1" dirty="0">
                <a:solidFill>
                  <a:srgbClr val="000000"/>
                </a:solidFill>
                <a:effectLst/>
                <a:highlight>
                  <a:srgbClr val="DFDFDF"/>
                </a:highlight>
                <a:latin typeface="29LT Azer" panose="00000500000000000000" pitchFamily="2" charset="-78"/>
                <a:ea typeface="Times New Roman" panose="02020603050405020304" pitchFamily="18" charset="0"/>
                <a:cs typeface="29LT Azer" panose="00000500000000000000" pitchFamily="2" charset="-78"/>
              </a:rPr>
              <a:t>اهمية الجودة :</a:t>
            </a:r>
            <a:endParaRPr lang="en-US" dirty="0">
              <a:effectLst/>
              <a:latin typeface="29LT Azer" panose="00000500000000000000" pitchFamily="2" charset="-78"/>
              <a:ea typeface="Times New Roman" panose="02020603050405020304" pitchFamily="18" charset="0"/>
              <a:cs typeface="29LT Azer" panose="00000500000000000000" pitchFamily="2" charset="-78"/>
            </a:endParaRPr>
          </a:p>
          <a:p>
            <a:pPr algn="just" rtl="1"/>
            <a:r>
              <a:rPr lang="ar-SA" dirty="0">
                <a:effectLst/>
                <a:latin typeface="29LT Azer" panose="00000500000000000000" pitchFamily="2" charset="-78"/>
                <a:ea typeface="Times New Roman" panose="02020603050405020304" pitchFamily="18" charset="0"/>
                <a:cs typeface="29LT Azer" panose="00000500000000000000" pitchFamily="2" charset="-78"/>
              </a:rPr>
              <a:t>	تحقق المنظمات التي تطبق إدارة الجودة فوائد عديدة منها :</a:t>
            </a:r>
            <a:endParaRPr lang="en-US"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tabLst>
                <a:tab pos="476250" algn="l"/>
              </a:tabLst>
            </a:pPr>
            <a:r>
              <a:rPr lang="ar-JO" dirty="0">
                <a:effectLst/>
                <a:latin typeface="29LT Azer" panose="00000500000000000000" pitchFamily="2" charset="-78"/>
                <a:ea typeface="Times New Roman" panose="02020603050405020304" pitchFamily="18" charset="0"/>
                <a:cs typeface="29LT Azer" panose="00000500000000000000" pitchFamily="2" charset="-78"/>
              </a:rPr>
              <a:t>الحفاظ على المركز التنافسي للمنظمة .</a:t>
            </a:r>
            <a:endParaRPr lang="en-US"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tabLst>
                <a:tab pos="476250" algn="l"/>
              </a:tabLst>
            </a:pPr>
            <a:r>
              <a:rPr lang="ar-JO" dirty="0">
                <a:effectLst/>
                <a:latin typeface="29LT Azer" panose="00000500000000000000" pitchFamily="2" charset="-78"/>
                <a:ea typeface="Times New Roman" panose="02020603050405020304" pitchFamily="18" charset="0"/>
                <a:cs typeface="29LT Azer" panose="00000500000000000000" pitchFamily="2" charset="-78"/>
              </a:rPr>
              <a:t>تكفل للمنظمة مرونة الحركة لمواجهة التغيرات المتلاحقة في البيئة .</a:t>
            </a:r>
            <a:endParaRPr lang="en-US"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tabLst>
                <a:tab pos="476250" algn="l"/>
              </a:tabLst>
            </a:pPr>
            <a:r>
              <a:rPr lang="ar-JO" dirty="0">
                <a:effectLst/>
                <a:latin typeface="29LT Azer" panose="00000500000000000000" pitchFamily="2" charset="-78"/>
                <a:ea typeface="Times New Roman" panose="02020603050405020304" pitchFamily="18" charset="0"/>
                <a:cs typeface="29LT Azer" panose="00000500000000000000" pitchFamily="2" charset="-78"/>
              </a:rPr>
              <a:t>تحسن نوعية الخدمات والسلع المنتجة . </a:t>
            </a:r>
            <a:endParaRPr lang="en-US"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tabLst>
                <a:tab pos="476250" algn="l"/>
              </a:tabLst>
            </a:pPr>
            <a:r>
              <a:rPr lang="ar-JO" dirty="0">
                <a:effectLst/>
                <a:latin typeface="29LT Azer" panose="00000500000000000000" pitchFamily="2" charset="-78"/>
                <a:ea typeface="Times New Roman" panose="02020603050405020304" pitchFamily="18" charset="0"/>
                <a:cs typeface="29LT Azer" panose="00000500000000000000" pitchFamily="2" charset="-78"/>
              </a:rPr>
              <a:t>العمل على تحسين وتطوير إجراءات وأساليب العمل . </a:t>
            </a:r>
            <a:endParaRPr lang="en-US"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tabLst>
                <a:tab pos="476250" algn="l"/>
              </a:tabLst>
            </a:pPr>
            <a:r>
              <a:rPr lang="ar-JO" dirty="0">
                <a:effectLst/>
                <a:latin typeface="29LT Azer" panose="00000500000000000000" pitchFamily="2" charset="-78"/>
                <a:ea typeface="Times New Roman" panose="02020603050405020304" pitchFamily="18" charset="0"/>
                <a:cs typeface="29LT Azer" panose="00000500000000000000" pitchFamily="2" charset="-78"/>
              </a:rPr>
              <a:t>زيادة قدرة المنظمات على البقاء والاستمرار .</a:t>
            </a:r>
            <a:endParaRPr lang="en-US"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tabLst>
                <a:tab pos="476250" algn="l"/>
              </a:tabLst>
            </a:pPr>
            <a:r>
              <a:rPr lang="ar-JO" dirty="0">
                <a:effectLst/>
                <a:latin typeface="29LT Azer" panose="00000500000000000000" pitchFamily="2" charset="-78"/>
                <a:ea typeface="Times New Roman" panose="02020603050405020304" pitchFamily="18" charset="0"/>
                <a:cs typeface="29LT Azer" panose="00000500000000000000" pitchFamily="2" charset="-78"/>
              </a:rPr>
              <a:t>خلق ظروف بيئية داخل المنظمة تشجع العاملين على تحمل المسؤولية من أجل تحسين الجودة .</a:t>
            </a:r>
            <a:endParaRPr lang="en-US"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tabLst>
                <a:tab pos="476250" algn="l"/>
              </a:tabLst>
            </a:pPr>
            <a:r>
              <a:rPr lang="ar-JO" dirty="0">
                <a:effectLst/>
                <a:latin typeface="29LT Azer" panose="00000500000000000000" pitchFamily="2" charset="-78"/>
                <a:ea typeface="Times New Roman" panose="02020603050405020304" pitchFamily="18" charset="0"/>
                <a:cs typeface="29LT Azer" panose="00000500000000000000" pitchFamily="2" charset="-78"/>
              </a:rPr>
              <a:t>تحسين قابلية المنظمة في تسويق منتجاتها وتعزيز صورتها لدى الزبائن .    </a:t>
            </a:r>
            <a:endParaRPr lang="en-US" dirty="0">
              <a:effectLst/>
              <a:latin typeface="29LT Azer" panose="00000500000000000000" pitchFamily="2" charset="-78"/>
              <a:ea typeface="Times New Roman" panose="02020603050405020304" pitchFamily="18" charset="0"/>
              <a:cs typeface="29LT Azer" panose="00000500000000000000" pitchFamily="2" charset="-78"/>
            </a:endParaRPr>
          </a:p>
          <a:p>
            <a:pPr algn="just" rtl="1">
              <a:tabLst>
                <a:tab pos="4648200" algn="l"/>
              </a:tabLst>
            </a:pPr>
            <a:r>
              <a:rPr lang="ar-SA" b="1" dirty="0">
                <a:effectLst/>
                <a:latin typeface="29LT Azer" panose="00000500000000000000" pitchFamily="2" charset="-78"/>
                <a:ea typeface="Times New Roman" panose="02020603050405020304" pitchFamily="18" charset="0"/>
                <a:cs typeface="29LT Azer" panose="00000500000000000000" pitchFamily="2" charset="-78"/>
              </a:rPr>
              <a:t> </a:t>
            </a:r>
            <a:r>
              <a:rPr lang="ar-SA" b="1" dirty="0">
                <a:solidFill>
                  <a:srgbClr val="000000"/>
                </a:solidFill>
                <a:effectLst/>
                <a:highlight>
                  <a:srgbClr val="DFDFDF"/>
                </a:highlight>
                <a:latin typeface="29LT Azer" panose="00000500000000000000" pitchFamily="2" charset="-78"/>
                <a:ea typeface="Times New Roman" panose="02020603050405020304" pitchFamily="18" charset="0"/>
                <a:cs typeface="29LT Azer" panose="00000500000000000000" pitchFamily="2" charset="-78"/>
              </a:rPr>
              <a:t>نظم ادارة الجودة :</a:t>
            </a:r>
            <a:endParaRPr lang="en-US" dirty="0">
              <a:effectLst/>
              <a:latin typeface="29LT Azer" panose="00000500000000000000" pitchFamily="2" charset="-78"/>
              <a:ea typeface="Times New Roman" panose="02020603050405020304" pitchFamily="18" charset="0"/>
              <a:cs typeface="29LT Azer" panose="00000500000000000000" pitchFamily="2" charset="-78"/>
            </a:endParaRPr>
          </a:p>
          <a:p>
            <a:pPr algn="just" rtl="1">
              <a:spcBef>
                <a:spcPts val="600"/>
              </a:spcBef>
              <a:spcAft>
                <a:spcPts val="600"/>
              </a:spcAft>
            </a:pPr>
            <a:r>
              <a:rPr lang="ar-SA"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 نظام إدارة الجودة</a:t>
            </a:r>
            <a:r>
              <a:rPr lang="en-US"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 </a:t>
            </a:r>
            <a:r>
              <a:rPr lang="ar-SA" u="sng"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hlinkClick r:id="rId5" tooltip="لغة إنجليزية"/>
              </a:rPr>
              <a:t>بالإنجليزية</a:t>
            </a:r>
            <a:r>
              <a:rPr lang="en-US"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 quality management system) (QMS) </a:t>
            </a:r>
            <a:endParaRPr lang="en-US" dirty="0">
              <a:effectLst/>
              <a:highlight>
                <a:srgbClr val="FFFFFF"/>
              </a:highlight>
              <a:latin typeface="29LT Azer" panose="00000500000000000000" pitchFamily="2" charset="-78"/>
              <a:ea typeface="Times New Roman" panose="02020603050405020304" pitchFamily="18" charset="0"/>
              <a:cs typeface="29LT Azer" panose="00000500000000000000" pitchFamily="2" charset="-78"/>
            </a:endParaRPr>
          </a:p>
          <a:p>
            <a:pPr algn="just" rtl="1">
              <a:spcBef>
                <a:spcPts val="600"/>
              </a:spcBef>
              <a:spcAft>
                <a:spcPts val="600"/>
              </a:spcAft>
            </a:pPr>
            <a:r>
              <a:rPr lang="ar-SA"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هو مجموعة من الإجراءات</a:t>
            </a:r>
            <a:r>
              <a:rPr lang="en-US"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 </a:t>
            </a:r>
            <a:r>
              <a:rPr lang="ar-SA" u="none" strike="noStrike"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hlinkClick r:id="rId6" tooltip="عملية"/>
              </a:rPr>
              <a:t>والعمليات</a:t>
            </a:r>
            <a:r>
              <a:rPr lang="en-US"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 </a:t>
            </a:r>
            <a:r>
              <a:rPr lang="ar-SA"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تركز على تحقيق</a:t>
            </a:r>
            <a:r>
              <a:rPr lang="en-US"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 </a:t>
            </a:r>
            <a:r>
              <a:rPr lang="ar-SA" u="none" strike="noStrike"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hlinkClick r:id="rId7" tooltip="سياسة الجودة"/>
              </a:rPr>
              <a:t>سياسة الجودة</a:t>
            </a:r>
            <a:r>
              <a:rPr lang="en-US"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 </a:t>
            </a:r>
            <a:r>
              <a:rPr lang="ar-SA"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و أهداف</a:t>
            </a:r>
            <a:r>
              <a:rPr lang="en-US"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 </a:t>
            </a:r>
            <a:r>
              <a:rPr lang="ar-SA" u="none" strike="noStrike"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hlinkClick r:id="rId8" tooltip="جودة"/>
              </a:rPr>
              <a:t>الجودة</a:t>
            </a:r>
            <a:r>
              <a:rPr lang="en-US"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 </a:t>
            </a:r>
            <a:r>
              <a:rPr lang="ar-SA"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لتلبية احتياجات العملاء وفقا للشروط المطلوبة</a:t>
            </a:r>
            <a:r>
              <a:rPr lang="en-US"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a:t>
            </a:r>
            <a:endParaRPr lang="en-US" dirty="0">
              <a:effectLst/>
              <a:highlight>
                <a:srgbClr val="FFFFFF"/>
              </a:highlight>
              <a:latin typeface="29LT Azer" panose="00000500000000000000" pitchFamily="2" charset="-78"/>
              <a:ea typeface="Times New Roman" panose="02020603050405020304" pitchFamily="18" charset="0"/>
              <a:cs typeface="29LT Azer" panose="00000500000000000000" pitchFamily="2" charset="-78"/>
            </a:endParaRPr>
          </a:p>
          <a:p>
            <a:pPr marL="90170" algn="just" rtl="1">
              <a:spcBef>
                <a:spcPts val="600"/>
              </a:spcBef>
              <a:spcAft>
                <a:spcPts val="600"/>
              </a:spcAft>
            </a:pPr>
            <a:r>
              <a:rPr lang="en-US"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 </a:t>
            </a:r>
            <a:r>
              <a:rPr lang="ar-SA"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كانت الأنظمة القديمة تمكن من التنبؤ بالنتائج من خطوط</a:t>
            </a:r>
            <a:r>
              <a:rPr lang="en-US"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 </a:t>
            </a:r>
            <a:r>
              <a:rPr lang="ar-SA" u="sng"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hlinkClick r:id="rId9" tooltip="إنتاج"/>
              </a:rPr>
              <a:t>إنتاج</a:t>
            </a:r>
            <a:r>
              <a:rPr lang="en-US"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 </a:t>
            </a:r>
            <a:r>
              <a:rPr lang="ar-SA"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المنتجات الصناعية ، وذلك باستخدام إحصاءات بسيطة و أخذ العينات العشوائية. وبحلول</a:t>
            </a:r>
            <a:r>
              <a:rPr lang="en-US"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 </a:t>
            </a:r>
            <a:r>
              <a:rPr lang="ar-SA" u="sng"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hlinkClick r:id="rId10" tooltip="القرن العشرين"/>
              </a:rPr>
              <a:t>القرن العشرين</a:t>
            </a:r>
            <a:r>
              <a:rPr lang="en-US"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 </a:t>
            </a:r>
            <a:r>
              <a:rPr lang="ar-SA"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 أصبحت مدخلات</a:t>
            </a:r>
            <a:r>
              <a:rPr lang="en-US"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 </a:t>
            </a:r>
            <a:r>
              <a:rPr lang="ar-SA" u="sng"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hlinkClick r:id="rId11" tooltip="عمل"/>
              </a:rPr>
              <a:t>العمل</a:t>
            </a:r>
            <a:r>
              <a:rPr lang="en-US"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 </a:t>
            </a:r>
            <a:r>
              <a:rPr lang="ar-SA"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أكثر ومكلفة في معظم المجتمعات الصناعية </a:t>
            </a:r>
            <a:r>
              <a:rPr lang="ar-EG"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a:t>
            </a:r>
            <a:endParaRPr lang="en-US" dirty="0">
              <a:effectLst/>
              <a:highlight>
                <a:srgbClr val="FFFFFF"/>
              </a:highlight>
              <a:latin typeface="29LT Azer" panose="00000500000000000000" pitchFamily="2" charset="-78"/>
              <a:ea typeface="Times New Roman" panose="02020603050405020304" pitchFamily="18" charset="0"/>
              <a:cs typeface="29LT Azer" panose="00000500000000000000" pitchFamily="2" charset="-78"/>
            </a:endParaRPr>
          </a:p>
          <a:p>
            <a:pPr marL="114300" algn="just" rtl="1"/>
            <a:endParaRPr lang="en-US" sz="1100" dirty="0">
              <a:effectLst/>
              <a:latin typeface="29LT Azer" panose="00000500000000000000" pitchFamily="2" charset="-78"/>
              <a:ea typeface="Times New Roman" panose="02020603050405020304" pitchFamily="18" charset="0"/>
              <a:cs typeface="29LT Azer" panose="00000500000000000000" pitchFamily="2" charset="-78"/>
            </a:endParaRPr>
          </a:p>
        </p:txBody>
      </p:sp>
      <p:grpSp>
        <p:nvGrpSpPr>
          <p:cNvPr id="18" name="Group 10">
            <a:extLst>
              <a:ext uri="{FF2B5EF4-FFF2-40B4-BE49-F238E27FC236}">
                <a16:creationId xmlns:a16="http://schemas.microsoft.com/office/drawing/2014/main" id="{F1F58034-514D-F803-FD44-C8CFAB90EC4D}"/>
              </a:ext>
            </a:extLst>
          </p:cNvPr>
          <p:cNvGrpSpPr/>
          <p:nvPr/>
        </p:nvGrpSpPr>
        <p:grpSpPr>
          <a:xfrm>
            <a:off x="6599956" y="5771789"/>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12"/>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13" tooltip="https://www.linkedin.com/in/akram-mohammed-ahmed-ph-d-m-b-a-5859005b?lipi=urn%3Ali%3Apage%3Ad_flagship3_profile_view_base_contact_details%3BIiweHiqLQwurJK%2BeJ8sM8A%3D%3D"/>
              </a:rPr>
              <a:t>linkedin.com/in/akram-mohammed</a:t>
            </a:r>
          </a:p>
        </p:txBody>
      </p:sp>
      <p:sp>
        <p:nvSpPr>
          <p:cNvPr id="25" name="WordArt 8">
            <a:extLst>
              <a:ext uri="{FF2B5EF4-FFF2-40B4-BE49-F238E27FC236}">
                <a16:creationId xmlns:a16="http://schemas.microsoft.com/office/drawing/2014/main" id="{3F107349-5495-00BA-7409-4E19C8093BB8}"/>
              </a:ext>
            </a:extLst>
          </p:cNvPr>
          <p:cNvSpPr>
            <a:spLocks noChangeArrowheads="1" noChangeShapeType="1" noTextEdit="1"/>
          </p:cNvSpPr>
          <p:nvPr/>
        </p:nvSpPr>
        <p:spPr bwMode="auto">
          <a:xfrm>
            <a:off x="3314700" y="222250"/>
            <a:ext cx="5676900" cy="613833"/>
          </a:xfrm>
          <a:prstGeom prst="rect">
            <a:avLst/>
          </a:prstGeom>
        </p:spPr>
        <p:txBody>
          <a:bodyPr wrap="none" fromWordArt="1">
            <a:prstTxWarp prst="textPlain">
              <a:avLst>
                <a:gd name="adj" fmla="val 50000"/>
              </a:avLst>
            </a:prstTxWarp>
          </a:bodyPr>
          <a:lstStyle/>
          <a:p>
            <a:pPr algn="ctr">
              <a:lnSpc>
                <a:spcPct val="115000"/>
              </a:lnSpc>
              <a:spcAft>
                <a:spcPts val="667"/>
              </a:spcAft>
            </a:pPr>
            <a:endParaRPr lang="en-US" sz="1200" dirty="0">
              <a:latin typeface="Calibri" panose="020F0502020204030204" pitchFamily="34" charset="0"/>
              <a:ea typeface="Calibri" panose="020F0502020204030204" pitchFamily="34" charset="0"/>
              <a:cs typeface="Arial" panose="020B0604020202020204" pitchFamily="34" charset="0"/>
            </a:endParaRPr>
          </a:p>
        </p:txBody>
      </p:sp>
      <p:sp>
        <p:nvSpPr>
          <p:cNvPr id="9" name="TextBox 14">
            <a:extLst>
              <a:ext uri="{FF2B5EF4-FFF2-40B4-BE49-F238E27FC236}">
                <a16:creationId xmlns:a16="http://schemas.microsoft.com/office/drawing/2014/main" id="{8D03708F-51EA-DDE9-4EDF-0EA6B19F909E}"/>
              </a:ext>
            </a:extLst>
          </p:cNvPr>
          <p:cNvSpPr txBox="1"/>
          <p:nvPr/>
        </p:nvSpPr>
        <p:spPr>
          <a:xfrm>
            <a:off x="2888309" y="5380863"/>
            <a:ext cx="2535960" cy="294953"/>
          </a:xfrm>
          <a:prstGeom prst="rect">
            <a:avLst/>
          </a:prstGeom>
        </p:spPr>
        <p:txBody>
          <a:bodyPr lIns="0" tIns="0" rIns="0" bIns="0" rtlCol="0" anchor="t">
            <a:spAutoFit/>
          </a:bodyPr>
          <a:lstStyle/>
          <a:p>
            <a:pPr algn="l">
              <a:lnSpc>
                <a:spcPts val="2277"/>
              </a:lnSpc>
            </a:pPr>
            <a:r>
              <a:rPr lang="en-US" sz="2277" dirty="0">
                <a:solidFill>
                  <a:srgbClr val="FFFFFF"/>
                </a:solidFill>
                <a:latin typeface="Heading Now 71-78 Bold"/>
                <a:ea typeface="Heading Now 71-78 Bold"/>
                <a:cs typeface="Heading Now 71-78 Bold"/>
                <a:sym typeface="Heading Now 71-78 Bold"/>
              </a:rPr>
              <a:t>02</a:t>
            </a:r>
          </a:p>
        </p:txBody>
      </p:sp>
      <p:sp>
        <p:nvSpPr>
          <p:cNvPr id="8" name="مربع نص 7">
            <a:extLst>
              <a:ext uri="{FF2B5EF4-FFF2-40B4-BE49-F238E27FC236}">
                <a16:creationId xmlns:a16="http://schemas.microsoft.com/office/drawing/2014/main" id="{BA8285E9-E190-FE28-6F0F-8794338470F2}"/>
              </a:ext>
            </a:extLst>
          </p:cNvPr>
          <p:cNvSpPr txBox="1"/>
          <p:nvPr/>
        </p:nvSpPr>
        <p:spPr>
          <a:xfrm>
            <a:off x="2760853" y="100083"/>
            <a:ext cx="6679453" cy="564129"/>
          </a:xfrm>
          <a:prstGeom prst="rect">
            <a:avLst/>
          </a:prstGeom>
          <a:noFill/>
        </p:spPr>
        <p:txBody>
          <a:bodyPr wrap="square">
            <a:spAutoFit/>
          </a:bodyPr>
          <a:lstStyle/>
          <a:p>
            <a:pPr algn="ctr"/>
            <a:r>
              <a:rPr lang="ar-EG" sz="2133" b="1"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الفصــــــل الخامس</a:t>
            </a:r>
            <a:r>
              <a:rPr lang="ar-EG" sz="2133"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(تطوير وتحفيز الذات)</a:t>
            </a:r>
            <a:endParaRPr lang="en-US" sz="2133"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a:endParaRPr lang="ar-SA" sz="933" dirty="0">
              <a:solidFill>
                <a:schemeClr val="bg1"/>
              </a:solidFill>
              <a:latin typeface="29LT Bukra Bold" panose="000B0903020204020204" pitchFamily="34" charset="-78"/>
              <a:cs typeface="29LT Bukra Bold" panose="000B0903020204020204" pitchFamily="34" charset="-78"/>
            </a:endParaRPr>
          </a:p>
        </p:txBody>
      </p:sp>
      <p:sp>
        <p:nvSpPr>
          <p:cNvPr id="7" name="AutoShape 5">
            <a:extLst>
              <a:ext uri="{FF2B5EF4-FFF2-40B4-BE49-F238E27FC236}">
                <a16:creationId xmlns:a16="http://schemas.microsoft.com/office/drawing/2014/main" id="{893F77A5-8FB8-DB4E-FCC5-4960242E8AAA}"/>
              </a:ext>
            </a:extLst>
          </p:cNvPr>
          <p:cNvSpPr>
            <a:spLocks noChangeArrowheads="1"/>
          </p:cNvSpPr>
          <p:nvPr/>
        </p:nvSpPr>
        <p:spPr bwMode="auto">
          <a:xfrm>
            <a:off x="2157348" y="83246"/>
            <a:ext cx="8610600" cy="683267"/>
          </a:xfrm>
          <a:prstGeom prst="ellipseRibbon2">
            <a:avLst>
              <a:gd name="adj1" fmla="val 25000"/>
              <a:gd name="adj2" fmla="val 75000"/>
              <a:gd name="adj3" fmla="val 12500"/>
            </a:avLst>
          </a:prstGeom>
          <a:solidFill>
            <a:srgbClr val="C9E4FF"/>
          </a:solidFill>
          <a:ln w="50800">
            <a:solidFill>
              <a:srgbClr val="379BFF"/>
            </a:solidFill>
            <a:round/>
            <a:headEnd/>
            <a:tailEnd/>
          </a:ln>
        </p:spPr>
        <p:txBody>
          <a:bodyPr wrap="none" anchor="ct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ctr">
              <a:buNone/>
            </a:pPr>
            <a:r>
              <a:rPr lang="ar-SA" dirty="0">
                <a:highlight>
                  <a:srgbClr val="FFFFFF"/>
                </a:highlight>
                <a:latin typeface="29LT Bukra Bold" panose="000B0903020204020204" pitchFamily="34" charset="-78"/>
                <a:cs typeface="29LT Bukra Bold" panose="000B0903020204020204" pitchFamily="34" charset="-78"/>
              </a:rPr>
              <a:t>الجـــــودة</a:t>
            </a:r>
            <a:endParaRPr lang="en-US" b="1" dirty="0">
              <a:highlight>
                <a:srgbClr val="FFFFFF"/>
              </a:highlight>
              <a:latin typeface="29LT Bukra Bold" panose="000B0903020204020204" pitchFamily="34" charset="-78"/>
              <a:cs typeface="29LT Bukra Bold" panose="000B0903020204020204" pitchFamily="34" charset="-78"/>
            </a:endParaRPr>
          </a:p>
        </p:txBody>
      </p:sp>
    </p:spTree>
    <p:extLst>
      <p:ext uri="{BB962C8B-B14F-4D97-AF65-F5344CB8AC3E}">
        <p14:creationId xmlns:p14="http://schemas.microsoft.com/office/powerpoint/2010/main" val="847697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
                                        <p:tgtEl>
                                          <p:spTgt spid="7"/>
                                        </p:tgtEl>
                                      </p:cBhvr>
                                    </p:animEffect>
                                    <p:anim calcmode="lin" valueType="num">
                                      <p:cBhvr>
                                        <p:cTn id="8" dur="400" fill="hold"/>
                                        <p:tgtEl>
                                          <p:spTgt spid="7"/>
                                        </p:tgtEl>
                                        <p:attrNameLst>
                                          <p:attrName>ppt_x</p:attrName>
                                        </p:attrNameLst>
                                      </p:cBhvr>
                                      <p:tavLst>
                                        <p:tav tm="0">
                                          <p:val>
                                            <p:strVal val="#ppt_x"/>
                                          </p:val>
                                        </p:tav>
                                        <p:tav tm="100000">
                                          <p:val>
                                            <p:strVal val="#ppt_x"/>
                                          </p:val>
                                        </p:tav>
                                      </p:tavLst>
                                    </p:anim>
                                    <p:anim calcmode="lin" valueType="num">
                                      <p:cBhvr>
                                        <p:cTn id="9" dur="400" fill="hold"/>
                                        <p:tgtEl>
                                          <p:spTgt spid="7"/>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5204221" y="2734114"/>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6080925"/>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14" name="TextBox 14"/>
          <p:cNvSpPr txBox="1"/>
          <p:nvPr/>
        </p:nvSpPr>
        <p:spPr>
          <a:xfrm>
            <a:off x="247461" y="738611"/>
            <a:ext cx="11697077" cy="5473293"/>
          </a:xfrm>
          <a:prstGeom prst="rect">
            <a:avLst/>
          </a:prstGeom>
        </p:spPr>
        <p:txBody>
          <a:bodyPr wrap="square" lIns="0" tIns="0" rIns="0" bIns="0" rtlCol="0" anchor="t">
            <a:spAutoFit/>
          </a:bodyPr>
          <a:lstStyle/>
          <a:p>
            <a:pPr marL="90170" algn="just" rtl="1">
              <a:spcBef>
                <a:spcPts val="600"/>
              </a:spcBef>
              <a:spcAft>
                <a:spcPts val="600"/>
              </a:spcAft>
            </a:pPr>
            <a:r>
              <a:rPr lang="ar-SA" sz="1600"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وهذه المبادئ قام بوضعها خبراء من كل</a:t>
            </a:r>
            <a:r>
              <a:rPr lang="en-US" sz="1600"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 </a:t>
            </a:r>
            <a:r>
              <a:rPr lang="ar-SA" sz="1600" u="sng"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hlinkClick r:id="rId5" tooltip="دول"/>
              </a:rPr>
              <a:t>الدول</a:t>
            </a:r>
            <a:r>
              <a:rPr lang="en-US" sz="1600"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 </a:t>
            </a:r>
            <a:r>
              <a:rPr lang="ar-SA" sz="1600"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المشاركة في اللجنة الفنية</a:t>
            </a:r>
            <a:r>
              <a:rPr lang="en-US" sz="1600"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 ISO\TC 176 </a:t>
            </a:r>
            <a:r>
              <a:rPr lang="ar-SA" sz="1600"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المسئولة عن مواصفات نظم الجودة</a:t>
            </a:r>
            <a:r>
              <a:rPr lang="en-US" sz="1600"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 </a:t>
            </a:r>
            <a:r>
              <a:rPr lang="ar-SA" sz="1600" u="sng"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hlinkClick r:id="rId6" tooltip="أيزو 9000"/>
              </a:rPr>
              <a:t>أيزو 9000</a:t>
            </a:r>
            <a:r>
              <a:rPr lang="en-US" sz="1600"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 </a:t>
            </a:r>
            <a:r>
              <a:rPr lang="ar-SA" sz="1600"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 وتبني الإدارة العليا للمنظمات لهذه المبادئ مجتمعة سيؤدي إلى تحسين أداء المنظمة . ومن المعلوم أن مواصفات نظم</a:t>
            </a:r>
            <a:r>
              <a:rPr lang="en-US" sz="1600"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 </a:t>
            </a:r>
            <a:r>
              <a:rPr lang="ar-SA" sz="1600" u="sng"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hlinkClick r:id="rId7" tooltip="إدارة الجودة"/>
              </a:rPr>
              <a:t>إدارة الجودة</a:t>
            </a:r>
            <a:r>
              <a:rPr lang="en-US" sz="1600"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 ISO 9001:2000 &amp; ISO 9001:2008 </a:t>
            </a:r>
            <a:r>
              <a:rPr lang="ar-SA" sz="1600"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الأيزو (المنظمة الدولية للتقييس) هي أكبر مطور وناشر للمواصفات الدولية على مستوى العالم</a:t>
            </a:r>
            <a:endParaRPr lang="en-US" sz="1600" dirty="0">
              <a:effectLst/>
              <a:highlight>
                <a:srgbClr val="FFFFFF"/>
              </a:highligh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Arial" panose="020B0604020202020204" pitchFamily="34" charset="0"/>
              <a:buChar char="•"/>
              <a:tabLst>
                <a:tab pos="457200" algn="l"/>
              </a:tabLst>
            </a:pPr>
            <a:r>
              <a:rPr lang="ar-EG" sz="1600"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كلمة أيزو عبارة عن مجموعة من المواصفات وخصائص والمعايير وهي متطلبات الجودة</a:t>
            </a:r>
            <a:endParaRPr lang="en-US" sz="1600" dirty="0">
              <a:effectLst/>
              <a:highlight>
                <a:srgbClr val="FFFFFF"/>
              </a:highligh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Arial" panose="020B0604020202020204" pitchFamily="34" charset="0"/>
              <a:buChar char="•"/>
              <a:tabLst>
                <a:tab pos="457200" algn="l"/>
              </a:tabLst>
            </a:pPr>
            <a:r>
              <a:rPr lang="ar-SA" sz="1600"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وقد صدرت مواصفات الايزو فكانت  :</a:t>
            </a:r>
            <a:endParaRPr lang="en-US" sz="1600" dirty="0">
              <a:effectLst/>
              <a:highlight>
                <a:srgbClr val="FFFFFF"/>
              </a:highligh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tabLst>
                <a:tab pos="457200" algn="l"/>
              </a:tabLst>
            </a:pPr>
            <a:r>
              <a:rPr lang="ar-EG" sz="1600"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المستوى الأول: أول ما جاء هدفها ضبط الجودة لإسعاد العميل وإشباع رغباته، والفكرة مع اكتشاف الخطأ بعد وقوعها وإعادة تصحيحها.</a:t>
            </a:r>
            <a:endParaRPr lang="en-US" sz="1600" dirty="0">
              <a:effectLst/>
              <a:highlight>
                <a:srgbClr val="FFFFFF"/>
              </a:highligh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tabLst>
                <a:tab pos="457200" algn="l"/>
              </a:tabLst>
            </a:pPr>
            <a:r>
              <a:rPr lang="ar-EG" sz="1600"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مرحلة متقدمة: يركز على تأكيد الجودة: الأنشطة الدورية اللازمة لإرضاء المستهلك يجب أن تكون متوفرة (عملية وقائية) وضمان معظم الأنشطة والاحتياجات اللازمة أن تكون متاحة ومتوفرة.</a:t>
            </a:r>
            <a:endParaRPr lang="en-US" sz="1600" dirty="0">
              <a:effectLst/>
              <a:highlight>
                <a:srgbClr val="FFFFFF"/>
              </a:highligh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tabLst>
                <a:tab pos="457200" algn="l"/>
              </a:tabLst>
            </a:pPr>
            <a:r>
              <a:rPr lang="ar-EG" sz="1600"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المرحلة الأخيرة: نوع من الكمالية تتجه لتطبيق كل الأنشطة المطلوبة والمحتاجة لضمان حاجات المستهلك (التركيز على التوجيه)</a:t>
            </a:r>
            <a:endParaRPr lang="en-US" sz="1600" dirty="0">
              <a:effectLst/>
              <a:highlight>
                <a:srgbClr val="FFFFFF"/>
              </a:highlight>
              <a:latin typeface="29LT Azer" panose="00000500000000000000" pitchFamily="2" charset="-78"/>
              <a:ea typeface="Times New Roman" panose="02020603050405020304" pitchFamily="18" charset="0"/>
              <a:cs typeface="29LT Azer" panose="00000500000000000000" pitchFamily="2" charset="-78"/>
            </a:endParaRPr>
          </a:p>
          <a:p>
            <a:pPr algn="just">
              <a:spcBef>
                <a:spcPts val="600"/>
              </a:spcBef>
              <a:spcAft>
                <a:spcPts val="600"/>
              </a:spcAft>
              <a:tabLst>
                <a:tab pos="457200" algn="l"/>
              </a:tabLst>
            </a:pPr>
            <a:r>
              <a:rPr lang="ar-SA" sz="1600" b="1" dirty="0">
                <a:solidFill>
                  <a:srgbClr val="000000"/>
                </a:solidFill>
                <a:highlight>
                  <a:srgbClr val="FFFFFF"/>
                </a:highlight>
                <a:latin typeface="29LT Azer" panose="00000500000000000000" pitchFamily="2" charset="-78"/>
                <a:cs typeface="29LT Azer" panose="00000500000000000000" pitchFamily="2" charset="-78"/>
              </a:rPr>
              <a:t>أسس ومبادئ نظم إدارة الجودة</a:t>
            </a:r>
            <a:endParaRPr lang="en-US" sz="1600" b="1" dirty="0">
              <a:solidFill>
                <a:srgbClr val="000000"/>
              </a:solidFill>
              <a:highlight>
                <a:srgbClr val="FFFFFF"/>
              </a:highlight>
              <a:latin typeface="29LT Azer" panose="00000500000000000000" pitchFamily="2" charset="-78"/>
              <a:cs typeface="29LT Azer" panose="00000500000000000000" pitchFamily="2" charset="-78"/>
            </a:endParaRPr>
          </a:p>
          <a:p>
            <a:pPr marL="342900" indent="-342900" algn="just">
              <a:spcBef>
                <a:spcPts val="600"/>
              </a:spcBef>
              <a:spcAft>
                <a:spcPts val="600"/>
              </a:spcAft>
              <a:buFont typeface="Arial" panose="020B0604020202020204" pitchFamily="34" charset="0"/>
              <a:buChar char="•"/>
              <a:tabLst>
                <a:tab pos="457200" algn="l"/>
              </a:tabLst>
            </a:pPr>
            <a:r>
              <a:rPr lang="ar-SA" sz="1600" dirty="0">
                <a:solidFill>
                  <a:srgbClr val="000000"/>
                </a:solidFill>
                <a:highlight>
                  <a:srgbClr val="FFFFFF"/>
                </a:highlight>
                <a:latin typeface="29LT Azer" panose="00000500000000000000" pitchFamily="2" charset="-78"/>
                <a:cs typeface="29LT Azer" panose="00000500000000000000" pitchFamily="2" charset="-78"/>
              </a:rPr>
              <a:t>ترتكز نظم إدارة الجودة على ثمانية مبادئ أساسية ، تقوم على أساسها من والمبادئ هي</a:t>
            </a:r>
            <a:r>
              <a:rPr lang="en-US" sz="1600" dirty="0">
                <a:solidFill>
                  <a:srgbClr val="000000"/>
                </a:solidFill>
                <a:highlight>
                  <a:srgbClr val="FFFFFF"/>
                </a:highlight>
                <a:latin typeface="29LT Azer" panose="00000500000000000000" pitchFamily="2" charset="-78"/>
                <a:cs typeface="29LT Azer" panose="00000500000000000000" pitchFamily="2" charset="-78"/>
              </a:rPr>
              <a:t>:</a:t>
            </a:r>
          </a:p>
          <a:p>
            <a:pPr marL="342900" marR="487680" indent="-342900" algn="just">
              <a:spcAft>
                <a:spcPts val="120"/>
              </a:spcAft>
              <a:buFont typeface="Arial" panose="020B0604020202020204" pitchFamily="34" charset="0"/>
              <a:buChar char="•"/>
              <a:tabLst>
                <a:tab pos="457200" algn="l"/>
              </a:tabLst>
            </a:pPr>
            <a:r>
              <a:rPr lang="ar-SA" sz="1600" dirty="0">
                <a:solidFill>
                  <a:srgbClr val="000000"/>
                </a:solidFill>
                <a:highlight>
                  <a:srgbClr val="FFFFFF"/>
                </a:highlight>
                <a:latin typeface="29LT Azer" panose="00000500000000000000" pitchFamily="2" charset="-78"/>
                <a:cs typeface="29LT Azer" panose="00000500000000000000" pitchFamily="2" charset="-78"/>
              </a:rPr>
              <a:t>المبدأ الأول</a:t>
            </a:r>
            <a:r>
              <a:rPr lang="en-US" sz="1600" dirty="0">
                <a:solidFill>
                  <a:srgbClr val="000000"/>
                </a:solidFill>
                <a:highlight>
                  <a:srgbClr val="FFFFFF"/>
                </a:highlight>
                <a:latin typeface="29LT Azer" panose="00000500000000000000" pitchFamily="2" charset="-78"/>
                <a:cs typeface="29LT Azer" panose="00000500000000000000" pitchFamily="2" charset="-78"/>
              </a:rPr>
              <a:t>: </a:t>
            </a:r>
            <a:r>
              <a:rPr lang="ar-SA" sz="1600" dirty="0">
                <a:solidFill>
                  <a:srgbClr val="000000"/>
                </a:solidFill>
                <a:highlight>
                  <a:srgbClr val="FFFFFF"/>
                </a:highlight>
                <a:latin typeface="29LT Azer" panose="00000500000000000000" pitchFamily="2" charset="-78"/>
                <a:cs typeface="29LT Azer" panose="00000500000000000000" pitchFamily="2" charset="-78"/>
              </a:rPr>
              <a:t>العميل هو بؤرة الاهتمام. العمل على إشباع رغبة العميل والعمل على إقناعه</a:t>
            </a:r>
            <a:r>
              <a:rPr lang="en-US" sz="1600" dirty="0">
                <a:solidFill>
                  <a:srgbClr val="000000"/>
                </a:solidFill>
                <a:highlight>
                  <a:srgbClr val="FFFFFF"/>
                </a:highlight>
                <a:latin typeface="29LT Azer" panose="00000500000000000000" pitchFamily="2" charset="-78"/>
                <a:cs typeface="29LT Azer" panose="00000500000000000000" pitchFamily="2" charset="-78"/>
              </a:rPr>
              <a:t>.</a:t>
            </a:r>
          </a:p>
          <a:p>
            <a:pPr marL="342900" marR="487680" indent="-342900" algn="just">
              <a:spcAft>
                <a:spcPts val="120"/>
              </a:spcAft>
              <a:buFont typeface="Arial" panose="020B0604020202020204" pitchFamily="34" charset="0"/>
              <a:buChar char="•"/>
              <a:tabLst>
                <a:tab pos="457200" algn="l"/>
              </a:tabLst>
            </a:pPr>
            <a:r>
              <a:rPr lang="ar-SA" sz="1600" dirty="0">
                <a:solidFill>
                  <a:srgbClr val="000000"/>
                </a:solidFill>
                <a:highlight>
                  <a:srgbClr val="FFFFFF"/>
                </a:highlight>
                <a:latin typeface="29LT Azer" panose="00000500000000000000" pitchFamily="2" charset="-78"/>
                <a:cs typeface="29LT Azer" panose="00000500000000000000" pitchFamily="2" charset="-78"/>
              </a:rPr>
              <a:t>المبدأ الثاني</a:t>
            </a:r>
            <a:r>
              <a:rPr lang="en-US" sz="1600" dirty="0">
                <a:solidFill>
                  <a:srgbClr val="000000"/>
                </a:solidFill>
                <a:highlight>
                  <a:srgbClr val="FFFFFF"/>
                </a:highlight>
                <a:latin typeface="29LT Azer" panose="00000500000000000000" pitchFamily="2" charset="-78"/>
                <a:cs typeface="29LT Azer" panose="00000500000000000000" pitchFamily="2" charset="-78"/>
              </a:rPr>
              <a:t>: </a:t>
            </a:r>
            <a:r>
              <a:rPr lang="ar-SA" sz="1600" dirty="0">
                <a:solidFill>
                  <a:srgbClr val="000000"/>
                </a:solidFill>
                <a:highlight>
                  <a:srgbClr val="FFFFFF"/>
                </a:highlight>
                <a:latin typeface="29LT Azer" panose="00000500000000000000" pitchFamily="2" charset="-78"/>
                <a:cs typeface="29LT Azer" panose="00000500000000000000" pitchFamily="2" charset="-78"/>
              </a:rPr>
              <a:t>القيادة. من خلال وضع الأهداف البرامج لتنفيذها بالشكل الصحيح و السليم</a:t>
            </a:r>
            <a:r>
              <a:rPr lang="en-US" sz="1600" dirty="0">
                <a:solidFill>
                  <a:srgbClr val="000000"/>
                </a:solidFill>
                <a:highlight>
                  <a:srgbClr val="FFFFFF"/>
                </a:highlight>
                <a:latin typeface="29LT Azer" panose="00000500000000000000" pitchFamily="2" charset="-78"/>
                <a:cs typeface="29LT Azer" panose="00000500000000000000" pitchFamily="2" charset="-78"/>
              </a:rPr>
              <a:t>.</a:t>
            </a:r>
          </a:p>
          <a:p>
            <a:pPr marL="342900" marR="487680" indent="-342900" algn="just">
              <a:spcAft>
                <a:spcPts val="120"/>
              </a:spcAft>
              <a:buFont typeface="Arial" panose="020B0604020202020204" pitchFamily="34" charset="0"/>
              <a:buChar char="•"/>
              <a:tabLst>
                <a:tab pos="457200" algn="l"/>
              </a:tabLst>
            </a:pPr>
            <a:r>
              <a:rPr lang="ar-SA" sz="1600" dirty="0">
                <a:solidFill>
                  <a:srgbClr val="000000"/>
                </a:solidFill>
                <a:highlight>
                  <a:srgbClr val="FFFFFF"/>
                </a:highlight>
                <a:latin typeface="29LT Azer" panose="00000500000000000000" pitchFamily="2" charset="-78"/>
                <a:cs typeface="29LT Azer" panose="00000500000000000000" pitchFamily="2" charset="-78"/>
              </a:rPr>
              <a:t>المبدأ الثالث</a:t>
            </a:r>
            <a:r>
              <a:rPr lang="en-US" sz="1600" dirty="0">
                <a:solidFill>
                  <a:srgbClr val="000000"/>
                </a:solidFill>
                <a:highlight>
                  <a:srgbClr val="FFFFFF"/>
                </a:highlight>
                <a:latin typeface="29LT Azer" panose="00000500000000000000" pitchFamily="2" charset="-78"/>
                <a:cs typeface="29LT Azer" panose="00000500000000000000" pitchFamily="2" charset="-78"/>
              </a:rPr>
              <a:t>: </a:t>
            </a:r>
            <a:r>
              <a:rPr lang="ar-SA" sz="1600" dirty="0">
                <a:solidFill>
                  <a:srgbClr val="000000"/>
                </a:solidFill>
                <a:highlight>
                  <a:srgbClr val="FFFFFF"/>
                </a:highlight>
                <a:latin typeface="29LT Azer" panose="00000500000000000000" pitchFamily="2" charset="-78"/>
                <a:cs typeface="29LT Azer" panose="00000500000000000000" pitchFamily="2" charset="-78"/>
              </a:rPr>
              <a:t>إشراك العاملين في المنشأة</a:t>
            </a:r>
            <a:r>
              <a:rPr lang="en-US" sz="1600" dirty="0">
                <a:solidFill>
                  <a:srgbClr val="000000"/>
                </a:solidFill>
                <a:highlight>
                  <a:srgbClr val="FFFFFF"/>
                </a:highlight>
                <a:latin typeface="29LT Azer" panose="00000500000000000000" pitchFamily="2" charset="-78"/>
                <a:cs typeface="29LT Azer" panose="00000500000000000000" pitchFamily="2" charset="-78"/>
              </a:rPr>
              <a:t>.</a:t>
            </a:r>
          </a:p>
          <a:p>
            <a:pPr marL="342900" marR="487680" indent="-342900" algn="just">
              <a:spcAft>
                <a:spcPts val="120"/>
              </a:spcAft>
              <a:buFont typeface="Arial" panose="020B0604020202020204" pitchFamily="34" charset="0"/>
              <a:buChar char="•"/>
              <a:tabLst>
                <a:tab pos="457200" algn="l"/>
              </a:tabLst>
            </a:pPr>
            <a:r>
              <a:rPr lang="ar-SA" sz="1600" dirty="0">
                <a:solidFill>
                  <a:srgbClr val="000000"/>
                </a:solidFill>
                <a:highlight>
                  <a:srgbClr val="FFFFFF"/>
                </a:highlight>
                <a:latin typeface="29LT Azer" panose="00000500000000000000" pitchFamily="2" charset="-78"/>
                <a:cs typeface="29LT Azer" panose="00000500000000000000" pitchFamily="2" charset="-78"/>
              </a:rPr>
              <a:t>المبدأ الرابع</a:t>
            </a:r>
            <a:r>
              <a:rPr lang="en-US" sz="1600" dirty="0">
                <a:solidFill>
                  <a:srgbClr val="000000"/>
                </a:solidFill>
                <a:highlight>
                  <a:srgbClr val="FFFFFF"/>
                </a:highlight>
                <a:latin typeface="29LT Azer" panose="00000500000000000000" pitchFamily="2" charset="-78"/>
                <a:cs typeface="29LT Azer" panose="00000500000000000000" pitchFamily="2" charset="-78"/>
              </a:rPr>
              <a:t>: </a:t>
            </a:r>
            <a:r>
              <a:rPr lang="ar-SA" sz="1600" dirty="0">
                <a:solidFill>
                  <a:srgbClr val="000000"/>
                </a:solidFill>
                <a:highlight>
                  <a:srgbClr val="FFFFFF"/>
                </a:highlight>
                <a:latin typeface="29LT Azer" panose="00000500000000000000" pitchFamily="2" charset="-78"/>
                <a:cs typeface="29LT Azer" panose="00000500000000000000" pitchFamily="2" charset="-78"/>
              </a:rPr>
              <a:t>منهجية العمليات.(الفلسفة والأنظمة المختلفة ما بين المؤسسات) </a:t>
            </a:r>
            <a:endParaRPr lang="en-US" sz="1600" dirty="0">
              <a:solidFill>
                <a:srgbClr val="000000"/>
              </a:solidFill>
              <a:highlight>
                <a:srgbClr val="FFFFFF"/>
              </a:highlight>
              <a:latin typeface="29LT Azer" panose="00000500000000000000" pitchFamily="2" charset="-78"/>
              <a:cs typeface="29LT Azer" panose="00000500000000000000" pitchFamily="2" charset="-78"/>
            </a:endParaRPr>
          </a:p>
          <a:p>
            <a:pPr marL="342900" marR="487680" indent="-342900" algn="just">
              <a:spcAft>
                <a:spcPts val="120"/>
              </a:spcAft>
              <a:buFont typeface="Arial" panose="020B0604020202020204" pitchFamily="34" charset="0"/>
              <a:buChar char="•"/>
              <a:tabLst>
                <a:tab pos="457200" algn="l"/>
              </a:tabLst>
            </a:pPr>
            <a:r>
              <a:rPr lang="ar-SA" sz="1600" dirty="0">
                <a:solidFill>
                  <a:srgbClr val="000000"/>
                </a:solidFill>
                <a:highlight>
                  <a:srgbClr val="FFFFFF"/>
                </a:highlight>
                <a:latin typeface="29LT Azer" panose="00000500000000000000" pitchFamily="2" charset="-78"/>
                <a:cs typeface="29LT Azer" panose="00000500000000000000" pitchFamily="2" charset="-78"/>
              </a:rPr>
              <a:t>المبدأ الخامس</a:t>
            </a:r>
            <a:r>
              <a:rPr lang="en-US" sz="1600" dirty="0">
                <a:solidFill>
                  <a:srgbClr val="000000"/>
                </a:solidFill>
                <a:highlight>
                  <a:srgbClr val="FFFFFF"/>
                </a:highlight>
                <a:latin typeface="29LT Azer" panose="00000500000000000000" pitchFamily="2" charset="-78"/>
                <a:cs typeface="29LT Azer" panose="00000500000000000000" pitchFamily="2" charset="-78"/>
              </a:rPr>
              <a:t>: </a:t>
            </a:r>
            <a:r>
              <a:rPr lang="ar-SA" sz="1600" dirty="0">
                <a:solidFill>
                  <a:srgbClr val="000000"/>
                </a:solidFill>
                <a:highlight>
                  <a:srgbClr val="FFFFFF"/>
                </a:highlight>
                <a:latin typeface="29LT Azer" panose="00000500000000000000" pitchFamily="2" charset="-78"/>
                <a:cs typeface="29LT Azer" panose="00000500000000000000" pitchFamily="2" charset="-78"/>
              </a:rPr>
              <a:t>الإدارة بمنهجية المنظومات</a:t>
            </a:r>
            <a:r>
              <a:rPr lang="en-US" sz="1600" dirty="0">
                <a:solidFill>
                  <a:srgbClr val="000000"/>
                </a:solidFill>
                <a:highlight>
                  <a:srgbClr val="FFFFFF"/>
                </a:highlight>
                <a:latin typeface="29LT Azer" panose="00000500000000000000" pitchFamily="2" charset="-78"/>
                <a:cs typeface="29LT Azer" panose="00000500000000000000" pitchFamily="2" charset="-78"/>
              </a:rPr>
              <a:t>.</a:t>
            </a:r>
          </a:p>
          <a:p>
            <a:pPr marL="342900" marR="487680" indent="-342900" algn="just">
              <a:spcAft>
                <a:spcPts val="120"/>
              </a:spcAft>
              <a:buFont typeface="Arial" panose="020B0604020202020204" pitchFamily="34" charset="0"/>
              <a:buChar char="•"/>
              <a:tabLst>
                <a:tab pos="457200" algn="l"/>
              </a:tabLst>
            </a:pPr>
            <a:r>
              <a:rPr lang="ar-SA" sz="1600" dirty="0">
                <a:solidFill>
                  <a:srgbClr val="000000"/>
                </a:solidFill>
                <a:highlight>
                  <a:srgbClr val="FFFFFF"/>
                </a:highlight>
                <a:latin typeface="29LT Azer" panose="00000500000000000000" pitchFamily="2" charset="-78"/>
                <a:cs typeface="29LT Azer" panose="00000500000000000000" pitchFamily="2" charset="-78"/>
              </a:rPr>
              <a:t>المبدأ السادس</a:t>
            </a:r>
            <a:r>
              <a:rPr lang="en-US" sz="1600" dirty="0">
                <a:solidFill>
                  <a:srgbClr val="000000"/>
                </a:solidFill>
                <a:highlight>
                  <a:srgbClr val="FFFFFF"/>
                </a:highlight>
                <a:latin typeface="29LT Azer" panose="00000500000000000000" pitchFamily="2" charset="-78"/>
                <a:cs typeface="29LT Azer" panose="00000500000000000000" pitchFamily="2" charset="-78"/>
              </a:rPr>
              <a:t>: </a:t>
            </a:r>
            <a:r>
              <a:rPr lang="ar-SA" sz="1600" dirty="0">
                <a:solidFill>
                  <a:srgbClr val="000000"/>
                </a:solidFill>
                <a:highlight>
                  <a:srgbClr val="FFFFFF"/>
                </a:highlight>
                <a:latin typeface="29LT Azer" panose="00000500000000000000" pitchFamily="2" charset="-78"/>
                <a:cs typeface="29LT Azer" panose="00000500000000000000" pitchFamily="2" charset="-78"/>
              </a:rPr>
              <a:t>التحسين </a:t>
            </a:r>
            <a:r>
              <a:rPr lang="ar-SA" sz="1600" dirty="0" err="1">
                <a:solidFill>
                  <a:srgbClr val="000000"/>
                </a:solidFill>
                <a:highlight>
                  <a:srgbClr val="FFFFFF"/>
                </a:highlight>
                <a:latin typeface="29LT Azer" panose="00000500000000000000" pitchFamily="2" charset="-78"/>
                <a:cs typeface="29LT Azer" panose="00000500000000000000" pitchFamily="2" charset="-78"/>
              </a:rPr>
              <a:t>المستمر.يجب</a:t>
            </a:r>
            <a:r>
              <a:rPr lang="ar-SA" sz="1600" dirty="0">
                <a:solidFill>
                  <a:srgbClr val="000000"/>
                </a:solidFill>
                <a:highlight>
                  <a:srgbClr val="FFFFFF"/>
                </a:highlight>
                <a:latin typeface="29LT Azer" panose="00000500000000000000" pitchFamily="2" charset="-78"/>
                <a:cs typeface="29LT Azer" panose="00000500000000000000" pitchFamily="2" charset="-78"/>
              </a:rPr>
              <a:t> أن يكون هدف دائم</a:t>
            </a:r>
            <a:r>
              <a:rPr lang="en-US" sz="1600" dirty="0">
                <a:solidFill>
                  <a:srgbClr val="000000"/>
                </a:solidFill>
                <a:highlight>
                  <a:srgbClr val="FFFFFF"/>
                </a:highlight>
                <a:latin typeface="29LT Azer" panose="00000500000000000000" pitchFamily="2" charset="-78"/>
                <a:cs typeface="29LT Azer" panose="00000500000000000000" pitchFamily="2" charset="-78"/>
              </a:rPr>
              <a:t>.</a:t>
            </a:r>
          </a:p>
          <a:p>
            <a:pPr marL="342900" marR="487680" lvl="0" indent="-342900" algn="just">
              <a:spcAft>
                <a:spcPts val="120"/>
              </a:spcAft>
              <a:buFont typeface="Arial" panose="020B0604020202020204" pitchFamily="34" charset="0"/>
              <a:buChar char="•"/>
              <a:tabLst>
                <a:tab pos="457200" algn="l"/>
              </a:tabLst>
            </a:pPr>
            <a:r>
              <a:rPr lang="ar-SA" sz="1600" dirty="0">
                <a:solidFill>
                  <a:srgbClr val="000000"/>
                </a:solidFill>
                <a:highlight>
                  <a:srgbClr val="FFFFFF"/>
                </a:highlight>
                <a:latin typeface="29LT Azer" panose="00000500000000000000" pitchFamily="2" charset="-78"/>
                <a:cs typeface="29LT Azer" panose="00000500000000000000" pitchFamily="2" charset="-78"/>
              </a:rPr>
              <a:t>المبدأ السابع</a:t>
            </a:r>
            <a:r>
              <a:rPr lang="en-US" sz="1600" dirty="0">
                <a:solidFill>
                  <a:srgbClr val="000000"/>
                </a:solidFill>
                <a:highlight>
                  <a:srgbClr val="FFFFFF"/>
                </a:highlight>
                <a:latin typeface="29LT Azer" panose="00000500000000000000" pitchFamily="2" charset="-78"/>
                <a:cs typeface="29LT Azer" panose="00000500000000000000" pitchFamily="2" charset="-78"/>
              </a:rPr>
              <a:t>: </a:t>
            </a:r>
            <a:r>
              <a:rPr lang="ar-SA" sz="1600" dirty="0">
                <a:solidFill>
                  <a:srgbClr val="000000"/>
                </a:solidFill>
                <a:highlight>
                  <a:srgbClr val="FFFFFF"/>
                </a:highlight>
                <a:latin typeface="29LT Azer" panose="00000500000000000000" pitchFamily="2" charset="-78"/>
                <a:cs typeface="29LT Azer" panose="00000500000000000000" pitchFamily="2" charset="-78"/>
              </a:rPr>
              <a:t>اتخاذ القرار بناء على حقائق ينبغي أن تكون البيانات حقيقة عند اتخاذ القرارات</a:t>
            </a:r>
            <a:r>
              <a:rPr lang="en-US" sz="1600" dirty="0">
                <a:solidFill>
                  <a:srgbClr val="000000"/>
                </a:solidFill>
                <a:highlight>
                  <a:srgbClr val="FFFFFF"/>
                </a:highlight>
                <a:latin typeface="29LT Azer" panose="00000500000000000000" pitchFamily="2" charset="-78"/>
                <a:cs typeface="29LT Azer" panose="00000500000000000000" pitchFamily="2" charset="-78"/>
              </a:rPr>
              <a:t>.</a:t>
            </a:r>
          </a:p>
          <a:p>
            <a:pPr marL="342900" marR="487680" lvl="0" indent="-342900" algn="just">
              <a:spcAft>
                <a:spcPts val="120"/>
              </a:spcAft>
              <a:buFont typeface="Arial" panose="020B0604020202020204" pitchFamily="34" charset="0"/>
              <a:buChar char="•"/>
              <a:tabLst>
                <a:tab pos="457200" algn="l"/>
              </a:tabLst>
            </a:pPr>
            <a:r>
              <a:rPr lang="ar-SA" sz="1600" dirty="0">
                <a:solidFill>
                  <a:srgbClr val="000000"/>
                </a:solidFill>
                <a:highlight>
                  <a:srgbClr val="FFFFFF"/>
                </a:highlight>
                <a:latin typeface="29LT Azer" panose="00000500000000000000" pitchFamily="2" charset="-78"/>
                <a:cs typeface="29LT Azer" panose="00000500000000000000" pitchFamily="2" charset="-78"/>
              </a:rPr>
              <a:t>المبدأ الثامن</a:t>
            </a:r>
            <a:r>
              <a:rPr lang="en-US" sz="1600" dirty="0">
                <a:solidFill>
                  <a:srgbClr val="000000"/>
                </a:solidFill>
                <a:highlight>
                  <a:srgbClr val="FFFFFF"/>
                </a:highlight>
                <a:latin typeface="29LT Azer" panose="00000500000000000000" pitchFamily="2" charset="-78"/>
                <a:cs typeface="29LT Azer" panose="00000500000000000000" pitchFamily="2" charset="-78"/>
              </a:rPr>
              <a:t>: </a:t>
            </a:r>
            <a:r>
              <a:rPr lang="ar-SA" sz="1600" dirty="0">
                <a:solidFill>
                  <a:srgbClr val="000000"/>
                </a:solidFill>
                <a:highlight>
                  <a:srgbClr val="FFFFFF"/>
                </a:highlight>
                <a:latin typeface="29LT Azer" panose="00000500000000000000" pitchFamily="2" charset="-78"/>
                <a:cs typeface="29LT Azer" panose="00000500000000000000" pitchFamily="2" charset="-78"/>
              </a:rPr>
              <a:t>الشراكة المربحة للطرفين مع </a:t>
            </a:r>
            <a:r>
              <a:rPr lang="ar-SA" sz="1600" dirty="0" err="1">
                <a:solidFill>
                  <a:srgbClr val="000000"/>
                </a:solidFill>
                <a:highlight>
                  <a:srgbClr val="FFFFFF"/>
                </a:highlight>
                <a:latin typeface="29LT Azer" panose="00000500000000000000" pitchFamily="2" charset="-78"/>
                <a:cs typeface="29LT Azer" panose="00000500000000000000" pitchFamily="2" charset="-78"/>
              </a:rPr>
              <a:t>الموردين.بتوفير</a:t>
            </a:r>
            <a:r>
              <a:rPr lang="ar-SA" sz="1600" dirty="0">
                <a:solidFill>
                  <a:srgbClr val="000000"/>
                </a:solidFill>
                <a:highlight>
                  <a:srgbClr val="FFFFFF"/>
                </a:highlight>
                <a:latin typeface="29LT Azer" panose="00000500000000000000" pitchFamily="2" charset="-78"/>
                <a:cs typeface="29LT Azer" panose="00000500000000000000" pitchFamily="2" charset="-78"/>
              </a:rPr>
              <a:t> معلومات عن السوق عن المواد عن المنافسين</a:t>
            </a:r>
            <a:endParaRPr lang="en-US" sz="1600" dirty="0">
              <a:solidFill>
                <a:srgbClr val="000000"/>
              </a:solidFill>
              <a:highlight>
                <a:srgbClr val="FFFFFF"/>
              </a:highlight>
              <a:latin typeface="29LT Azer" panose="00000500000000000000" pitchFamily="2" charset="-78"/>
              <a:cs typeface="29LT Azer" panose="00000500000000000000" pitchFamily="2" charset="-78"/>
            </a:endParaRPr>
          </a:p>
          <a:p>
            <a:pPr algn="just" rtl="1"/>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grpSp>
        <p:nvGrpSpPr>
          <p:cNvPr id="18" name="Group 10">
            <a:extLst>
              <a:ext uri="{FF2B5EF4-FFF2-40B4-BE49-F238E27FC236}">
                <a16:creationId xmlns:a16="http://schemas.microsoft.com/office/drawing/2014/main" id="{F1F58034-514D-F803-FD44-C8CFAB90EC4D}"/>
              </a:ext>
            </a:extLst>
          </p:cNvPr>
          <p:cNvGrpSpPr/>
          <p:nvPr/>
        </p:nvGrpSpPr>
        <p:grpSpPr>
          <a:xfrm>
            <a:off x="6568463" y="5771789"/>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8"/>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86890" y="6211904"/>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9" tooltip="https://www.linkedin.com/in/akram-mohammed-ahmed-ph-d-m-b-a-5859005b?lipi=urn%3Ali%3Apage%3Ad_flagship3_profile_view_base_contact_details%3BIiweHiqLQwurJK%2BeJ8sM8A%3D%3D"/>
              </a:rPr>
              <a:t>linkedin.com/in/akram-mohammed</a:t>
            </a:r>
          </a:p>
        </p:txBody>
      </p:sp>
      <p:sp>
        <p:nvSpPr>
          <p:cNvPr id="25" name="WordArt 8">
            <a:extLst>
              <a:ext uri="{FF2B5EF4-FFF2-40B4-BE49-F238E27FC236}">
                <a16:creationId xmlns:a16="http://schemas.microsoft.com/office/drawing/2014/main" id="{3F107349-5495-00BA-7409-4E19C8093BB8}"/>
              </a:ext>
            </a:extLst>
          </p:cNvPr>
          <p:cNvSpPr>
            <a:spLocks noChangeArrowheads="1" noChangeShapeType="1" noTextEdit="1"/>
          </p:cNvSpPr>
          <p:nvPr/>
        </p:nvSpPr>
        <p:spPr bwMode="auto">
          <a:xfrm>
            <a:off x="3314700" y="222250"/>
            <a:ext cx="5676900" cy="613833"/>
          </a:xfrm>
          <a:prstGeom prst="rect">
            <a:avLst/>
          </a:prstGeom>
        </p:spPr>
        <p:txBody>
          <a:bodyPr wrap="none" fromWordArt="1">
            <a:prstTxWarp prst="textPlain">
              <a:avLst>
                <a:gd name="adj" fmla="val 50000"/>
              </a:avLst>
            </a:prstTxWarp>
          </a:bodyPr>
          <a:lstStyle/>
          <a:p>
            <a:pPr algn="ctr">
              <a:lnSpc>
                <a:spcPct val="115000"/>
              </a:lnSpc>
              <a:spcAft>
                <a:spcPts val="667"/>
              </a:spcAft>
            </a:pPr>
            <a:endParaRPr lang="en-US" sz="1200" dirty="0">
              <a:latin typeface="Calibri" panose="020F0502020204030204" pitchFamily="34" charset="0"/>
              <a:ea typeface="Calibri" panose="020F0502020204030204" pitchFamily="34" charset="0"/>
              <a:cs typeface="Arial" panose="020B0604020202020204" pitchFamily="34" charset="0"/>
            </a:endParaRPr>
          </a:p>
        </p:txBody>
      </p:sp>
      <p:sp>
        <p:nvSpPr>
          <p:cNvPr id="9" name="TextBox 14">
            <a:extLst>
              <a:ext uri="{FF2B5EF4-FFF2-40B4-BE49-F238E27FC236}">
                <a16:creationId xmlns:a16="http://schemas.microsoft.com/office/drawing/2014/main" id="{8D03708F-51EA-DDE9-4EDF-0EA6B19F909E}"/>
              </a:ext>
            </a:extLst>
          </p:cNvPr>
          <p:cNvSpPr txBox="1"/>
          <p:nvPr/>
        </p:nvSpPr>
        <p:spPr>
          <a:xfrm>
            <a:off x="2888309" y="5380863"/>
            <a:ext cx="2535960" cy="294953"/>
          </a:xfrm>
          <a:prstGeom prst="rect">
            <a:avLst/>
          </a:prstGeom>
        </p:spPr>
        <p:txBody>
          <a:bodyPr lIns="0" tIns="0" rIns="0" bIns="0" rtlCol="0" anchor="t">
            <a:spAutoFit/>
          </a:bodyPr>
          <a:lstStyle/>
          <a:p>
            <a:pPr algn="l">
              <a:lnSpc>
                <a:spcPts val="2277"/>
              </a:lnSpc>
            </a:pPr>
            <a:r>
              <a:rPr lang="en-US" sz="2277" dirty="0">
                <a:solidFill>
                  <a:srgbClr val="FFFFFF"/>
                </a:solidFill>
                <a:latin typeface="Heading Now 71-78 Bold"/>
                <a:ea typeface="Heading Now 71-78 Bold"/>
                <a:cs typeface="Heading Now 71-78 Bold"/>
                <a:sym typeface="Heading Now 71-78 Bold"/>
              </a:rPr>
              <a:t>02</a:t>
            </a:r>
          </a:p>
        </p:txBody>
      </p:sp>
      <p:sp>
        <p:nvSpPr>
          <p:cNvPr id="8" name="مربع نص 7">
            <a:extLst>
              <a:ext uri="{FF2B5EF4-FFF2-40B4-BE49-F238E27FC236}">
                <a16:creationId xmlns:a16="http://schemas.microsoft.com/office/drawing/2014/main" id="{BA8285E9-E190-FE28-6F0F-8794338470F2}"/>
              </a:ext>
            </a:extLst>
          </p:cNvPr>
          <p:cNvSpPr txBox="1"/>
          <p:nvPr/>
        </p:nvSpPr>
        <p:spPr>
          <a:xfrm>
            <a:off x="2760853" y="100083"/>
            <a:ext cx="6679453" cy="564129"/>
          </a:xfrm>
          <a:prstGeom prst="rect">
            <a:avLst/>
          </a:prstGeom>
          <a:noFill/>
        </p:spPr>
        <p:txBody>
          <a:bodyPr wrap="square">
            <a:spAutoFit/>
          </a:bodyPr>
          <a:lstStyle/>
          <a:p>
            <a:pPr algn="ctr"/>
            <a:r>
              <a:rPr lang="ar-EG" sz="2133" b="1"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الفصــــــل الخامس</a:t>
            </a:r>
            <a:r>
              <a:rPr lang="ar-EG" sz="2133"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(تطوير وتحفيز الذات)</a:t>
            </a:r>
            <a:endParaRPr lang="en-US" sz="2133"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a:endParaRPr lang="ar-SA" sz="933" dirty="0">
              <a:solidFill>
                <a:schemeClr val="bg1"/>
              </a:solidFill>
              <a:latin typeface="29LT Bukra Bold" panose="000B0903020204020204" pitchFamily="34" charset="-78"/>
              <a:cs typeface="29LT Bukra Bold" panose="000B0903020204020204" pitchFamily="34" charset="-78"/>
            </a:endParaRPr>
          </a:p>
        </p:txBody>
      </p:sp>
      <p:sp>
        <p:nvSpPr>
          <p:cNvPr id="7" name="AutoShape 5">
            <a:extLst>
              <a:ext uri="{FF2B5EF4-FFF2-40B4-BE49-F238E27FC236}">
                <a16:creationId xmlns:a16="http://schemas.microsoft.com/office/drawing/2014/main" id="{893F77A5-8FB8-DB4E-FCC5-4960242E8AAA}"/>
              </a:ext>
            </a:extLst>
          </p:cNvPr>
          <p:cNvSpPr>
            <a:spLocks noChangeArrowheads="1"/>
          </p:cNvSpPr>
          <p:nvPr/>
        </p:nvSpPr>
        <p:spPr bwMode="auto">
          <a:xfrm>
            <a:off x="2157348" y="74193"/>
            <a:ext cx="8610600" cy="683267"/>
          </a:xfrm>
          <a:prstGeom prst="ellipseRibbon2">
            <a:avLst>
              <a:gd name="adj1" fmla="val 25000"/>
              <a:gd name="adj2" fmla="val 75000"/>
              <a:gd name="adj3" fmla="val 12500"/>
            </a:avLst>
          </a:prstGeom>
          <a:solidFill>
            <a:srgbClr val="C9E4FF"/>
          </a:solidFill>
          <a:ln w="50800">
            <a:solidFill>
              <a:srgbClr val="379BFF"/>
            </a:solidFill>
            <a:round/>
            <a:headEnd/>
            <a:tailEnd/>
          </a:ln>
        </p:spPr>
        <p:txBody>
          <a:bodyPr wrap="none" anchor="ct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ctr">
              <a:buNone/>
            </a:pPr>
            <a:r>
              <a:rPr lang="ar-SA" dirty="0">
                <a:highlight>
                  <a:srgbClr val="FFFFFF"/>
                </a:highlight>
                <a:latin typeface="29LT Bukra Bold" panose="000B0903020204020204" pitchFamily="34" charset="-78"/>
                <a:cs typeface="29LT Bukra Bold" panose="000B0903020204020204" pitchFamily="34" charset="-78"/>
              </a:rPr>
              <a:t>الجـــــودة</a:t>
            </a:r>
            <a:endParaRPr lang="en-US" b="1" dirty="0">
              <a:highlight>
                <a:srgbClr val="FFFFFF"/>
              </a:highlight>
              <a:latin typeface="29LT Bukra Bold" panose="000B0903020204020204" pitchFamily="34" charset="-78"/>
              <a:cs typeface="29LT Bukra Bold" panose="000B0903020204020204" pitchFamily="34" charset="-78"/>
            </a:endParaRPr>
          </a:p>
        </p:txBody>
      </p:sp>
    </p:spTree>
    <p:extLst>
      <p:ext uri="{BB962C8B-B14F-4D97-AF65-F5344CB8AC3E}">
        <p14:creationId xmlns:p14="http://schemas.microsoft.com/office/powerpoint/2010/main" val="2338902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
                                        <p:tgtEl>
                                          <p:spTgt spid="7"/>
                                        </p:tgtEl>
                                      </p:cBhvr>
                                    </p:animEffect>
                                    <p:anim calcmode="lin" valueType="num">
                                      <p:cBhvr>
                                        <p:cTn id="8" dur="400" fill="hold"/>
                                        <p:tgtEl>
                                          <p:spTgt spid="7"/>
                                        </p:tgtEl>
                                        <p:attrNameLst>
                                          <p:attrName>ppt_x</p:attrName>
                                        </p:attrNameLst>
                                      </p:cBhvr>
                                      <p:tavLst>
                                        <p:tav tm="0">
                                          <p:val>
                                            <p:strVal val="#ppt_x"/>
                                          </p:val>
                                        </p:tav>
                                        <p:tav tm="100000">
                                          <p:val>
                                            <p:strVal val="#ppt_x"/>
                                          </p:val>
                                        </p:tav>
                                      </p:tavLst>
                                    </p:anim>
                                    <p:anim calcmode="lin" valueType="num">
                                      <p:cBhvr>
                                        <p:cTn id="9" dur="400" fill="hold"/>
                                        <p:tgtEl>
                                          <p:spTgt spid="7"/>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2018455" y="-116765"/>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grpSp>
        <p:nvGrpSpPr>
          <p:cNvPr id="18" name="Group 10">
            <a:extLst>
              <a:ext uri="{FF2B5EF4-FFF2-40B4-BE49-F238E27FC236}">
                <a16:creationId xmlns:a16="http://schemas.microsoft.com/office/drawing/2014/main" id="{F1F58034-514D-F803-FD44-C8CFAB90EC4D}"/>
              </a:ext>
            </a:extLst>
          </p:cNvPr>
          <p:cNvGrpSpPr/>
          <p:nvPr/>
        </p:nvGrpSpPr>
        <p:grpSpPr>
          <a:xfrm>
            <a:off x="6588223" y="5814753"/>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1127" y="6322498"/>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888309" y="6302752"/>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25" name="WordArt 8">
            <a:extLst>
              <a:ext uri="{FF2B5EF4-FFF2-40B4-BE49-F238E27FC236}">
                <a16:creationId xmlns:a16="http://schemas.microsoft.com/office/drawing/2014/main" id="{3F107349-5495-00BA-7409-4E19C8093BB8}"/>
              </a:ext>
            </a:extLst>
          </p:cNvPr>
          <p:cNvSpPr>
            <a:spLocks noChangeArrowheads="1" noChangeShapeType="1" noTextEdit="1"/>
          </p:cNvSpPr>
          <p:nvPr/>
        </p:nvSpPr>
        <p:spPr bwMode="auto">
          <a:xfrm>
            <a:off x="3314700" y="222250"/>
            <a:ext cx="5676900" cy="613833"/>
          </a:xfrm>
          <a:prstGeom prst="rect">
            <a:avLst/>
          </a:prstGeom>
        </p:spPr>
        <p:txBody>
          <a:bodyPr wrap="none" fromWordArt="1">
            <a:prstTxWarp prst="textPlain">
              <a:avLst>
                <a:gd name="adj" fmla="val 50000"/>
              </a:avLst>
            </a:prstTxWarp>
          </a:bodyPr>
          <a:lstStyle/>
          <a:p>
            <a:pPr algn="ctr">
              <a:lnSpc>
                <a:spcPct val="115000"/>
              </a:lnSpc>
              <a:spcAft>
                <a:spcPts val="667"/>
              </a:spcAft>
            </a:pPr>
            <a:endParaRPr lang="en-US" sz="1200" dirty="0">
              <a:latin typeface="Calibri" panose="020F0502020204030204" pitchFamily="34" charset="0"/>
              <a:ea typeface="Calibri" panose="020F0502020204030204" pitchFamily="34" charset="0"/>
              <a:cs typeface="Arial" panose="020B0604020202020204" pitchFamily="34" charset="0"/>
            </a:endParaRPr>
          </a:p>
        </p:txBody>
      </p:sp>
      <p:sp>
        <p:nvSpPr>
          <p:cNvPr id="9" name="TextBox 14">
            <a:extLst>
              <a:ext uri="{FF2B5EF4-FFF2-40B4-BE49-F238E27FC236}">
                <a16:creationId xmlns:a16="http://schemas.microsoft.com/office/drawing/2014/main" id="{8D03708F-51EA-DDE9-4EDF-0EA6B19F909E}"/>
              </a:ext>
            </a:extLst>
          </p:cNvPr>
          <p:cNvSpPr txBox="1"/>
          <p:nvPr/>
        </p:nvSpPr>
        <p:spPr>
          <a:xfrm>
            <a:off x="993747" y="6322498"/>
            <a:ext cx="2535960" cy="294953"/>
          </a:xfrm>
          <a:prstGeom prst="rect">
            <a:avLst/>
          </a:prstGeom>
        </p:spPr>
        <p:txBody>
          <a:bodyPr lIns="0" tIns="0" rIns="0" bIns="0" rtlCol="0" anchor="t">
            <a:spAutoFit/>
          </a:bodyPr>
          <a:lstStyle/>
          <a:p>
            <a:pPr algn="l">
              <a:lnSpc>
                <a:spcPts val="2277"/>
              </a:lnSpc>
            </a:pPr>
            <a:r>
              <a:rPr lang="en-US" sz="2277" dirty="0">
                <a:solidFill>
                  <a:srgbClr val="FFFFFF"/>
                </a:solidFill>
                <a:latin typeface="Heading Now 71-78 Bold"/>
                <a:ea typeface="Heading Now 71-78 Bold"/>
                <a:cs typeface="Heading Now 71-78 Bold"/>
                <a:sym typeface="Heading Now 71-78 Bold"/>
              </a:rPr>
              <a:t>02</a:t>
            </a:r>
          </a:p>
        </p:txBody>
      </p:sp>
      <p:sp>
        <p:nvSpPr>
          <p:cNvPr id="8" name="مربع نص 7">
            <a:extLst>
              <a:ext uri="{FF2B5EF4-FFF2-40B4-BE49-F238E27FC236}">
                <a16:creationId xmlns:a16="http://schemas.microsoft.com/office/drawing/2014/main" id="{BA8285E9-E190-FE28-6F0F-8794338470F2}"/>
              </a:ext>
            </a:extLst>
          </p:cNvPr>
          <p:cNvSpPr txBox="1"/>
          <p:nvPr/>
        </p:nvSpPr>
        <p:spPr>
          <a:xfrm>
            <a:off x="2760853" y="100083"/>
            <a:ext cx="6679453" cy="564129"/>
          </a:xfrm>
          <a:prstGeom prst="rect">
            <a:avLst/>
          </a:prstGeom>
          <a:noFill/>
        </p:spPr>
        <p:txBody>
          <a:bodyPr wrap="square">
            <a:spAutoFit/>
          </a:bodyPr>
          <a:lstStyle/>
          <a:p>
            <a:pPr algn="ctr"/>
            <a:r>
              <a:rPr lang="ar-EG" sz="2133" b="1"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الفصــــــل الخامس</a:t>
            </a:r>
            <a:r>
              <a:rPr lang="ar-EG" sz="2133"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(تطوير وتحفيز الذات)</a:t>
            </a:r>
            <a:endParaRPr lang="en-US" sz="2133"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a:endParaRPr lang="ar-SA" sz="933" dirty="0">
              <a:solidFill>
                <a:schemeClr val="bg1"/>
              </a:solidFill>
              <a:latin typeface="29LT Bukra Bold" panose="000B0903020204020204" pitchFamily="34" charset="-78"/>
              <a:cs typeface="29LT Bukra Bold" panose="000B0903020204020204" pitchFamily="34" charset="-78"/>
            </a:endParaRPr>
          </a:p>
        </p:txBody>
      </p:sp>
      <p:sp>
        <p:nvSpPr>
          <p:cNvPr id="7" name="AutoShape 5">
            <a:extLst>
              <a:ext uri="{FF2B5EF4-FFF2-40B4-BE49-F238E27FC236}">
                <a16:creationId xmlns:a16="http://schemas.microsoft.com/office/drawing/2014/main" id="{893F77A5-8FB8-DB4E-FCC5-4960242E8AAA}"/>
              </a:ext>
            </a:extLst>
          </p:cNvPr>
          <p:cNvSpPr>
            <a:spLocks noChangeArrowheads="1"/>
          </p:cNvSpPr>
          <p:nvPr/>
        </p:nvSpPr>
        <p:spPr bwMode="auto">
          <a:xfrm>
            <a:off x="1998566" y="222250"/>
            <a:ext cx="8610600" cy="683267"/>
          </a:xfrm>
          <a:prstGeom prst="ellipseRibbon2">
            <a:avLst>
              <a:gd name="adj1" fmla="val 25000"/>
              <a:gd name="adj2" fmla="val 75000"/>
              <a:gd name="adj3" fmla="val 12500"/>
            </a:avLst>
          </a:prstGeom>
          <a:solidFill>
            <a:srgbClr val="C9E4FF"/>
          </a:solidFill>
          <a:ln w="50800">
            <a:solidFill>
              <a:srgbClr val="379BFF"/>
            </a:solidFill>
            <a:round/>
            <a:headEnd/>
            <a:tailEnd/>
          </a:ln>
        </p:spPr>
        <p:txBody>
          <a:bodyPr wrap="none" anchor="ct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ctr">
              <a:buNone/>
            </a:pPr>
            <a:r>
              <a:rPr lang="ar-SA" dirty="0">
                <a:highlight>
                  <a:srgbClr val="FFFFFF"/>
                </a:highlight>
                <a:latin typeface="29LT Bukra Bold" panose="000B0903020204020204" pitchFamily="34" charset="-78"/>
                <a:cs typeface="29LT Bukra Bold" panose="000B0903020204020204" pitchFamily="34" charset="-78"/>
              </a:rPr>
              <a:t>الجـــــودة</a:t>
            </a:r>
            <a:endParaRPr lang="en-US" b="1" dirty="0">
              <a:highlight>
                <a:srgbClr val="FFFFFF"/>
              </a:highlight>
              <a:latin typeface="29LT Bukra Bold" panose="000B0903020204020204" pitchFamily="34" charset="-78"/>
              <a:cs typeface="29LT Bukra Bold" panose="000B0903020204020204" pitchFamily="34" charset="-78"/>
            </a:endParaRPr>
          </a:p>
        </p:txBody>
      </p:sp>
      <p:sp>
        <p:nvSpPr>
          <p:cNvPr id="13" name="مربع نص 12">
            <a:extLst>
              <a:ext uri="{FF2B5EF4-FFF2-40B4-BE49-F238E27FC236}">
                <a16:creationId xmlns:a16="http://schemas.microsoft.com/office/drawing/2014/main" id="{FDF9A8C6-3D95-BE9E-2944-FF4FAEC1CDC9}"/>
              </a:ext>
            </a:extLst>
          </p:cNvPr>
          <p:cNvSpPr txBox="1"/>
          <p:nvPr/>
        </p:nvSpPr>
        <p:spPr>
          <a:xfrm>
            <a:off x="297857" y="905517"/>
            <a:ext cx="11596285" cy="7027565"/>
          </a:xfrm>
          <a:prstGeom prst="rect">
            <a:avLst/>
          </a:prstGeom>
          <a:noFill/>
        </p:spPr>
        <p:txBody>
          <a:bodyPr wrap="square">
            <a:spAutoFit/>
          </a:bodyPr>
          <a:lstStyle/>
          <a:p>
            <a:pPr marL="742950" lvl="1" indent="-285750" algn="just" rtl="1">
              <a:buFont typeface="Wingdings" panose="05000000000000000000" pitchFamily="2" charset="2"/>
              <a:buChar char=""/>
              <a:tabLst>
                <a:tab pos="685800" algn="l"/>
                <a:tab pos="4648200" algn="l"/>
              </a:tabLst>
            </a:pPr>
            <a:r>
              <a:rPr lang="ar-SA" sz="1600" b="1" dirty="0">
                <a:effectLst/>
                <a:latin typeface="29LT Azer" panose="00000500000000000000" pitchFamily="2" charset="-78"/>
                <a:ea typeface="Times New Roman" panose="02020603050405020304" pitchFamily="18" charset="0"/>
                <a:cs typeface="29LT Azer" panose="00000500000000000000" pitchFamily="2" charset="-78"/>
              </a:rPr>
              <a:t>ادارة الجودة </a:t>
            </a:r>
            <a:r>
              <a:rPr lang="ar-SA" sz="1600" b="1" dirty="0" err="1">
                <a:effectLst/>
                <a:latin typeface="29LT Azer" panose="00000500000000000000" pitchFamily="2" charset="-78"/>
                <a:ea typeface="Times New Roman" panose="02020603050405020304" pitchFamily="18" charset="0"/>
                <a:cs typeface="29LT Azer" panose="00000500000000000000" pitchFamily="2" charset="-78"/>
              </a:rPr>
              <a:t>فى</a:t>
            </a:r>
            <a:r>
              <a:rPr lang="ar-SA" sz="1600" b="1" dirty="0">
                <a:effectLst/>
                <a:latin typeface="29LT Azer" panose="00000500000000000000" pitchFamily="2" charset="-78"/>
                <a:ea typeface="Times New Roman" panose="02020603050405020304" pitchFamily="18" charset="0"/>
                <a:cs typeface="29LT Azer" panose="00000500000000000000" pitchFamily="2" charset="-78"/>
              </a:rPr>
              <a:t> الموارد البشرية :</a:t>
            </a:r>
            <a:endParaRPr lang="en-US" sz="1200" dirty="0">
              <a:effectLst/>
              <a:latin typeface="29LT Azer" panose="00000500000000000000" pitchFamily="2" charset="-78"/>
              <a:ea typeface="Times New Roman" panose="02020603050405020304" pitchFamily="18" charset="0"/>
              <a:cs typeface="29LT Azer" panose="00000500000000000000" pitchFamily="2" charset="-78"/>
            </a:endParaRPr>
          </a:p>
          <a:p>
            <a:pPr marL="90170" algn="just" rtl="1">
              <a:spcAft>
                <a:spcPts val="1000"/>
              </a:spcAft>
            </a:pPr>
            <a:r>
              <a:rPr lang="ar-SA" sz="1600"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‌أ-زيادة دور الموارد البشرية في المساهمة في تحقيق المنظمة لميزة تنافسية ، وكذلك زيادة التأكيد على اختيار العاملين وفقاً لمعايير أكثر صرامة عن ذي قبل.</a:t>
            </a:r>
            <a:endParaRPr lang="en-US" sz="1200" dirty="0">
              <a:effectLst/>
              <a:highlight>
                <a:srgbClr val="FFFFFF"/>
              </a:highlight>
              <a:latin typeface="29LT Azer" panose="00000500000000000000" pitchFamily="2" charset="-78"/>
              <a:ea typeface="Times New Roman" panose="02020603050405020304" pitchFamily="18" charset="0"/>
              <a:cs typeface="29LT Azer" panose="00000500000000000000" pitchFamily="2" charset="-78"/>
            </a:endParaRPr>
          </a:p>
          <a:p>
            <a:pPr marL="90170" algn="just" rtl="1">
              <a:spcAft>
                <a:spcPts val="1000"/>
              </a:spcAft>
            </a:pPr>
            <a:r>
              <a:rPr lang="ar-SA" sz="1600"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‌ب- زيادة عدد الوظائف التي يقوم بها هذا القسم ، نتيجة لزيادة العبء الملقى عليه في ظل تطبيق إدارة الجودة الشاملة فاستحدثت وظائف جديدة مثل بحوث الموارد البشرية التي تقوم بجمع وتسجيل وتحليل البيانات عن الموارد البشرية من حيث مصادر الحصول عليها ومزايا وعيوب كل مصدر وذلك لتكوين قاعدة بيانات للموارد البشرية توفر المعلومات اللازمة لاتخاذ القرارات المتعلقة بالموارد البشرية.</a:t>
            </a:r>
            <a:endParaRPr lang="en-US" sz="1200" dirty="0">
              <a:effectLst/>
              <a:highlight>
                <a:srgbClr val="FFFFFF"/>
              </a:highlight>
              <a:latin typeface="29LT Azer" panose="00000500000000000000" pitchFamily="2" charset="-78"/>
              <a:ea typeface="Times New Roman" panose="02020603050405020304" pitchFamily="18" charset="0"/>
              <a:cs typeface="29LT Azer" panose="00000500000000000000" pitchFamily="2" charset="-78"/>
            </a:endParaRPr>
          </a:p>
          <a:p>
            <a:pPr marL="90170" algn="just" rtl="1">
              <a:spcAft>
                <a:spcPts val="1000"/>
              </a:spcAft>
            </a:pPr>
            <a:r>
              <a:rPr lang="ar-SA" sz="1600"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‌ج- التدريب ، في ظل تطبيق إدارة الجودة أصبح التدريب لزاماً على كل العاملين بالمنظمة وليس فقط للمتخصصين ، الخبراء والمديرين ، كما أن طبيعة البرنامج التدريبي اهتمت بتحسين العمليات الإنتاجية وليس فقط تحسين المهارات اللازمة لأداء العمل.</a:t>
            </a:r>
            <a:endParaRPr lang="en-US" sz="1200" dirty="0">
              <a:effectLst/>
              <a:highlight>
                <a:srgbClr val="FFFFFF"/>
              </a:highlight>
              <a:latin typeface="29LT Azer" panose="00000500000000000000" pitchFamily="2" charset="-78"/>
              <a:ea typeface="Times New Roman" panose="02020603050405020304" pitchFamily="18" charset="0"/>
              <a:cs typeface="29LT Azer" panose="00000500000000000000" pitchFamily="2" charset="-78"/>
            </a:endParaRPr>
          </a:p>
          <a:p>
            <a:pPr marL="90170" algn="just" rtl="1">
              <a:spcAft>
                <a:spcPts val="1000"/>
              </a:spcAft>
            </a:pPr>
            <a:r>
              <a:rPr lang="ar-SA" sz="1600"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‌د- علاقات العمل. في ظل تطبيق مفهوم إدارة الجودة ، أصبحت علاقات العمل هي علاقات تضامنية تتعلق بعملية التحسين المستمر بين المنظمة والعاملين بها. </a:t>
            </a:r>
            <a:endParaRPr lang="en-US" sz="1200" dirty="0">
              <a:effectLst/>
              <a:highlight>
                <a:srgbClr val="FFFFFF"/>
              </a:highlight>
              <a:latin typeface="29LT Azer" panose="00000500000000000000" pitchFamily="2" charset="-78"/>
              <a:ea typeface="Times New Roman" panose="02020603050405020304" pitchFamily="18" charset="0"/>
              <a:cs typeface="29LT Azer" panose="00000500000000000000" pitchFamily="2" charset="-78"/>
            </a:endParaRPr>
          </a:p>
          <a:p>
            <a:pPr marL="90170" algn="just" rtl="1">
              <a:spcAft>
                <a:spcPts val="1000"/>
              </a:spcAft>
            </a:pPr>
            <a:r>
              <a:rPr lang="ar-SA" sz="1600" b="0"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4-  اتخاذ القرارات والاستراتيجية المتعلقة بالموارد البشرية: </a:t>
            </a:r>
            <a:r>
              <a:rPr lang="ar-SA" sz="1600"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 في ظل تطبيق إدارة الجودة الشاملة أصبحت عملية اتخاذ القرارات تفاعلية وزادت مساهمة العاملين بها ، وذلك في كافة الوظائف والأنشطة داخل المنظمة ، ومنها الأنشطة الخاصة بإدارة الموارد البشرية.  كما أن الاستراتيجية أيضاً قد تغيرت وأصبح من أهم مبادئها التركيز والاهتمام بالعميل وذلك بالنسبة لكل العاملين بالمنظمة.</a:t>
            </a:r>
            <a:endParaRPr lang="en-US" sz="1200" dirty="0">
              <a:effectLst/>
              <a:highlight>
                <a:srgbClr val="FFFFFF"/>
              </a:highlight>
              <a:latin typeface="29LT Azer" panose="00000500000000000000" pitchFamily="2" charset="-78"/>
              <a:ea typeface="Times New Roman" panose="02020603050405020304" pitchFamily="18" charset="0"/>
              <a:cs typeface="29LT Azer" panose="00000500000000000000" pitchFamily="2" charset="-78"/>
            </a:endParaRPr>
          </a:p>
          <a:p>
            <a:pPr algn="just" rtl="1">
              <a:spcAft>
                <a:spcPts val="1000"/>
              </a:spcAft>
            </a:pPr>
            <a:r>
              <a:rPr lang="ar-SA" sz="1600" b="1"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وبصفة عامة ، فإن التحول إلى تطبيق مفهوم إدارة الجودة أثر على إدارة الموارد البشرية من خلال:</a:t>
            </a:r>
            <a:endParaRPr lang="en-US" sz="1200" dirty="0">
              <a:effectLst/>
              <a:highlight>
                <a:srgbClr val="FFFFFF"/>
              </a:highlight>
              <a:latin typeface="29LT Azer" panose="00000500000000000000" pitchFamily="2" charset="-78"/>
              <a:ea typeface="Times New Roman" panose="02020603050405020304" pitchFamily="18" charset="0"/>
              <a:cs typeface="29LT Azer" panose="00000500000000000000" pitchFamily="2" charset="-78"/>
            </a:endParaRPr>
          </a:p>
          <a:p>
            <a:pPr algn="just" rtl="1">
              <a:spcAft>
                <a:spcPts val="1000"/>
              </a:spcAft>
            </a:pPr>
            <a:r>
              <a:rPr lang="ar-SA" sz="1600"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1- أن فريق العمل المسئول عن عملية التحسين المستمر أصبح ملتزماً بالاستجابة لحاجات ورغبات واستفسارات العميل </a:t>
            </a:r>
            <a:r>
              <a:rPr lang="ar-SA" sz="1600" dirty="0" err="1">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فى</a:t>
            </a:r>
            <a:r>
              <a:rPr lang="ar-SA" sz="1600"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 نفس اليوم واللحظة ، ولأداء ذلك فإن العاملين يجب عليهم زيادة مهاراتهم اللازمة لمقابلة حاجات واستفسارات العملاء من خلال التدريب.</a:t>
            </a:r>
            <a:endParaRPr lang="en-US" sz="1200" dirty="0">
              <a:effectLst/>
              <a:highlight>
                <a:srgbClr val="FFFFFF"/>
              </a:highlight>
              <a:latin typeface="29LT Azer" panose="00000500000000000000" pitchFamily="2" charset="-78"/>
              <a:ea typeface="Times New Roman" panose="02020603050405020304" pitchFamily="18" charset="0"/>
              <a:cs typeface="29LT Azer" panose="00000500000000000000" pitchFamily="2" charset="-78"/>
            </a:endParaRPr>
          </a:p>
          <a:p>
            <a:pPr algn="just" rtl="1">
              <a:spcAft>
                <a:spcPts val="1000"/>
              </a:spcAft>
            </a:pPr>
            <a:r>
              <a:rPr lang="ar-SA" sz="1600" dirty="0">
                <a:solidFill>
                  <a:srgbClr val="000000"/>
                </a:solidFill>
                <a:effectLst/>
                <a:highlight>
                  <a:srgbClr val="FFFFFF"/>
                </a:highlight>
                <a:latin typeface="29LT Azer" panose="00000500000000000000" pitchFamily="2" charset="-78"/>
                <a:ea typeface="Times New Roman" panose="02020603050405020304" pitchFamily="18" charset="0"/>
                <a:cs typeface="29LT Azer" panose="00000500000000000000" pitchFamily="2" charset="-78"/>
              </a:rPr>
              <a:t>2- أصبح مديرو الموارد البشرية مهتمين بالعاملين من خلال تدريبهم على أداء أكثر من مهمة في الوقت نفسه ، وذلك للتعامل مع العمليات الإنتاجية المختلفة.</a:t>
            </a:r>
            <a:endParaRPr lang="en-US" sz="1200" dirty="0">
              <a:effectLst/>
              <a:highlight>
                <a:srgbClr val="FFFFFF"/>
              </a:highlight>
              <a:latin typeface="29LT Azer" panose="00000500000000000000" pitchFamily="2" charset="-78"/>
              <a:ea typeface="Times New Roman" panose="02020603050405020304" pitchFamily="18" charset="0"/>
              <a:cs typeface="29LT Azer" panose="00000500000000000000" pitchFamily="2" charset="-78"/>
            </a:endParaRPr>
          </a:p>
          <a:p>
            <a:pPr marL="179705" indent="-179705" algn="r" rtl="1">
              <a:lnSpc>
                <a:spcPct val="150000"/>
              </a:lnSpc>
              <a:tabLst>
                <a:tab pos="4521200" algn="l"/>
              </a:tabLst>
            </a:pPr>
            <a:r>
              <a:rPr lang="ar-SA" sz="1800" dirty="0">
                <a:effectLst/>
                <a:latin typeface="29LT Azer" panose="00000500000000000000" pitchFamily="2" charset="-78"/>
                <a:ea typeface="Times New Roman" panose="02020603050405020304" pitchFamily="18" charset="0"/>
                <a:cs typeface="29LT Azer" panose="00000500000000000000" pitchFamily="2" charset="-78"/>
              </a:rPr>
              <a:t> </a:t>
            </a:r>
            <a:endParaRPr lang="en-US" sz="1800" dirty="0">
              <a:effectLst/>
              <a:latin typeface="29LT Azer" panose="00000500000000000000" pitchFamily="2" charset="-78"/>
              <a:ea typeface="Times New Roman" panose="02020603050405020304" pitchFamily="18" charset="0"/>
              <a:cs typeface="29LT Azer" panose="00000500000000000000" pitchFamily="2" charset="-78"/>
            </a:endParaRPr>
          </a:p>
          <a:p>
            <a:pPr algn="r" rtl="1">
              <a:lnSpc>
                <a:spcPct val="150000"/>
              </a:lnSpc>
            </a:pPr>
            <a:endParaRPr lang="en-US" sz="1800" dirty="0">
              <a:effectLst/>
              <a:latin typeface="29LT Azer" panose="00000500000000000000" pitchFamily="2" charset="-78"/>
              <a:ea typeface="Times New Roman" panose="02020603050405020304" pitchFamily="18" charset="0"/>
              <a:cs typeface="29LT Azer" panose="00000500000000000000" pitchFamily="2" charset="-78"/>
            </a:endParaRPr>
          </a:p>
          <a:p>
            <a:pPr algn="r" rtl="1"/>
            <a:r>
              <a:rPr lang="ar-SA" sz="1800" dirty="0">
                <a:effectLst/>
                <a:latin typeface="Times New Roman" panose="02020603050405020304" pitchFamily="18" charset="0"/>
                <a:ea typeface="Times New Roman" panose="02020603050405020304" pitchFamily="18" charset="0"/>
                <a:cs typeface="Traditional Arabic" panose="02020603050405020304" pitchFamily="18" charset="-78"/>
              </a:rPr>
              <a:t> </a:t>
            </a:r>
            <a:endParaRPr lang="en-US" sz="1800" dirty="0">
              <a:effectLst/>
              <a:latin typeface="Times New Roman" panose="02020603050405020304" pitchFamily="18" charset="0"/>
              <a:ea typeface="Times New Roman" panose="02020603050405020304" pitchFamily="18" charset="0"/>
            </a:endParaRPr>
          </a:p>
          <a:p>
            <a:pPr algn="r" rtl="1"/>
            <a:r>
              <a:rPr lang="ar-SA" sz="1800" dirty="0">
                <a:effectLst/>
                <a:latin typeface="Times New Roman" panose="02020603050405020304" pitchFamily="18" charset="0"/>
                <a:ea typeface="Times New Roman" panose="02020603050405020304" pitchFamily="18" charset="0"/>
                <a:cs typeface="Traditional Arabic" panose="02020603050405020304" pitchFamily="18" charset="-78"/>
              </a:rPr>
              <a:t> </a:t>
            </a:r>
            <a:endParaRPr lang="en-US" sz="1800" dirty="0">
              <a:effectLst/>
              <a:latin typeface="Times New Roman" panose="02020603050405020304" pitchFamily="18" charset="0"/>
              <a:ea typeface="Times New Roman" panose="02020603050405020304" pitchFamily="18" charset="0"/>
            </a:endParaRPr>
          </a:p>
          <a:p>
            <a:pPr algn="r" rtl="1"/>
            <a:r>
              <a:rPr lang="ar-SA" sz="1800" dirty="0">
                <a:effectLst/>
                <a:latin typeface="Times New Roman" panose="02020603050405020304" pitchFamily="18" charset="0"/>
                <a:ea typeface="Times New Roman" panose="02020603050405020304" pitchFamily="18" charset="0"/>
                <a:cs typeface="Traditional Arabic" panose="02020603050405020304" pitchFamily="18" charset="-78"/>
              </a:rPr>
              <a:t> </a:t>
            </a:r>
            <a:endParaRPr lang="en-US" sz="1800" dirty="0">
              <a:effectLst/>
              <a:latin typeface="Times New Roman" panose="02020603050405020304" pitchFamily="18" charset="0"/>
              <a:ea typeface="Times New Roman" panose="02020603050405020304" pitchFamily="18" charset="0"/>
            </a:endParaRPr>
          </a:p>
          <a:p>
            <a:pPr algn="r" rtl="1"/>
            <a:r>
              <a:rPr lang="ar-SA" sz="1800" dirty="0">
                <a:effectLst/>
                <a:latin typeface="Times New Roman" panose="02020603050405020304" pitchFamily="18" charset="0"/>
                <a:ea typeface="Times New Roman" panose="02020603050405020304" pitchFamily="18" charset="0"/>
                <a:cs typeface="Traditional Arabic" panose="02020603050405020304" pitchFamily="18" charset="-78"/>
              </a:rPr>
              <a:t> </a:t>
            </a:r>
            <a:endParaRPr lang="en-US" sz="1800" dirty="0">
              <a:effectLst/>
              <a:latin typeface="Times New Roman" panose="02020603050405020304" pitchFamily="18" charset="0"/>
              <a:ea typeface="Times New Roman" panose="02020603050405020304" pitchFamily="18" charset="0"/>
            </a:endParaRPr>
          </a:p>
          <a:p>
            <a:pPr lvl="0" algn="r" rtl="1"/>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40135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
                                        <p:tgtEl>
                                          <p:spTgt spid="7"/>
                                        </p:tgtEl>
                                      </p:cBhvr>
                                    </p:animEffect>
                                    <p:anim calcmode="lin" valueType="num">
                                      <p:cBhvr>
                                        <p:cTn id="8" dur="400" fill="hold"/>
                                        <p:tgtEl>
                                          <p:spTgt spid="7"/>
                                        </p:tgtEl>
                                        <p:attrNameLst>
                                          <p:attrName>ppt_x</p:attrName>
                                        </p:attrNameLst>
                                      </p:cBhvr>
                                      <p:tavLst>
                                        <p:tav tm="0">
                                          <p:val>
                                            <p:strVal val="#ppt_x"/>
                                          </p:val>
                                        </p:tav>
                                        <p:tav tm="100000">
                                          <p:val>
                                            <p:strVal val="#ppt_x"/>
                                          </p:val>
                                        </p:tav>
                                      </p:tavLst>
                                    </p:anim>
                                    <p:anim calcmode="lin" valueType="num">
                                      <p:cBhvr>
                                        <p:cTn id="9" dur="400" fill="hold"/>
                                        <p:tgtEl>
                                          <p:spTgt spid="7"/>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2018455" y="-116765"/>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grpSp>
        <p:nvGrpSpPr>
          <p:cNvPr id="18" name="Group 10">
            <a:extLst>
              <a:ext uri="{FF2B5EF4-FFF2-40B4-BE49-F238E27FC236}">
                <a16:creationId xmlns:a16="http://schemas.microsoft.com/office/drawing/2014/main" id="{F1F58034-514D-F803-FD44-C8CFAB90EC4D}"/>
              </a:ext>
            </a:extLst>
          </p:cNvPr>
          <p:cNvGrpSpPr/>
          <p:nvPr/>
        </p:nvGrpSpPr>
        <p:grpSpPr>
          <a:xfrm>
            <a:off x="6588223" y="5814753"/>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1127" y="6322498"/>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888309" y="6302752"/>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25" name="WordArt 8">
            <a:extLst>
              <a:ext uri="{FF2B5EF4-FFF2-40B4-BE49-F238E27FC236}">
                <a16:creationId xmlns:a16="http://schemas.microsoft.com/office/drawing/2014/main" id="{3F107349-5495-00BA-7409-4E19C8093BB8}"/>
              </a:ext>
            </a:extLst>
          </p:cNvPr>
          <p:cNvSpPr>
            <a:spLocks noChangeArrowheads="1" noChangeShapeType="1" noTextEdit="1"/>
          </p:cNvSpPr>
          <p:nvPr/>
        </p:nvSpPr>
        <p:spPr bwMode="auto">
          <a:xfrm>
            <a:off x="3314700" y="222250"/>
            <a:ext cx="5676900" cy="613833"/>
          </a:xfrm>
          <a:prstGeom prst="rect">
            <a:avLst/>
          </a:prstGeom>
        </p:spPr>
        <p:txBody>
          <a:bodyPr wrap="none" fromWordArt="1">
            <a:prstTxWarp prst="textPlain">
              <a:avLst>
                <a:gd name="adj" fmla="val 50000"/>
              </a:avLst>
            </a:prstTxWarp>
          </a:bodyPr>
          <a:lstStyle/>
          <a:p>
            <a:pPr algn="ctr">
              <a:lnSpc>
                <a:spcPct val="115000"/>
              </a:lnSpc>
              <a:spcAft>
                <a:spcPts val="667"/>
              </a:spcAft>
            </a:pPr>
            <a:endParaRPr lang="en-US" sz="1200" dirty="0">
              <a:latin typeface="Calibri" panose="020F0502020204030204" pitchFamily="34" charset="0"/>
              <a:ea typeface="Calibri" panose="020F0502020204030204" pitchFamily="34" charset="0"/>
              <a:cs typeface="Arial" panose="020B0604020202020204" pitchFamily="34" charset="0"/>
            </a:endParaRPr>
          </a:p>
        </p:txBody>
      </p:sp>
      <p:sp>
        <p:nvSpPr>
          <p:cNvPr id="9" name="TextBox 14">
            <a:extLst>
              <a:ext uri="{FF2B5EF4-FFF2-40B4-BE49-F238E27FC236}">
                <a16:creationId xmlns:a16="http://schemas.microsoft.com/office/drawing/2014/main" id="{8D03708F-51EA-DDE9-4EDF-0EA6B19F909E}"/>
              </a:ext>
            </a:extLst>
          </p:cNvPr>
          <p:cNvSpPr txBox="1"/>
          <p:nvPr/>
        </p:nvSpPr>
        <p:spPr>
          <a:xfrm>
            <a:off x="993747" y="6322498"/>
            <a:ext cx="2535960" cy="294953"/>
          </a:xfrm>
          <a:prstGeom prst="rect">
            <a:avLst/>
          </a:prstGeom>
        </p:spPr>
        <p:txBody>
          <a:bodyPr lIns="0" tIns="0" rIns="0" bIns="0" rtlCol="0" anchor="t">
            <a:spAutoFit/>
          </a:bodyPr>
          <a:lstStyle/>
          <a:p>
            <a:pPr algn="l">
              <a:lnSpc>
                <a:spcPts val="2277"/>
              </a:lnSpc>
            </a:pPr>
            <a:r>
              <a:rPr lang="en-US" sz="2277" dirty="0">
                <a:solidFill>
                  <a:srgbClr val="FFFFFF"/>
                </a:solidFill>
                <a:latin typeface="Heading Now 71-78 Bold"/>
                <a:ea typeface="Heading Now 71-78 Bold"/>
                <a:cs typeface="Heading Now 71-78 Bold"/>
                <a:sym typeface="Heading Now 71-78 Bold"/>
              </a:rPr>
              <a:t>02</a:t>
            </a:r>
          </a:p>
        </p:txBody>
      </p:sp>
      <p:sp>
        <p:nvSpPr>
          <p:cNvPr id="8" name="مربع نص 7">
            <a:extLst>
              <a:ext uri="{FF2B5EF4-FFF2-40B4-BE49-F238E27FC236}">
                <a16:creationId xmlns:a16="http://schemas.microsoft.com/office/drawing/2014/main" id="{BA8285E9-E190-FE28-6F0F-8794338470F2}"/>
              </a:ext>
            </a:extLst>
          </p:cNvPr>
          <p:cNvSpPr txBox="1"/>
          <p:nvPr/>
        </p:nvSpPr>
        <p:spPr>
          <a:xfrm>
            <a:off x="2760853" y="100083"/>
            <a:ext cx="6679453" cy="564129"/>
          </a:xfrm>
          <a:prstGeom prst="rect">
            <a:avLst/>
          </a:prstGeom>
          <a:noFill/>
        </p:spPr>
        <p:txBody>
          <a:bodyPr wrap="square">
            <a:spAutoFit/>
          </a:bodyPr>
          <a:lstStyle/>
          <a:p>
            <a:pPr algn="ctr"/>
            <a:r>
              <a:rPr lang="ar-EG" sz="2133" b="1"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الفصــــــل الخامس</a:t>
            </a:r>
            <a:r>
              <a:rPr lang="ar-EG" sz="2133"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(تطوير وتحفيز الذات)</a:t>
            </a:r>
            <a:endParaRPr lang="en-US" sz="2133"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a:endParaRPr lang="ar-SA" sz="933" dirty="0">
              <a:solidFill>
                <a:schemeClr val="bg1"/>
              </a:solidFill>
              <a:latin typeface="29LT Bukra Bold" panose="000B0903020204020204" pitchFamily="34" charset="-78"/>
              <a:cs typeface="29LT Bukra Bold" panose="000B0903020204020204" pitchFamily="34" charset="-78"/>
            </a:endParaRPr>
          </a:p>
        </p:txBody>
      </p:sp>
      <p:sp>
        <p:nvSpPr>
          <p:cNvPr id="7" name="AutoShape 5">
            <a:extLst>
              <a:ext uri="{FF2B5EF4-FFF2-40B4-BE49-F238E27FC236}">
                <a16:creationId xmlns:a16="http://schemas.microsoft.com/office/drawing/2014/main" id="{893F77A5-8FB8-DB4E-FCC5-4960242E8AAA}"/>
              </a:ext>
            </a:extLst>
          </p:cNvPr>
          <p:cNvSpPr>
            <a:spLocks noChangeArrowheads="1"/>
          </p:cNvSpPr>
          <p:nvPr/>
        </p:nvSpPr>
        <p:spPr bwMode="auto">
          <a:xfrm>
            <a:off x="1998566" y="222250"/>
            <a:ext cx="8610600" cy="683267"/>
          </a:xfrm>
          <a:prstGeom prst="ellipseRibbon2">
            <a:avLst>
              <a:gd name="adj1" fmla="val 25000"/>
              <a:gd name="adj2" fmla="val 75000"/>
              <a:gd name="adj3" fmla="val 12500"/>
            </a:avLst>
          </a:prstGeom>
          <a:solidFill>
            <a:srgbClr val="C9E4FF"/>
          </a:solidFill>
          <a:ln w="50800">
            <a:solidFill>
              <a:srgbClr val="379BFF"/>
            </a:solidFill>
            <a:round/>
            <a:headEnd/>
            <a:tailEnd/>
          </a:ln>
        </p:spPr>
        <p:txBody>
          <a:bodyPr wrap="none" anchor="ct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ctr">
              <a:buNone/>
            </a:pPr>
            <a:r>
              <a:rPr lang="ar-SA" dirty="0">
                <a:highlight>
                  <a:srgbClr val="FFFFFF"/>
                </a:highlight>
              </a:rPr>
              <a:t>ادارة فرق العمل الدولية</a:t>
            </a:r>
            <a:endParaRPr lang="en-US" b="1" dirty="0">
              <a:highlight>
                <a:srgbClr val="FFFFFF"/>
              </a:highlight>
              <a:latin typeface="29LT Azer" panose="00000500000000000000" pitchFamily="2" charset="-78"/>
              <a:cs typeface="29LT Azer" panose="00000500000000000000" pitchFamily="2" charset="-78"/>
            </a:endParaRPr>
          </a:p>
        </p:txBody>
      </p:sp>
      <p:sp>
        <p:nvSpPr>
          <p:cNvPr id="13" name="مربع نص 12">
            <a:extLst>
              <a:ext uri="{FF2B5EF4-FFF2-40B4-BE49-F238E27FC236}">
                <a16:creationId xmlns:a16="http://schemas.microsoft.com/office/drawing/2014/main" id="{FDF9A8C6-3D95-BE9E-2944-FF4FAEC1CDC9}"/>
              </a:ext>
            </a:extLst>
          </p:cNvPr>
          <p:cNvSpPr txBox="1"/>
          <p:nvPr/>
        </p:nvSpPr>
        <p:spPr>
          <a:xfrm>
            <a:off x="226338" y="590142"/>
            <a:ext cx="11751398" cy="5016758"/>
          </a:xfrm>
          <a:prstGeom prst="rect">
            <a:avLst/>
          </a:prstGeom>
          <a:noFill/>
        </p:spPr>
        <p:txBody>
          <a:bodyPr wrap="square">
            <a:spAutoFit/>
          </a:bodyPr>
          <a:lstStyle/>
          <a:p>
            <a:pPr algn="just" rtl="1"/>
            <a:endParaRPr lang="ar-SA" sz="2000" b="1"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just" rtl="1"/>
            <a:r>
              <a:rPr lang="ar-SA" sz="2000" b="1" dirty="0">
                <a:effectLst/>
                <a:latin typeface="29LT Azer" panose="00000500000000000000" pitchFamily="2" charset="-78"/>
                <a:ea typeface="Times New Roman" panose="02020603050405020304" pitchFamily="18" charset="0"/>
                <a:cs typeface="29LT Azer" panose="00000500000000000000" pitchFamily="2" charset="-78"/>
              </a:rPr>
              <a:t>مفهوم فريق العمل :</a:t>
            </a:r>
            <a:endParaRPr lang="en-US" sz="2000" dirty="0">
              <a:effectLst/>
              <a:latin typeface="29LT Azer" panose="00000500000000000000" pitchFamily="2" charset="-78"/>
              <a:ea typeface="Times New Roman" panose="02020603050405020304" pitchFamily="18" charset="0"/>
              <a:cs typeface="29LT Azer" panose="00000500000000000000" pitchFamily="2" charset="-78"/>
            </a:endParaRPr>
          </a:p>
          <a:p>
            <a:pPr algn="just" rtl="1"/>
            <a:r>
              <a:rPr lang="ar-SA" sz="2000" dirty="0">
                <a:effectLst/>
                <a:latin typeface="29LT Azer" panose="00000500000000000000" pitchFamily="2" charset="-78"/>
                <a:ea typeface="Times New Roman" panose="02020603050405020304" pitchFamily="18" charset="0"/>
                <a:cs typeface="29LT Azer" panose="00000500000000000000" pitchFamily="2" charset="-78"/>
              </a:rPr>
              <a:t>الفريق مجموعة من الأفراد يعملون مع بعضهم لأجل تحقيق أهداف محددة ومشتركة ، والبعض يعرف الفريق على انه " مجموعة من الأفراد يتميزون بوجود مهارات متكاملة فيما بينهم ، وأفراد الفريق يجمعهم أهداف مشتركة وغرض واحد ، بالإضافة الى وجود مدخل مشترك للعمل فيما بينهم ". </a:t>
            </a:r>
            <a:endParaRPr lang="en-US" sz="2000" dirty="0">
              <a:effectLst/>
              <a:latin typeface="29LT Azer" panose="00000500000000000000" pitchFamily="2" charset="-78"/>
              <a:ea typeface="Times New Roman" panose="02020603050405020304" pitchFamily="18" charset="0"/>
              <a:cs typeface="29LT Azer" panose="00000500000000000000" pitchFamily="2" charset="-78"/>
            </a:endParaRPr>
          </a:p>
          <a:p>
            <a:pPr algn="justLow" rtl="1"/>
            <a:r>
              <a:rPr lang="ar-SA" sz="2000" b="1" dirty="0">
                <a:effectLst/>
                <a:latin typeface="29LT Azer" panose="00000500000000000000" pitchFamily="2" charset="-78"/>
                <a:ea typeface="Times New Roman" panose="02020603050405020304" pitchFamily="18" charset="0"/>
                <a:cs typeface="29LT Azer" panose="00000500000000000000" pitchFamily="2" charset="-78"/>
              </a:rPr>
              <a:t>أهداف بناء فرق العمل</a:t>
            </a:r>
            <a:r>
              <a:rPr lang="ar-SA" sz="2000" dirty="0">
                <a:effectLst/>
                <a:latin typeface="29LT Azer" panose="00000500000000000000" pitchFamily="2" charset="-78"/>
                <a:ea typeface="Times New Roman" panose="02020603050405020304" pitchFamily="18" charset="0"/>
                <a:cs typeface="29LT Azer" panose="00000500000000000000" pitchFamily="2" charset="-78"/>
              </a:rPr>
              <a:t>: </a:t>
            </a:r>
            <a:endParaRPr lang="en-US" sz="2000" dirty="0">
              <a:effectLst/>
              <a:latin typeface="29LT Azer" panose="00000500000000000000" pitchFamily="2" charset="-78"/>
              <a:ea typeface="Times New Roman" panose="02020603050405020304" pitchFamily="18" charset="0"/>
              <a:cs typeface="29LT Azer" panose="00000500000000000000" pitchFamily="2" charset="-78"/>
            </a:endParaRPr>
          </a:p>
          <a:p>
            <a:pPr algn="just" rtl="1"/>
            <a:r>
              <a:rPr lang="ar-SA" sz="2000" dirty="0">
                <a:effectLst/>
                <a:latin typeface="29LT Azer" panose="00000500000000000000" pitchFamily="2" charset="-78"/>
                <a:ea typeface="Times New Roman" panose="02020603050405020304" pitchFamily="18" charset="0"/>
                <a:cs typeface="29LT Azer" panose="00000500000000000000" pitchFamily="2" charset="-78"/>
              </a:rPr>
              <a:t>أهداف بناء فرق العمل تتمثل في الآتي: </a:t>
            </a:r>
            <a:endParaRPr lang="en-US" sz="20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pPr>
            <a:r>
              <a:rPr lang="ar-SA" sz="2000" dirty="0">
                <a:effectLst/>
                <a:latin typeface="29LT Azer" panose="00000500000000000000" pitchFamily="2" charset="-78"/>
                <a:ea typeface="Times New Roman" panose="02020603050405020304" pitchFamily="18" charset="0"/>
                <a:cs typeface="29LT Azer" panose="00000500000000000000" pitchFamily="2" charset="-78"/>
              </a:rPr>
              <a:t>بناء روح الثقة والتعاون بين الأفراد. </a:t>
            </a:r>
            <a:endParaRPr lang="en-US" sz="20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pPr>
            <a:r>
              <a:rPr lang="ar-SA" sz="2000" dirty="0">
                <a:effectLst/>
                <a:latin typeface="29LT Azer" panose="00000500000000000000" pitchFamily="2" charset="-78"/>
                <a:ea typeface="Times New Roman" panose="02020603050405020304" pitchFamily="18" charset="0"/>
                <a:cs typeface="29LT Azer" panose="00000500000000000000" pitchFamily="2" charset="-78"/>
              </a:rPr>
              <a:t>تنمية مهارات الأفراد، وزيادة مداركهم. </a:t>
            </a:r>
            <a:endParaRPr lang="en-US" sz="20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pPr>
            <a:r>
              <a:rPr lang="ar-SA" sz="2000" dirty="0">
                <a:effectLst/>
                <a:latin typeface="29LT Azer" panose="00000500000000000000" pitchFamily="2" charset="-78"/>
                <a:ea typeface="Times New Roman" panose="02020603050405020304" pitchFamily="18" charset="0"/>
                <a:cs typeface="29LT Azer" panose="00000500000000000000" pitchFamily="2" charset="-78"/>
              </a:rPr>
              <a:t>تنمية مهارات المديرين في تحسين العلاقات داخل المنظمة بين الرؤساء والمرؤوسين. </a:t>
            </a:r>
            <a:endParaRPr lang="en-US" sz="20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pPr>
            <a:r>
              <a:rPr lang="ar-SA" sz="2000" dirty="0">
                <a:effectLst/>
                <a:latin typeface="29LT Azer" panose="00000500000000000000" pitchFamily="2" charset="-78"/>
                <a:ea typeface="Times New Roman" panose="02020603050405020304" pitchFamily="18" charset="0"/>
                <a:cs typeface="29LT Azer" panose="00000500000000000000" pitchFamily="2" charset="-78"/>
              </a:rPr>
              <a:t>تنمية مهارات حل الصراعات والمنازعات بين الأفراد والمجموعات. </a:t>
            </a:r>
            <a:endParaRPr lang="en-US" sz="20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pPr>
            <a:r>
              <a:rPr lang="ar-SA" sz="2000" dirty="0">
                <a:effectLst/>
                <a:latin typeface="29LT Azer" panose="00000500000000000000" pitchFamily="2" charset="-78"/>
                <a:ea typeface="Times New Roman" panose="02020603050405020304" pitchFamily="18" charset="0"/>
                <a:cs typeface="29LT Azer" panose="00000500000000000000" pitchFamily="2" charset="-78"/>
              </a:rPr>
              <a:t>توفير الاتصال المفتوح بين أجزاء المنظمة وبما يؤدي إلى مزيد من الشفافية والوضوح في مواجهة القضايا والمشكلات. </a:t>
            </a:r>
            <a:endParaRPr lang="en-US" sz="20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pPr>
            <a:r>
              <a:rPr lang="ar-SA" sz="2000" dirty="0">
                <a:effectLst/>
                <a:latin typeface="29LT Azer" panose="00000500000000000000" pitchFamily="2" charset="-78"/>
                <a:ea typeface="Times New Roman" panose="02020603050405020304" pitchFamily="18" charset="0"/>
                <a:cs typeface="29LT Azer" panose="00000500000000000000" pitchFamily="2" charset="-78"/>
              </a:rPr>
              <a:t>إعطاء مزيد من الوقت للمدراء للتركيز على فعالية المنظمة في مجالات التخطيط ووضع الأهداف. </a:t>
            </a:r>
            <a:endParaRPr lang="en-US" sz="20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pPr>
            <a:r>
              <a:rPr lang="ar-SA" sz="2000" dirty="0">
                <a:effectLst/>
                <a:latin typeface="29LT Azer" panose="00000500000000000000" pitchFamily="2" charset="-78"/>
                <a:ea typeface="Times New Roman" panose="02020603050405020304" pitchFamily="18" charset="0"/>
                <a:cs typeface="29LT Azer" panose="00000500000000000000" pitchFamily="2" charset="-78"/>
              </a:rPr>
              <a:t>زيادة تدفق المعلومات بين أجزاء المنظمة. </a:t>
            </a:r>
            <a:endParaRPr lang="en-US" sz="20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pPr>
            <a:r>
              <a:rPr lang="ar-SA" sz="2000" dirty="0">
                <a:effectLst/>
                <a:latin typeface="29LT Azer" panose="00000500000000000000" pitchFamily="2" charset="-78"/>
                <a:ea typeface="Times New Roman" panose="02020603050405020304" pitchFamily="18" charset="0"/>
                <a:cs typeface="29LT Azer" panose="00000500000000000000" pitchFamily="2" charset="-78"/>
              </a:rPr>
              <a:t>الاستخدام الأمثل للموارد والإمكانات المتاحة وبما يحقق كفاءة الأداء. </a:t>
            </a:r>
            <a:endParaRPr lang="en-US" sz="20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pPr>
            <a:r>
              <a:rPr lang="ar-SA" sz="2000" dirty="0">
                <a:effectLst/>
                <a:latin typeface="29LT Azer" panose="00000500000000000000" pitchFamily="2" charset="-78"/>
                <a:ea typeface="Times New Roman" panose="02020603050405020304" pitchFamily="18" charset="0"/>
                <a:cs typeface="29LT Azer" panose="00000500000000000000" pitchFamily="2" charset="-78"/>
              </a:rPr>
              <a:t>تهيئة البيئة المناسبة لتحسين الخدمات والمنتجات التي تقدمها المنظمة.</a:t>
            </a:r>
            <a:endParaRPr lang="en-US" sz="2000" dirty="0">
              <a:effectLst/>
              <a:latin typeface="29LT Azer" panose="00000500000000000000" pitchFamily="2" charset="-78"/>
              <a:ea typeface="Times New Roman" panose="02020603050405020304" pitchFamily="18" charset="0"/>
              <a:cs typeface="29LT Azer" panose="00000500000000000000" pitchFamily="2" charset="-78"/>
            </a:endParaRPr>
          </a:p>
        </p:txBody>
      </p:sp>
    </p:spTree>
    <p:extLst>
      <p:ext uri="{BB962C8B-B14F-4D97-AF65-F5344CB8AC3E}">
        <p14:creationId xmlns:p14="http://schemas.microsoft.com/office/powerpoint/2010/main" val="1442458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
                                        <p:tgtEl>
                                          <p:spTgt spid="7"/>
                                        </p:tgtEl>
                                      </p:cBhvr>
                                    </p:animEffect>
                                    <p:anim calcmode="lin" valueType="num">
                                      <p:cBhvr>
                                        <p:cTn id="8" dur="400" fill="hold"/>
                                        <p:tgtEl>
                                          <p:spTgt spid="7"/>
                                        </p:tgtEl>
                                        <p:attrNameLst>
                                          <p:attrName>ppt_x</p:attrName>
                                        </p:attrNameLst>
                                      </p:cBhvr>
                                      <p:tavLst>
                                        <p:tav tm="0">
                                          <p:val>
                                            <p:strVal val="#ppt_x"/>
                                          </p:val>
                                        </p:tav>
                                        <p:tav tm="100000">
                                          <p:val>
                                            <p:strVal val="#ppt_x"/>
                                          </p:val>
                                        </p:tav>
                                      </p:tavLst>
                                    </p:anim>
                                    <p:anim calcmode="lin" valueType="num">
                                      <p:cBhvr>
                                        <p:cTn id="9" dur="400" fill="hold"/>
                                        <p:tgtEl>
                                          <p:spTgt spid="7"/>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412859" y="-439756"/>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grpSp>
        <p:nvGrpSpPr>
          <p:cNvPr id="18" name="Group 10">
            <a:extLst>
              <a:ext uri="{FF2B5EF4-FFF2-40B4-BE49-F238E27FC236}">
                <a16:creationId xmlns:a16="http://schemas.microsoft.com/office/drawing/2014/main" id="{F1F58034-514D-F803-FD44-C8CFAB90EC4D}"/>
              </a:ext>
            </a:extLst>
          </p:cNvPr>
          <p:cNvGrpSpPr/>
          <p:nvPr/>
        </p:nvGrpSpPr>
        <p:grpSpPr>
          <a:xfrm>
            <a:off x="6587521" y="5553012"/>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25" name="WordArt 8">
            <a:extLst>
              <a:ext uri="{FF2B5EF4-FFF2-40B4-BE49-F238E27FC236}">
                <a16:creationId xmlns:a16="http://schemas.microsoft.com/office/drawing/2014/main" id="{3F107349-5495-00BA-7409-4E19C8093BB8}"/>
              </a:ext>
            </a:extLst>
          </p:cNvPr>
          <p:cNvSpPr>
            <a:spLocks noChangeArrowheads="1" noChangeShapeType="1" noTextEdit="1"/>
          </p:cNvSpPr>
          <p:nvPr/>
        </p:nvSpPr>
        <p:spPr bwMode="auto">
          <a:xfrm>
            <a:off x="3314700" y="222250"/>
            <a:ext cx="5676900" cy="613833"/>
          </a:xfrm>
          <a:prstGeom prst="rect">
            <a:avLst/>
          </a:prstGeom>
        </p:spPr>
        <p:txBody>
          <a:bodyPr wrap="none" fromWordArt="1">
            <a:prstTxWarp prst="textPlain">
              <a:avLst>
                <a:gd name="adj" fmla="val 50000"/>
              </a:avLst>
            </a:prstTxWarp>
          </a:bodyPr>
          <a:lstStyle/>
          <a:p>
            <a:pPr algn="ctr">
              <a:lnSpc>
                <a:spcPct val="115000"/>
              </a:lnSpc>
              <a:spcAft>
                <a:spcPts val="667"/>
              </a:spcAft>
            </a:pPr>
            <a:endParaRPr lang="en-US" sz="1200" dirty="0">
              <a:latin typeface="Calibri" panose="020F0502020204030204" pitchFamily="34" charset="0"/>
              <a:ea typeface="Calibri" panose="020F0502020204030204" pitchFamily="34" charset="0"/>
              <a:cs typeface="Arial" panose="020B0604020202020204" pitchFamily="34" charset="0"/>
            </a:endParaRPr>
          </a:p>
        </p:txBody>
      </p:sp>
      <p:sp>
        <p:nvSpPr>
          <p:cNvPr id="9" name="TextBox 14">
            <a:extLst>
              <a:ext uri="{FF2B5EF4-FFF2-40B4-BE49-F238E27FC236}">
                <a16:creationId xmlns:a16="http://schemas.microsoft.com/office/drawing/2014/main" id="{8D03708F-51EA-DDE9-4EDF-0EA6B19F909E}"/>
              </a:ext>
            </a:extLst>
          </p:cNvPr>
          <p:cNvSpPr txBox="1"/>
          <p:nvPr/>
        </p:nvSpPr>
        <p:spPr>
          <a:xfrm>
            <a:off x="2888309" y="5380863"/>
            <a:ext cx="2535960" cy="294953"/>
          </a:xfrm>
          <a:prstGeom prst="rect">
            <a:avLst/>
          </a:prstGeom>
        </p:spPr>
        <p:txBody>
          <a:bodyPr lIns="0" tIns="0" rIns="0" bIns="0" rtlCol="0" anchor="t">
            <a:spAutoFit/>
          </a:bodyPr>
          <a:lstStyle/>
          <a:p>
            <a:pPr algn="l">
              <a:lnSpc>
                <a:spcPts val="2277"/>
              </a:lnSpc>
            </a:pPr>
            <a:r>
              <a:rPr lang="en-US" sz="2277" dirty="0">
                <a:solidFill>
                  <a:srgbClr val="FFFFFF"/>
                </a:solidFill>
                <a:latin typeface="Heading Now 71-78 Bold"/>
                <a:ea typeface="Heading Now 71-78 Bold"/>
                <a:cs typeface="Heading Now 71-78 Bold"/>
                <a:sym typeface="Heading Now 71-78 Bold"/>
              </a:rPr>
              <a:t>02</a:t>
            </a:r>
          </a:p>
        </p:txBody>
      </p:sp>
      <p:sp>
        <p:nvSpPr>
          <p:cNvPr id="8" name="مربع نص 7">
            <a:extLst>
              <a:ext uri="{FF2B5EF4-FFF2-40B4-BE49-F238E27FC236}">
                <a16:creationId xmlns:a16="http://schemas.microsoft.com/office/drawing/2014/main" id="{BA8285E9-E190-FE28-6F0F-8794338470F2}"/>
              </a:ext>
            </a:extLst>
          </p:cNvPr>
          <p:cNvSpPr txBox="1"/>
          <p:nvPr/>
        </p:nvSpPr>
        <p:spPr>
          <a:xfrm>
            <a:off x="2760853" y="100083"/>
            <a:ext cx="6679453" cy="564129"/>
          </a:xfrm>
          <a:prstGeom prst="rect">
            <a:avLst/>
          </a:prstGeom>
          <a:noFill/>
        </p:spPr>
        <p:txBody>
          <a:bodyPr wrap="square">
            <a:spAutoFit/>
          </a:bodyPr>
          <a:lstStyle/>
          <a:p>
            <a:pPr algn="ctr"/>
            <a:r>
              <a:rPr lang="ar-EG" sz="2133" b="1"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الفصــــــل الخامس</a:t>
            </a:r>
            <a:r>
              <a:rPr lang="ar-EG" sz="2133"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(تطوير وتحفيز الذات)</a:t>
            </a:r>
            <a:endParaRPr lang="en-US" sz="2133"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a:endParaRPr lang="ar-SA" sz="933" dirty="0">
              <a:solidFill>
                <a:schemeClr val="bg1"/>
              </a:solidFill>
              <a:latin typeface="29LT Bukra Bold" panose="000B0903020204020204" pitchFamily="34" charset="-78"/>
              <a:cs typeface="29LT Bukra Bold" panose="000B0903020204020204" pitchFamily="34" charset="-78"/>
            </a:endParaRPr>
          </a:p>
        </p:txBody>
      </p:sp>
      <p:sp>
        <p:nvSpPr>
          <p:cNvPr id="7" name="AutoShape 5">
            <a:extLst>
              <a:ext uri="{FF2B5EF4-FFF2-40B4-BE49-F238E27FC236}">
                <a16:creationId xmlns:a16="http://schemas.microsoft.com/office/drawing/2014/main" id="{893F77A5-8FB8-DB4E-FCC5-4960242E8AAA}"/>
              </a:ext>
            </a:extLst>
          </p:cNvPr>
          <p:cNvSpPr>
            <a:spLocks noChangeArrowheads="1"/>
          </p:cNvSpPr>
          <p:nvPr/>
        </p:nvSpPr>
        <p:spPr bwMode="auto">
          <a:xfrm>
            <a:off x="1998566" y="222250"/>
            <a:ext cx="8610600" cy="683267"/>
          </a:xfrm>
          <a:prstGeom prst="ellipseRibbon2">
            <a:avLst>
              <a:gd name="adj1" fmla="val 25000"/>
              <a:gd name="adj2" fmla="val 75000"/>
              <a:gd name="adj3" fmla="val 12500"/>
            </a:avLst>
          </a:prstGeom>
          <a:solidFill>
            <a:srgbClr val="C9E4FF"/>
          </a:solidFill>
          <a:ln w="50800">
            <a:solidFill>
              <a:srgbClr val="379BFF"/>
            </a:solidFill>
            <a:round/>
            <a:headEnd/>
            <a:tailEnd/>
          </a:ln>
        </p:spPr>
        <p:txBody>
          <a:bodyPr wrap="none" anchor="ct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ctr">
              <a:buNone/>
            </a:pPr>
            <a:r>
              <a:rPr lang="ar-SA" dirty="0">
                <a:highlight>
                  <a:srgbClr val="FFFFFF"/>
                </a:highlight>
                <a:latin typeface="29LT Azer" panose="00000500000000000000" pitchFamily="2" charset="-78"/>
                <a:cs typeface="29LT Azer" panose="00000500000000000000" pitchFamily="2" charset="-78"/>
              </a:rPr>
              <a:t>ادارة فرق العمل الدولية</a:t>
            </a:r>
            <a:endParaRPr lang="en-US" b="1" dirty="0">
              <a:highlight>
                <a:srgbClr val="FFFFFF"/>
              </a:highlight>
              <a:latin typeface="29LT Azer" panose="00000500000000000000" pitchFamily="2" charset="-78"/>
              <a:cs typeface="29LT Azer" panose="00000500000000000000" pitchFamily="2" charset="-78"/>
            </a:endParaRPr>
          </a:p>
        </p:txBody>
      </p:sp>
      <p:sp>
        <p:nvSpPr>
          <p:cNvPr id="13" name="مربع نص 12">
            <a:extLst>
              <a:ext uri="{FF2B5EF4-FFF2-40B4-BE49-F238E27FC236}">
                <a16:creationId xmlns:a16="http://schemas.microsoft.com/office/drawing/2014/main" id="{FDF9A8C6-3D95-BE9E-2944-FF4FAEC1CDC9}"/>
              </a:ext>
            </a:extLst>
          </p:cNvPr>
          <p:cNvSpPr txBox="1"/>
          <p:nvPr/>
        </p:nvSpPr>
        <p:spPr>
          <a:xfrm>
            <a:off x="505724" y="1132065"/>
            <a:ext cx="11596284" cy="4278094"/>
          </a:xfrm>
          <a:prstGeom prst="rect">
            <a:avLst/>
          </a:prstGeom>
          <a:noFill/>
        </p:spPr>
        <p:txBody>
          <a:bodyPr wrap="square">
            <a:spAutoFit/>
          </a:bodyPr>
          <a:lstStyle/>
          <a:p>
            <a:pPr marL="66675" algn="just" rtl="1"/>
            <a:r>
              <a:rPr lang="ar-SA" sz="1600" b="1" dirty="0">
                <a:effectLst/>
                <a:latin typeface="29LT Azer" panose="00000500000000000000" pitchFamily="2" charset="-78"/>
                <a:ea typeface="Times New Roman" panose="02020603050405020304" pitchFamily="18" charset="0"/>
                <a:cs typeface="29LT Azer" panose="00000500000000000000" pitchFamily="2" charset="-78"/>
              </a:rPr>
              <a:t>اختيار اعضاء الفريق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pPr>
            <a:r>
              <a:rPr lang="ar-SA" sz="1600" dirty="0">
                <a:effectLst/>
                <a:latin typeface="29LT Azer" panose="00000500000000000000" pitchFamily="2" charset="-78"/>
                <a:ea typeface="Times New Roman" panose="02020603050405020304" pitchFamily="18" charset="0"/>
                <a:cs typeface="29LT Azer" panose="00000500000000000000" pitchFamily="2" charset="-78"/>
              </a:rPr>
              <a:t>المشاركة: أي </a:t>
            </a:r>
            <a:r>
              <a:rPr lang="ar-SA" sz="1600" dirty="0">
                <a:solidFill>
                  <a:srgbClr val="000000"/>
                </a:solidFill>
                <a:effectLst/>
                <a:highlight>
                  <a:srgbClr val="DFDFDF"/>
                </a:highlight>
                <a:latin typeface="29LT Azer" panose="00000500000000000000" pitchFamily="2" charset="-78"/>
                <a:ea typeface="Times New Roman" panose="02020603050405020304" pitchFamily="18" charset="0"/>
                <a:cs typeface="29LT Azer" panose="00000500000000000000" pitchFamily="2" charset="-78"/>
              </a:rPr>
              <a:t>مدى اهتمام أعضاء الفريق بالمساهمة في أنشطة الفريق بصورة فعالة</a:t>
            </a:r>
            <a:r>
              <a:rPr lang="ar-SA" sz="1600" dirty="0">
                <a:effectLst/>
                <a:latin typeface="29LT Azer" panose="00000500000000000000" pitchFamily="2" charset="-78"/>
                <a:ea typeface="Times New Roman" panose="02020603050405020304" pitchFamily="18" charset="0"/>
                <a:cs typeface="29LT Azer" panose="00000500000000000000" pitchFamily="2" charset="-78"/>
              </a:rPr>
              <a:t>.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pPr>
            <a:r>
              <a:rPr lang="ar-SA" sz="1600" dirty="0">
                <a:effectLst/>
                <a:latin typeface="29LT Azer" panose="00000500000000000000" pitchFamily="2" charset="-78"/>
                <a:ea typeface="Times New Roman" panose="02020603050405020304" pitchFamily="18" charset="0"/>
                <a:cs typeface="29LT Azer" panose="00000500000000000000" pitchFamily="2" charset="-78"/>
              </a:rPr>
              <a:t>التعاون: وهو مدى توفر الرغبة لدى أعضاء الفريق للعمل الجماعي للوصول إلى النتائج.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pPr>
            <a:r>
              <a:rPr lang="ar-SA" sz="1600" dirty="0">
                <a:effectLst/>
                <a:latin typeface="29LT Azer" panose="00000500000000000000" pitchFamily="2" charset="-78"/>
                <a:ea typeface="Times New Roman" panose="02020603050405020304" pitchFamily="18" charset="0"/>
                <a:cs typeface="29LT Azer" panose="00000500000000000000" pitchFamily="2" charset="-78"/>
              </a:rPr>
              <a:t>المرونة: وهي درجة تقبل كل عضو في الفريق لآراء الآخرين، والتنازل عن المواقف الثابتة لصالح الفريق.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pPr>
            <a:r>
              <a:rPr lang="ar-SA" sz="1600" dirty="0">
                <a:effectLst/>
                <a:latin typeface="29LT Azer" panose="00000500000000000000" pitchFamily="2" charset="-78"/>
                <a:ea typeface="Times New Roman" panose="02020603050405020304" pitchFamily="18" charset="0"/>
                <a:cs typeface="29LT Azer" panose="00000500000000000000" pitchFamily="2" charset="-78"/>
              </a:rPr>
              <a:t>الحساسية: وهي درجة ميل أعضاء الفريق لعدم الإساءة لمشاعر بعضهم بعضاً، ومدى رغبتهم لتكوين جو نفسي مريح.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pPr>
            <a:r>
              <a:rPr lang="ar-SA" sz="1600" dirty="0">
                <a:effectLst/>
                <a:latin typeface="29LT Azer" panose="00000500000000000000" pitchFamily="2" charset="-78"/>
                <a:ea typeface="Times New Roman" panose="02020603050405020304" pitchFamily="18" charset="0"/>
                <a:cs typeface="29LT Azer" panose="00000500000000000000" pitchFamily="2" charset="-78"/>
              </a:rPr>
              <a:t>تحمل المخاطر: وهو مدى استعداد أعضاء الفريق لمواجهة المواقف الصعبة التي تواجه الفريق، والعمل على تحدي نقاط ضعف الخطط والاستراتيجيات لحفز الأعضاء على مواجهتها وتذليلها.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pPr>
            <a:r>
              <a:rPr lang="ar-SA" sz="1600" dirty="0">
                <a:effectLst/>
                <a:latin typeface="29LT Azer" panose="00000500000000000000" pitchFamily="2" charset="-78"/>
                <a:ea typeface="Times New Roman" panose="02020603050405020304" pitchFamily="18" charset="0"/>
                <a:cs typeface="29LT Azer" panose="00000500000000000000" pitchFamily="2" charset="-78"/>
              </a:rPr>
              <a:t>الالتزام: وهو مدى شعور الفرد للعمل بإخلاص لتحقيق أهداف المنظمة وهذا يتطلب </a:t>
            </a:r>
            <a:r>
              <a:rPr lang="ar-SA" sz="1600" dirty="0" err="1">
                <a:effectLst/>
                <a:latin typeface="29LT Azer" panose="00000500000000000000" pitchFamily="2" charset="-78"/>
                <a:ea typeface="Times New Roman" panose="02020603050405020304" pitchFamily="18" charset="0"/>
                <a:cs typeface="29LT Azer" panose="00000500000000000000" pitchFamily="2" charset="-78"/>
              </a:rPr>
              <a:t>إنسجام</a:t>
            </a:r>
            <a:r>
              <a:rPr lang="ar-SA" sz="1600" dirty="0">
                <a:effectLst/>
                <a:latin typeface="29LT Azer" panose="00000500000000000000" pitchFamily="2" charset="-78"/>
                <a:ea typeface="Times New Roman" panose="02020603050405020304" pitchFamily="18" charset="0"/>
                <a:cs typeface="29LT Azer" panose="00000500000000000000" pitchFamily="2" charset="-78"/>
              </a:rPr>
              <a:t> أهداف المنظمة مع أهداف الفريق، والتقسيم العادل للمهام بين الأعضاء.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pPr>
            <a:r>
              <a:rPr lang="ar-SA" sz="1600" dirty="0">
                <a:effectLst/>
                <a:latin typeface="29LT Azer" panose="00000500000000000000" pitchFamily="2" charset="-78"/>
                <a:ea typeface="Times New Roman" panose="02020603050405020304" pitchFamily="18" charset="0"/>
                <a:cs typeface="29LT Azer" panose="00000500000000000000" pitchFamily="2" charset="-78"/>
              </a:rPr>
              <a:t>التيسير: وهو مدى ميل أعضاء الفريق لتقديم مقترحات حل المشكلات، وتسوية النـزاعات ضمن الفريق وتوضيح مهام وقضايا العمل التي </a:t>
            </a:r>
            <a:r>
              <a:rPr lang="ar-SA" sz="1600" dirty="0" err="1">
                <a:effectLst/>
                <a:latin typeface="29LT Azer" panose="00000500000000000000" pitchFamily="2" charset="-78"/>
                <a:ea typeface="Times New Roman" panose="02020603050405020304" pitchFamily="18" charset="0"/>
                <a:cs typeface="29LT Azer" panose="00000500000000000000" pitchFamily="2" charset="-78"/>
              </a:rPr>
              <a:t>يواجهها</a:t>
            </a:r>
            <a:r>
              <a:rPr lang="ar-SA" sz="1600" dirty="0">
                <a:effectLst/>
                <a:latin typeface="29LT Azer" panose="00000500000000000000" pitchFamily="2" charset="-78"/>
                <a:ea typeface="Times New Roman" panose="02020603050405020304" pitchFamily="18" charset="0"/>
                <a:cs typeface="29LT Azer" panose="00000500000000000000" pitchFamily="2" charset="-78"/>
              </a:rPr>
              <a:t> الفريق.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pPr>
            <a:r>
              <a:rPr lang="ar-SA" sz="1600" dirty="0">
                <a:effectLst/>
                <a:latin typeface="29LT Azer" panose="00000500000000000000" pitchFamily="2" charset="-78"/>
                <a:ea typeface="Times New Roman" panose="02020603050405020304" pitchFamily="18" charset="0"/>
                <a:cs typeface="29LT Azer" panose="00000500000000000000" pitchFamily="2" charset="-78"/>
              </a:rPr>
              <a:t>الانفتاح: وهي مدى ميل أعضاء الفريق لتقديم معلومات للآخرين عن التخطيط وحل المشكلات، وحرية التعبير عن المشاعر ووجهات النظر.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R="685800" algn="just" rtl="1"/>
            <a:r>
              <a:rPr lang="ar-SA" sz="1600" b="1" dirty="0">
                <a:effectLst/>
                <a:latin typeface="29LT Azer" panose="00000500000000000000" pitchFamily="2" charset="-78"/>
                <a:ea typeface="Times New Roman" panose="02020603050405020304" pitchFamily="18" charset="0"/>
                <a:cs typeface="29LT Azer" panose="00000500000000000000" pitchFamily="2" charset="-78"/>
              </a:rPr>
              <a:t>ومما سبق يمكن أن نلخص أهم صفات فريق العمل الفعال على أنها تتمحور حول عدد من الأمور: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pPr>
            <a:r>
              <a:rPr lang="ar-SA" sz="1600" dirty="0">
                <a:effectLst/>
                <a:latin typeface="29LT Azer" panose="00000500000000000000" pitchFamily="2" charset="-78"/>
                <a:ea typeface="Times New Roman" panose="02020603050405020304" pitchFamily="18" charset="0"/>
                <a:cs typeface="29LT Azer" panose="00000500000000000000" pitchFamily="2" charset="-78"/>
              </a:rPr>
              <a:t>وضوح المهام والأهداف.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pPr>
            <a:r>
              <a:rPr lang="ar-SA" sz="1600" dirty="0">
                <a:effectLst/>
                <a:latin typeface="29LT Azer" panose="00000500000000000000" pitchFamily="2" charset="-78"/>
                <a:ea typeface="Times New Roman" panose="02020603050405020304" pitchFamily="18" charset="0"/>
                <a:cs typeface="29LT Azer" panose="00000500000000000000" pitchFamily="2" charset="-78"/>
              </a:rPr>
              <a:t>التعاون الاعتمادية بين الأعضاء.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pPr>
            <a:r>
              <a:rPr lang="ar-SA" sz="1600" dirty="0">
                <a:effectLst/>
                <a:latin typeface="29LT Azer" panose="00000500000000000000" pitchFamily="2" charset="-78"/>
                <a:ea typeface="Times New Roman" panose="02020603050405020304" pitchFamily="18" charset="0"/>
                <a:cs typeface="29LT Azer" panose="00000500000000000000" pitchFamily="2" charset="-78"/>
              </a:rPr>
              <a:t>المشاركة والالتزام بتحقيق أهداف المنظمة.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pPr>
            <a:r>
              <a:rPr lang="ar-SA" sz="1600" dirty="0">
                <a:effectLst/>
                <a:latin typeface="29LT Azer" panose="00000500000000000000" pitchFamily="2" charset="-78"/>
                <a:ea typeface="Times New Roman" panose="02020603050405020304" pitchFamily="18" charset="0"/>
                <a:cs typeface="29LT Azer" panose="00000500000000000000" pitchFamily="2" charset="-78"/>
              </a:rPr>
              <a:t>القيادة الفعالة لنشاطات الفريق، والتحضر في إدارة الصراعات والخلافات.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pPr>
            <a:r>
              <a:rPr lang="ar-SA" sz="1600" dirty="0">
                <a:effectLst/>
                <a:latin typeface="29LT Azer" panose="00000500000000000000" pitchFamily="2" charset="-78"/>
                <a:ea typeface="Times New Roman" panose="02020603050405020304" pitchFamily="18" charset="0"/>
                <a:cs typeface="29LT Azer" panose="00000500000000000000" pitchFamily="2" charset="-78"/>
              </a:rPr>
              <a:t>دعم الإبداع والابتكار، والاتصالات المفتوحة.</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p:txBody>
      </p:sp>
    </p:spTree>
    <p:extLst>
      <p:ext uri="{BB962C8B-B14F-4D97-AF65-F5344CB8AC3E}">
        <p14:creationId xmlns:p14="http://schemas.microsoft.com/office/powerpoint/2010/main" val="3178753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
                                        <p:tgtEl>
                                          <p:spTgt spid="7"/>
                                        </p:tgtEl>
                                      </p:cBhvr>
                                    </p:animEffect>
                                    <p:anim calcmode="lin" valueType="num">
                                      <p:cBhvr>
                                        <p:cTn id="8" dur="400" fill="hold"/>
                                        <p:tgtEl>
                                          <p:spTgt spid="7"/>
                                        </p:tgtEl>
                                        <p:attrNameLst>
                                          <p:attrName>ppt_x</p:attrName>
                                        </p:attrNameLst>
                                      </p:cBhvr>
                                      <p:tavLst>
                                        <p:tav tm="0">
                                          <p:val>
                                            <p:strVal val="#ppt_x"/>
                                          </p:val>
                                        </p:tav>
                                        <p:tav tm="100000">
                                          <p:val>
                                            <p:strVal val="#ppt_x"/>
                                          </p:val>
                                        </p:tav>
                                      </p:tavLst>
                                    </p:anim>
                                    <p:anim calcmode="lin" valueType="num">
                                      <p:cBhvr>
                                        <p:cTn id="9" dur="400" fill="hold"/>
                                        <p:tgtEl>
                                          <p:spTgt spid="7"/>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412859" y="-439756"/>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grpSp>
        <p:nvGrpSpPr>
          <p:cNvPr id="18" name="Group 10">
            <a:extLst>
              <a:ext uri="{FF2B5EF4-FFF2-40B4-BE49-F238E27FC236}">
                <a16:creationId xmlns:a16="http://schemas.microsoft.com/office/drawing/2014/main" id="{F1F58034-514D-F803-FD44-C8CFAB90EC4D}"/>
              </a:ext>
            </a:extLst>
          </p:cNvPr>
          <p:cNvGrpSpPr/>
          <p:nvPr/>
        </p:nvGrpSpPr>
        <p:grpSpPr>
          <a:xfrm>
            <a:off x="6587521" y="5553012"/>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25" name="WordArt 8">
            <a:extLst>
              <a:ext uri="{FF2B5EF4-FFF2-40B4-BE49-F238E27FC236}">
                <a16:creationId xmlns:a16="http://schemas.microsoft.com/office/drawing/2014/main" id="{3F107349-5495-00BA-7409-4E19C8093BB8}"/>
              </a:ext>
            </a:extLst>
          </p:cNvPr>
          <p:cNvSpPr>
            <a:spLocks noChangeArrowheads="1" noChangeShapeType="1" noTextEdit="1"/>
          </p:cNvSpPr>
          <p:nvPr/>
        </p:nvSpPr>
        <p:spPr bwMode="auto">
          <a:xfrm>
            <a:off x="3314700" y="222250"/>
            <a:ext cx="5676900" cy="613833"/>
          </a:xfrm>
          <a:prstGeom prst="rect">
            <a:avLst/>
          </a:prstGeom>
        </p:spPr>
        <p:txBody>
          <a:bodyPr wrap="none" fromWordArt="1">
            <a:prstTxWarp prst="textPlain">
              <a:avLst>
                <a:gd name="adj" fmla="val 50000"/>
              </a:avLst>
            </a:prstTxWarp>
          </a:bodyPr>
          <a:lstStyle/>
          <a:p>
            <a:pPr algn="ctr">
              <a:lnSpc>
                <a:spcPct val="115000"/>
              </a:lnSpc>
              <a:spcAft>
                <a:spcPts val="667"/>
              </a:spcAft>
            </a:pPr>
            <a:endParaRPr lang="en-US" sz="1200" dirty="0">
              <a:latin typeface="Calibri" panose="020F0502020204030204" pitchFamily="34" charset="0"/>
              <a:ea typeface="Calibri" panose="020F0502020204030204" pitchFamily="34" charset="0"/>
              <a:cs typeface="Arial" panose="020B0604020202020204" pitchFamily="34" charset="0"/>
            </a:endParaRPr>
          </a:p>
        </p:txBody>
      </p:sp>
      <p:sp>
        <p:nvSpPr>
          <p:cNvPr id="9" name="TextBox 14">
            <a:extLst>
              <a:ext uri="{FF2B5EF4-FFF2-40B4-BE49-F238E27FC236}">
                <a16:creationId xmlns:a16="http://schemas.microsoft.com/office/drawing/2014/main" id="{8D03708F-51EA-DDE9-4EDF-0EA6B19F909E}"/>
              </a:ext>
            </a:extLst>
          </p:cNvPr>
          <p:cNvSpPr txBox="1"/>
          <p:nvPr/>
        </p:nvSpPr>
        <p:spPr>
          <a:xfrm>
            <a:off x="2888309" y="5380863"/>
            <a:ext cx="2535960" cy="294953"/>
          </a:xfrm>
          <a:prstGeom prst="rect">
            <a:avLst/>
          </a:prstGeom>
        </p:spPr>
        <p:txBody>
          <a:bodyPr lIns="0" tIns="0" rIns="0" bIns="0" rtlCol="0" anchor="t">
            <a:spAutoFit/>
          </a:bodyPr>
          <a:lstStyle/>
          <a:p>
            <a:pPr algn="l">
              <a:lnSpc>
                <a:spcPts val="2277"/>
              </a:lnSpc>
            </a:pPr>
            <a:r>
              <a:rPr lang="en-US" sz="2277" dirty="0">
                <a:solidFill>
                  <a:srgbClr val="FFFFFF"/>
                </a:solidFill>
                <a:latin typeface="Heading Now 71-78 Bold"/>
                <a:ea typeface="Heading Now 71-78 Bold"/>
                <a:cs typeface="Heading Now 71-78 Bold"/>
                <a:sym typeface="Heading Now 71-78 Bold"/>
              </a:rPr>
              <a:t>02</a:t>
            </a:r>
          </a:p>
        </p:txBody>
      </p:sp>
      <p:sp>
        <p:nvSpPr>
          <p:cNvPr id="8" name="مربع نص 7">
            <a:extLst>
              <a:ext uri="{FF2B5EF4-FFF2-40B4-BE49-F238E27FC236}">
                <a16:creationId xmlns:a16="http://schemas.microsoft.com/office/drawing/2014/main" id="{BA8285E9-E190-FE28-6F0F-8794338470F2}"/>
              </a:ext>
            </a:extLst>
          </p:cNvPr>
          <p:cNvSpPr txBox="1"/>
          <p:nvPr/>
        </p:nvSpPr>
        <p:spPr>
          <a:xfrm>
            <a:off x="2760853" y="100083"/>
            <a:ext cx="6679453" cy="564129"/>
          </a:xfrm>
          <a:prstGeom prst="rect">
            <a:avLst/>
          </a:prstGeom>
          <a:noFill/>
        </p:spPr>
        <p:txBody>
          <a:bodyPr wrap="square">
            <a:spAutoFit/>
          </a:bodyPr>
          <a:lstStyle/>
          <a:p>
            <a:pPr algn="ctr"/>
            <a:r>
              <a:rPr lang="ar-EG" sz="2133" b="1"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الفصــــــل الخامس</a:t>
            </a:r>
            <a:r>
              <a:rPr lang="ar-EG" sz="2133"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(تطوير وتحفيز الذات)</a:t>
            </a:r>
            <a:endParaRPr lang="en-US" sz="2133"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a:endParaRPr lang="ar-SA" sz="933" dirty="0">
              <a:solidFill>
                <a:schemeClr val="bg1"/>
              </a:solidFill>
              <a:latin typeface="29LT Bukra Bold" panose="000B0903020204020204" pitchFamily="34" charset="-78"/>
              <a:cs typeface="29LT Bukra Bold" panose="000B0903020204020204" pitchFamily="34" charset="-78"/>
            </a:endParaRPr>
          </a:p>
        </p:txBody>
      </p:sp>
      <p:sp>
        <p:nvSpPr>
          <p:cNvPr id="7" name="AutoShape 5">
            <a:extLst>
              <a:ext uri="{FF2B5EF4-FFF2-40B4-BE49-F238E27FC236}">
                <a16:creationId xmlns:a16="http://schemas.microsoft.com/office/drawing/2014/main" id="{893F77A5-8FB8-DB4E-FCC5-4960242E8AAA}"/>
              </a:ext>
            </a:extLst>
          </p:cNvPr>
          <p:cNvSpPr>
            <a:spLocks noChangeArrowheads="1"/>
          </p:cNvSpPr>
          <p:nvPr/>
        </p:nvSpPr>
        <p:spPr bwMode="auto">
          <a:xfrm>
            <a:off x="1998566" y="222250"/>
            <a:ext cx="8610600" cy="683267"/>
          </a:xfrm>
          <a:prstGeom prst="ellipseRibbon2">
            <a:avLst>
              <a:gd name="adj1" fmla="val 25000"/>
              <a:gd name="adj2" fmla="val 75000"/>
              <a:gd name="adj3" fmla="val 12500"/>
            </a:avLst>
          </a:prstGeom>
          <a:solidFill>
            <a:srgbClr val="C9E4FF"/>
          </a:solidFill>
          <a:ln w="50800">
            <a:solidFill>
              <a:srgbClr val="379BFF"/>
            </a:solidFill>
            <a:round/>
            <a:headEnd/>
            <a:tailEnd/>
          </a:ln>
        </p:spPr>
        <p:txBody>
          <a:bodyPr wrap="none" anchor="ct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ctr">
              <a:buNone/>
            </a:pPr>
            <a:r>
              <a:rPr lang="ar-SA" dirty="0">
                <a:highlight>
                  <a:srgbClr val="FFFFFF"/>
                </a:highlight>
              </a:rPr>
              <a:t>ادارة فرق العمل الدولية</a:t>
            </a:r>
            <a:endParaRPr lang="en-US" b="1" dirty="0">
              <a:highlight>
                <a:srgbClr val="FFFFFF"/>
              </a:highlight>
              <a:latin typeface="29LT Azer" panose="00000500000000000000" pitchFamily="2" charset="-78"/>
              <a:cs typeface="29LT Azer" panose="00000500000000000000" pitchFamily="2" charset="-78"/>
            </a:endParaRPr>
          </a:p>
        </p:txBody>
      </p:sp>
      <p:sp>
        <p:nvSpPr>
          <p:cNvPr id="13" name="مربع نص 12">
            <a:extLst>
              <a:ext uri="{FF2B5EF4-FFF2-40B4-BE49-F238E27FC236}">
                <a16:creationId xmlns:a16="http://schemas.microsoft.com/office/drawing/2014/main" id="{FDF9A8C6-3D95-BE9E-2944-FF4FAEC1CDC9}"/>
              </a:ext>
            </a:extLst>
          </p:cNvPr>
          <p:cNvSpPr txBox="1"/>
          <p:nvPr/>
        </p:nvSpPr>
        <p:spPr>
          <a:xfrm>
            <a:off x="505724" y="768444"/>
            <a:ext cx="11596284" cy="6001643"/>
          </a:xfrm>
          <a:prstGeom prst="rect">
            <a:avLst/>
          </a:prstGeom>
          <a:noFill/>
        </p:spPr>
        <p:txBody>
          <a:bodyPr wrap="square">
            <a:spAutoFit/>
          </a:bodyPr>
          <a:lstStyle/>
          <a:p>
            <a:pPr algn="ctr" rtl="1"/>
            <a:r>
              <a:rPr lang="ar-SA" sz="1600" b="1" dirty="0">
                <a:effectLst/>
                <a:latin typeface="29LT Azer" panose="00000500000000000000" pitchFamily="2" charset="-78"/>
                <a:ea typeface="Times New Roman" panose="02020603050405020304" pitchFamily="18" charset="0"/>
                <a:cs typeface="29LT Azer" panose="00000500000000000000" pitchFamily="2" charset="-78"/>
              </a:rPr>
              <a:t>منهجية بناء فرق العمل</a:t>
            </a:r>
            <a:r>
              <a:rPr lang="ar-SA" sz="1600" dirty="0">
                <a:effectLst/>
                <a:latin typeface="29LT Azer" panose="00000500000000000000" pitchFamily="2" charset="-78"/>
                <a:ea typeface="Times New Roman" panose="02020603050405020304" pitchFamily="18" charset="0"/>
                <a:cs typeface="29LT Azer" panose="00000500000000000000" pitchFamily="2" charset="-78"/>
              </a:rPr>
              <a:t> </a:t>
            </a:r>
            <a:r>
              <a:rPr lang="ar-EG" sz="1600" dirty="0">
                <a:effectLst/>
                <a:latin typeface="29LT Azer" panose="00000500000000000000" pitchFamily="2" charset="-78"/>
                <a:ea typeface="Times New Roman" panose="02020603050405020304" pitchFamily="18" charset="0"/>
                <a:cs typeface="29LT Azer" panose="00000500000000000000" pitchFamily="2" charset="-78"/>
              </a:rPr>
              <a:t>(المراحل)</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algn="just" rtl="1"/>
            <a:r>
              <a:rPr lang="ar-SA" sz="1600" b="1" dirty="0">
                <a:effectLst/>
                <a:latin typeface="29LT Azer" panose="00000500000000000000" pitchFamily="2" charset="-78"/>
                <a:ea typeface="Times New Roman" panose="02020603050405020304" pitchFamily="18" charset="0"/>
                <a:cs typeface="29LT Azer" panose="00000500000000000000" pitchFamily="2" charset="-78"/>
              </a:rPr>
              <a:t>1- </a:t>
            </a:r>
            <a:r>
              <a:rPr lang="ar-SA" sz="1600" b="1" u="sng" dirty="0">
                <a:effectLst/>
                <a:latin typeface="29LT Azer" panose="00000500000000000000" pitchFamily="2" charset="-78"/>
                <a:ea typeface="Times New Roman" panose="02020603050405020304" pitchFamily="18" charset="0"/>
                <a:cs typeface="29LT Azer" panose="00000500000000000000" pitchFamily="2" charset="-78"/>
              </a:rPr>
              <a:t>التشكيل:</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algn="just" rtl="1"/>
            <a:r>
              <a:rPr lang="ar-SA" sz="1600" dirty="0">
                <a:effectLst/>
                <a:latin typeface="29LT Azer" panose="00000500000000000000" pitchFamily="2" charset="-78"/>
                <a:ea typeface="Times New Roman" panose="02020603050405020304" pitchFamily="18" charset="0"/>
                <a:cs typeface="29LT Azer" panose="00000500000000000000" pitchFamily="2" charset="-78"/>
              </a:rPr>
              <a:t>ويسود هذه المرحلة الارتباك، لأن الأفراد يكونون في مواقف جديدة غير مألوفة  لهم، وتتصف العلاقات بالرسمية وينصب اهتمام الأفراد على أنفسهم، ويسعون لتلبية حاجات الأمان لديهم، كما ويظهر التذمر من العمل مع الفريق، والدخول في مناقشات غير مثمرة.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algn="just" rtl="1"/>
            <a:r>
              <a:rPr lang="ar-SA" sz="1600" b="1" dirty="0">
                <a:effectLst/>
                <a:latin typeface="29LT Azer" panose="00000500000000000000" pitchFamily="2" charset="-78"/>
                <a:ea typeface="Times New Roman" panose="02020603050405020304" pitchFamily="18" charset="0"/>
                <a:cs typeface="29LT Azer" panose="00000500000000000000" pitchFamily="2" charset="-78"/>
              </a:rPr>
              <a:t>2- مرحلة العصف (الصراع):</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indent="457200" algn="just" rtl="1"/>
            <a:r>
              <a:rPr lang="ar-SA" sz="1600" dirty="0">
                <a:effectLst/>
                <a:latin typeface="29LT Azer" panose="00000500000000000000" pitchFamily="2" charset="-78"/>
                <a:ea typeface="Times New Roman" panose="02020603050405020304" pitchFamily="18" charset="0"/>
                <a:cs typeface="29LT Azer" panose="00000500000000000000" pitchFamily="2" charset="-78"/>
              </a:rPr>
              <a:t>يغلب على الأفراد في هذه المرحلة الشعور بالاختلاف في الآراء ووجهات النظر، ويقوم السلوك على الجدل والتنافس والصراع، وكذلك الدفاع عن وجهات النظر الشخصية، ومن مظاهر هذه المرحلة ظهور جماعات عمل فرعية، وعدم الإحساس بالهدف من الدور المطلوب القيام به، وقد يلجأ البعض إلى عدم تشجيع أفكار القائد والسعي إلى تفويض سلطته.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algn="just" rtl="1"/>
            <a:r>
              <a:rPr lang="ar-SA" sz="1600" b="1" dirty="0">
                <a:effectLst/>
                <a:latin typeface="29LT Azer" panose="00000500000000000000" pitchFamily="2" charset="-78"/>
                <a:ea typeface="Times New Roman" panose="02020603050405020304" pitchFamily="18" charset="0"/>
                <a:cs typeface="29LT Azer" panose="00000500000000000000" pitchFamily="2" charset="-78"/>
              </a:rPr>
              <a:t>3- مرحلة التعاون:</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indent="457200" algn="just" rtl="1"/>
            <a:r>
              <a:rPr lang="ar-SA" sz="1600" dirty="0">
                <a:effectLst/>
                <a:latin typeface="29LT Azer" panose="00000500000000000000" pitchFamily="2" charset="-78"/>
                <a:ea typeface="Times New Roman" panose="02020603050405020304" pitchFamily="18" charset="0"/>
                <a:cs typeface="29LT Azer" panose="00000500000000000000" pitchFamily="2" charset="-78"/>
              </a:rPr>
              <a:t>يبدأ الأفراد الاستجابة للبيئة التي أوجدها باني الفريق، وتظهر علامات قبول الانضمام إلى الفريق لتحقيق الأهداف ويظهر الالتزام والعزم على المشاركة بكل قوة، لذلك فإن سلوك الأعضاء في هذه المرحلة يتجه نحو تسوية الخلافات والصراعات والبدء ببناء علاقات شخصية، وتعتمد في هذه المرحلة المعايير والقيم التنظيمية للفريق.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algn="just" rtl="1"/>
            <a:r>
              <a:rPr lang="ar-SA" sz="1600" b="1" dirty="0">
                <a:effectLst/>
                <a:latin typeface="29LT Azer" panose="00000500000000000000" pitchFamily="2" charset="-78"/>
                <a:ea typeface="Times New Roman" panose="02020603050405020304" pitchFamily="18" charset="0"/>
                <a:cs typeface="29LT Azer" panose="00000500000000000000" pitchFamily="2" charset="-78"/>
              </a:rPr>
              <a:t>4- مرحلة الأداء:</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indent="457200" algn="just" rtl="1"/>
            <a:r>
              <a:rPr lang="ar-SA" sz="1600" dirty="0">
                <a:effectLst/>
                <a:latin typeface="29LT Azer" panose="00000500000000000000" pitchFamily="2" charset="-78"/>
                <a:ea typeface="Times New Roman" panose="02020603050405020304" pitchFamily="18" charset="0"/>
                <a:cs typeface="29LT Azer" panose="00000500000000000000" pitchFamily="2" charset="-78"/>
              </a:rPr>
              <a:t>يبدأ </a:t>
            </a:r>
            <a:r>
              <a:rPr lang="ar-SA" sz="1600" dirty="0">
                <a:solidFill>
                  <a:srgbClr val="000000"/>
                </a:solidFill>
                <a:effectLst/>
                <a:highlight>
                  <a:srgbClr val="DFDFDF"/>
                </a:highlight>
                <a:latin typeface="29LT Azer" panose="00000500000000000000" pitchFamily="2" charset="-78"/>
                <a:ea typeface="Times New Roman" panose="02020603050405020304" pitchFamily="18" charset="0"/>
                <a:cs typeface="29LT Azer" panose="00000500000000000000" pitchFamily="2" charset="-78"/>
              </a:rPr>
              <a:t>التزام الأفراد بمعايير وقيم الفريق وتتسم المرحلة بالجدية والحيوية</a:t>
            </a:r>
            <a:r>
              <a:rPr lang="ar-SA" sz="1600" dirty="0">
                <a:effectLst/>
                <a:latin typeface="29LT Azer" panose="00000500000000000000" pitchFamily="2" charset="-78"/>
                <a:ea typeface="Times New Roman" panose="02020603050405020304" pitchFamily="18" charset="0"/>
                <a:cs typeface="29LT Azer" panose="00000500000000000000" pitchFamily="2" charset="-78"/>
              </a:rPr>
              <a:t>، والرضا عن النفس، والثقة بالآخرين.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indent="457200" algn="just" rtl="1"/>
            <a:r>
              <a:rPr lang="ar-SA" sz="1600" dirty="0">
                <a:effectLst/>
                <a:latin typeface="29LT Azer" panose="00000500000000000000" pitchFamily="2" charset="-78"/>
                <a:ea typeface="Times New Roman" panose="02020603050405020304" pitchFamily="18" charset="0"/>
                <a:cs typeface="29LT Azer" panose="00000500000000000000" pitchFamily="2" charset="-78"/>
              </a:rPr>
              <a:t>مما تقدم يتضح أن عملية بناء وتطوير الفريق تم بمراحل متعددة من النضج والنمو، وكذلك من حيث التكوين ولا تحدث عمليات البناء تلقائياً، وبالتالي يلزم الفهم التام، والالتزام بالتدرج العملي السليم، وإتقان العديد من المهارات اللازمة لهذه العملية ويمكن إيضاح المنهجية الصحيحة لبناء فريق العمل على النحو التالي: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tabLst>
                <a:tab pos="685800" algn="l"/>
              </a:tabLst>
            </a:pPr>
            <a:r>
              <a:rPr lang="ar-SA" sz="1600" dirty="0">
                <a:effectLst/>
                <a:latin typeface="29LT Azer" panose="00000500000000000000" pitchFamily="2" charset="-78"/>
                <a:ea typeface="Times New Roman" panose="02020603050405020304" pitchFamily="18" charset="0"/>
                <a:cs typeface="29LT Azer" panose="00000500000000000000" pitchFamily="2" charset="-78"/>
              </a:rPr>
              <a:t>تحديد الحاجة للفريق.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tabLst>
                <a:tab pos="685800" algn="l"/>
              </a:tabLst>
            </a:pPr>
            <a:r>
              <a:rPr lang="ar-SA" sz="1600" dirty="0">
                <a:effectLst/>
                <a:latin typeface="29LT Azer" panose="00000500000000000000" pitchFamily="2" charset="-78"/>
                <a:ea typeface="Times New Roman" panose="02020603050405020304" pitchFamily="18" charset="0"/>
                <a:cs typeface="29LT Azer" panose="00000500000000000000" pitchFamily="2" charset="-78"/>
              </a:rPr>
              <a:t>تعيين قائد للفريق.</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tabLst>
                <a:tab pos="685800" algn="l"/>
              </a:tabLst>
            </a:pPr>
            <a:r>
              <a:rPr lang="ar-SA" sz="1600" dirty="0">
                <a:effectLst/>
                <a:latin typeface="29LT Azer" panose="00000500000000000000" pitchFamily="2" charset="-78"/>
                <a:ea typeface="Times New Roman" panose="02020603050405020304" pitchFamily="18" charset="0"/>
                <a:cs typeface="29LT Azer" panose="00000500000000000000" pitchFamily="2" charset="-78"/>
              </a:rPr>
              <a:t>توضيح المهمة، والتوقعات.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tabLst>
                <a:tab pos="685800" algn="l"/>
              </a:tabLst>
            </a:pPr>
            <a:r>
              <a:rPr lang="ar-SA" sz="1600" dirty="0">
                <a:effectLst/>
                <a:latin typeface="29LT Azer" panose="00000500000000000000" pitchFamily="2" charset="-78"/>
                <a:ea typeface="Times New Roman" panose="02020603050405020304" pitchFamily="18" charset="0"/>
                <a:cs typeface="29LT Azer" panose="00000500000000000000" pitchFamily="2" charset="-78"/>
              </a:rPr>
              <a:t>تشكيل الفريق.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tabLst>
                <a:tab pos="685800" algn="l"/>
              </a:tabLst>
            </a:pPr>
            <a:r>
              <a:rPr lang="ar-SA" sz="1600" dirty="0">
                <a:effectLst/>
                <a:latin typeface="29LT Azer" panose="00000500000000000000" pitchFamily="2" charset="-78"/>
                <a:ea typeface="Times New Roman" panose="02020603050405020304" pitchFamily="18" charset="0"/>
                <a:cs typeface="29LT Azer" panose="00000500000000000000" pitchFamily="2" charset="-78"/>
              </a:rPr>
              <a:t>المشاركة في صياغة الرؤية والأهداف.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tabLst>
                <a:tab pos="685800" algn="l"/>
              </a:tabLst>
            </a:pPr>
            <a:r>
              <a:rPr lang="ar-SA" sz="1600" dirty="0">
                <a:effectLst/>
                <a:latin typeface="29LT Azer" panose="00000500000000000000" pitchFamily="2" charset="-78"/>
                <a:ea typeface="Times New Roman" panose="02020603050405020304" pitchFamily="18" charset="0"/>
                <a:cs typeface="29LT Azer" panose="00000500000000000000" pitchFamily="2" charset="-78"/>
              </a:rPr>
              <a:t>تصميم خطوات العمل ووضع معايير الأداء.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tabLst>
                <a:tab pos="685800" algn="l"/>
              </a:tabLst>
            </a:pPr>
            <a:r>
              <a:rPr lang="ar-SA" sz="1600" dirty="0">
                <a:effectLst/>
                <a:latin typeface="29LT Azer" panose="00000500000000000000" pitchFamily="2" charset="-78"/>
                <a:ea typeface="Times New Roman" panose="02020603050405020304" pitchFamily="18" charset="0"/>
                <a:cs typeface="29LT Azer" panose="00000500000000000000" pitchFamily="2" charset="-78"/>
              </a:rPr>
              <a:t>توزيع المهام وتحديد الأدوار.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tabLst>
                <a:tab pos="685800" algn="l"/>
              </a:tabLst>
            </a:pPr>
            <a:r>
              <a:rPr lang="ar-SA" sz="1600" dirty="0">
                <a:effectLst/>
                <a:latin typeface="29LT Azer" panose="00000500000000000000" pitchFamily="2" charset="-78"/>
                <a:ea typeface="Times New Roman" panose="02020603050405020304" pitchFamily="18" charset="0"/>
                <a:cs typeface="29LT Azer" panose="00000500000000000000" pitchFamily="2" charset="-78"/>
              </a:rPr>
              <a:t>المحافظة على الأداء الفعّال.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buFont typeface="+mj-lt"/>
              <a:buAutoNum type="arabicPeriod"/>
              <a:tabLst>
                <a:tab pos="685800" algn="l"/>
              </a:tabLst>
            </a:pPr>
            <a:r>
              <a:rPr lang="ar-SA" sz="1600" dirty="0">
                <a:effectLst/>
                <a:latin typeface="29LT Azer" panose="00000500000000000000" pitchFamily="2" charset="-78"/>
                <a:ea typeface="Times New Roman" panose="02020603050405020304" pitchFamily="18" charset="0"/>
                <a:cs typeface="29LT Azer" panose="00000500000000000000" pitchFamily="2" charset="-78"/>
              </a:rPr>
              <a:t>الإنهاء والاحتفال. </a:t>
            </a:r>
            <a:r>
              <a:rPr lang="ar-SA" sz="1400" dirty="0">
                <a:effectLst/>
                <a:latin typeface="29LT Azer" panose="00000500000000000000" pitchFamily="2" charset="-78"/>
                <a:ea typeface="Times New Roman" panose="02020603050405020304" pitchFamily="18" charset="0"/>
                <a:cs typeface="29LT Azer" panose="00000500000000000000" pitchFamily="2" charset="-78"/>
              </a:rPr>
              <a:t>	</a:t>
            </a:r>
            <a:endParaRPr lang="en-US" sz="1100" dirty="0">
              <a:effectLst/>
              <a:latin typeface="29LT Azer" panose="00000500000000000000" pitchFamily="2" charset="-78"/>
              <a:ea typeface="Times New Roman" panose="02020603050405020304" pitchFamily="18" charset="0"/>
              <a:cs typeface="29LT Azer" panose="00000500000000000000" pitchFamily="2" charset="-78"/>
            </a:endParaRPr>
          </a:p>
        </p:txBody>
      </p:sp>
    </p:spTree>
    <p:extLst>
      <p:ext uri="{BB962C8B-B14F-4D97-AF65-F5344CB8AC3E}">
        <p14:creationId xmlns:p14="http://schemas.microsoft.com/office/powerpoint/2010/main" val="3432816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
                                        <p:tgtEl>
                                          <p:spTgt spid="7"/>
                                        </p:tgtEl>
                                      </p:cBhvr>
                                    </p:animEffect>
                                    <p:anim calcmode="lin" valueType="num">
                                      <p:cBhvr>
                                        <p:cTn id="8" dur="400" fill="hold"/>
                                        <p:tgtEl>
                                          <p:spTgt spid="7"/>
                                        </p:tgtEl>
                                        <p:attrNameLst>
                                          <p:attrName>ppt_x</p:attrName>
                                        </p:attrNameLst>
                                      </p:cBhvr>
                                      <p:tavLst>
                                        <p:tav tm="0">
                                          <p:val>
                                            <p:strVal val="#ppt_x"/>
                                          </p:val>
                                        </p:tav>
                                        <p:tav tm="100000">
                                          <p:val>
                                            <p:strVal val="#ppt_x"/>
                                          </p:val>
                                        </p:tav>
                                      </p:tavLst>
                                    </p:anim>
                                    <p:anim calcmode="lin" valueType="num">
                                      <p:cBhvr>
                                        <p:cTn id="9" dur="400" fill="hold"/>
                                        <p:tgtEl>
                                          <p:spTgt spid="7"/>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412859" y="-439756"/>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grpSp>
        <p:nvGrpSpPr>
          <p:cNvPr id="18" name="Group 10">
            <a:extLst>
              <a:ext uri="{FF2B5EF4-FFF2-40B4-BE49-F238E27FC236}">
                <a16:creationId xmlns:a16="http://schemas.microsoft.com/office/drawing/2014/main" id="{F1F58034-514D-F803-FD44-C8CFAB90EC4D}"/>
              </a:ext>
            </a:extLst>
          </p:cNvPr>
          <p:cNvGrpSpPr/>
          <p:nvPr/>
        </p:nvGrpSpPr>
        <p:grpSpPr>
          <a:xfrm>
            <a:off x="6587521" y="5553012"/>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25" name="WordArt 8">
            <a:extLst>
              <a:ext uri="{FF2B5EF4-FFF2-40B4-BE49-F238E27FC236}">
                <a16:creationId xmlns:a16="http://schemas.microsoft.com/office/drawing/2014/main" id="{3F107349-5495-00BA-7409-4E19C8093BB8}"/>
              </a:ext>
            </a:extLst>
          </p:cNvPr>
          <p:cNvSpPr>
            <a:spLocks noChangeArrowheads="1" noChangeShapeType="1" noTextEdit="1"/>
          </p:cNvSpPr>
          <p:nvPr/>
        </p:nvSpPr>
        <p:spPr bwMode="auto">
          <a:xfrm>
            <a:off x="3314700" y="222250"/>
            <a:ext cx="5676900" cy="613833"/>
          </a:xfrm>
          <a:prstGeom prst="rect">
            <a:avLst/>
          </a:prstGeom>
        </p:spPr>
        <p:txBody>
          <a:bodyPr wrap="none" fromWordArt="1">
            <a:prstTxWarp prst="textPlain">
              <a:avLst>
                <a:gd name="adj" fmla="val 50000"/>
              </a:avLst>
            </a:prstTxWarp>
          </a:bodyPr>
          <a:lstStyle/>
          <a:p>
            <a:pPr algn="ctr">
              <a:lnSpc>
                <a:spcPct val="115000"/>
              </a:lnSpc>
              <a:spcAft>
                <a:spcPts val="667"/>
              </a:spcAft>
            </a:pPr>
            <a:endParaRPr lang="en-US" sz="1200" dirty="0">
              <a:latin typeface="Calibri" panose="020F0502020204030204" pitchFamily="34" charset="0"/>
              <a:ea typeface="Calibri" panose="020F0502020204030204" pitchFamily="34" charset="0"/>
              <a:cs typeface="Arial" panose="020B0604020202020204" pitchFamily="34" charset="0"/>
            </a:endParaRPr>
          </a:p>
        </p:txBody>
      </p:sp>
      <p:sp>
        <p:nvSpPr>
          <p:cNvPr id="9" name="TextBox 14">
            <a:extLst>
              <a:ext uri="{FF2B5EF4-FFF2-40B4-BE49-F238E27FC236}">
                <a16:creationId xmlns:a16="http://schemas.microsoft.com/office/drawing/2014/main" id="{8D03708F-51EA-DDE9-4EDF-0EA6B19F909E}"/>
              </a:ext>
            </a:extLst>
          </p:cNvPr>
          <p:cNvSpPr txBox="1"/>
          <p:nvPr/>
        </p:nvSpPr>
        <p:spPr>
          <a:xfrm>
            <a:off x="2888309" y="5380863"/>
            <a:ext cx="2535960" cy="294953"/>
          </a:xfrm>
          <a:prstGeom prst="rect">
            <a:avLst/>
          </a:prstGeom>
        </p:spPr>
        <p:txBody>
          <a:bodyPr lIns="0" tIns="0" rIns="0" bIns="0" rtlCol="0" anchor="t">
            <a:spAutoFit/>
          </a:bodyPr>
          <a:lstStyle/>
          <a:p>
            <a:pPr algn="l">
              <a:lnSpc>
                <a:spcPts val="2277"/>
              </a:lnSpc>
            </a:pPr>
            <a:r>
              <a:rPr lang="en-US" sz="2277" dirty="0">
                <a:solidFill>
                  <a:srgbClr val="FFFFFF"/>
                </a:solidFill>
                <a:latin typeface="Heading Now 71-78 Bold"/>
                <a:ea typeface="Heading Now 71-78 Bold"/>
                <a:cs typeface="Heading Now 71-78 Bold"/>
                <a:sym typeface="Heading Now 71-78 Bold"/>
              </a:rPr>
              <a:t>02</a:t>
            </a:r>
          </a:p>
        </p:txBody>
      </p:sp>
      <p:sp>
        <p:nvSpPr>
          <p:cNvPr id="8" name="مربع نص 7">
            <a:extLst>
              <a:ext uri="{FF2B5EF4-FFF2-40B4-BE49-F238E27FC236}">
                <a16:creationId xmlns:a16="http://schemas.microsoft.com/office/drawing/2014/main" id="{BA8285E9-E190-FE28-6F0F-8794338470F2}"/>
              </a:ext>
            </a:extLst>
          </p:cNvPr>
          <p:cNvSpPr txBox="1"/>
          <p:nvPr/>
        </p:nvSpPr>
        <p:spPr>
          <a:xfrm>
            <a:off x="2760853" y="100083"/>
            <a:ext cx="6679453" cy="564129"/>
          </a:xfrm>
          <a:prstGeom prst="rect">
            <a:avLst/>
          </a:prstGeom>
          <a:noFill/>
        </p:spPr>
        <p:txBody>
          <a:bodyPr wrap="square">
            <a:spAutoFit/>
          </a:bodyPr>
          <a:lstStyle/>
          <a:p>
            <a:pPr algn="ctr"/>
            <a:r>
              <a:rPr lang="ar-EG" sz="2133" b="1"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الفصــــــل الخامس</a:t>
            </a:r>
            <a:r>
              <a:rPr lang="ar-EG" sz="2133"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(تطوير وتحفيز الذات)</a:t>
            </a:r>
            <a:endParaRPr lang="en-US" sz="2133"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a:endParaRPr lang="ar-SA" sz="933" dirty="0">
              <a:solidFill>
                <a:schemeClr val="bg1"/>
              </a:solidFill>
              <a:latin typeface="29LT Bukra Bold" panose="000B0903020204020204" pitchFamily="34" charset="-78"/>
              <a:cs typeface="29LT Bukra Bold" panose="000B0903020204020204" pitchFamily="34" charset="-78"/>
            </a:endParaRPr>
          </a:p>
        </p:txBody>
      </p:sp>
      <p:sp>
        <p:nvSpPr>
          <p:cNvPr id="7" name="AutoShape 5">
            <a:extLst>
              <a:ext uri="{FF2B5EF4-FFF2-40B4-BE49-F238E27FC236}">
                <a16:creationId xmlns:a16="http://schemas.microsoft.com/office/drawing/2014/main" id="{893F77A5-8FB8-DB4E-FCC5-4960242E8AAA}"/>
              </a:ext>
            </a:extLst>
          </p:cNvPr>
          <p:cNvSpPr>
            <a:spLocks noChangeArrowheads="1"/>
          </p:cNvSpPr>
          <p:nvPr/>
        </p:nvSpPr>
        <p:spPr bwMode="auto">
          <a:xfrm>
            <a:off x="1998566" y="222250"/>
            <a:ext cx="8610600" cy="683267"/>
          </a:xfrm>
          <a:prstGeom prst="ellipseRibbon2">
            <a:avLst>
              <a:gd name="adj1" fmla="val 25000"/>
              <a:gd name="adj2" fmla="val 75000"/>
              <a:gd name="adj3" fmla="val 12500"/>
            </a:avLst>
          </a:prstGeom>
          <a:solidFill>
            <a:srgbClr val="C9E4FF"/>
          </a:solidFill>
          <a:ln w="50800">
            <a:solidFill>
              <a:srgbClr val="379BFF"/>
            </a:solidFill>
            <a:round/>
            <a:headEnd/>
            <a:tailEnd/>
          </a:ln>
        </p:spPr>
        <p:txBody>
          <a:bodyPr wrap="none" anchor="ct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ctr">
              <a:buNone/>
            </a:pPr>
            <a:r>
              <a:rPr lang="ar-SA" dirty="0">
                <a:highlight>
                  <a:srgbClr val="FFFFFF"/>
                </a:highlight>
              </a:rPr>
              <a:t>نظم معلومات ادارة الموارد البشرية</a:t>
            </a:r>
            <a:endParaRPr lang="en-US" b="1" dirty="0">
              <a:highlight>
                <a:srgbClr val="FFFFFF"/>
              </a:highlight>
              <a:latin typeface="29LT Azer" panose="00000500000000000000" pitchFamily="2" charset="-78"/>
              <a:cs typeface="29LT Azer" panose="00000500000000000000" pitchFamily="2" charset="-78"/>
            </a:endParaRPr>
          </a:p>
        </p:txBody>
      </p:sp>
      <p:sp>
        <p:nvSpPr>
          <p:cNvPr id="13" name="مربع نص 12">
            <a:extLst>
              <a:ext uri="{FF2B5EF4-FFF2-40B4-BE49-F238E27FC236}">
                <a16:creationId xmlns:a16="http://schemas.microsoft.com/office/drawing/2014/main" id="{FDF9A8C6-3D95-BE9E-2944-FF4FAEC1CDC9}"/>
              </a:ext>
            </a:extLst>
          </p:cNvPr>
          <p:cNvSpPr txBox="1"/>
          <p:nvPr/>
        </p:nvSpPr>
        <p:spPr>
          <a:xfrm>
            <a:off x="505724" y="768444"/>
            <a:ext cx="11596284" cy="4616648"/>
          </a:xfrm>
          <a:prstGeom prst="rect">
            <a:avLst/>
          </a:prstGeom>
          <a:noFill/>
        </p:spPr>
        <p:txBody>
          <a:bodyPr wrap="square">
            <a:spAutoFit/>
          </a:bodyPr>
          <a:lstStyle/>
          <a:p>
            <a:pPr algn="just" rtl="1"/>
            <a:endParaRPr lang="ar-SA" sz="1600" b="1" dirty="0">
              <a:effectLst/>
              <a:latin typeface="29LT Azer" panose="00000500000000000000" pitchFamily="2" charset="-78"/>
              <a:ea typeface="Times New Roman" panose="02020603050405020304" pitchFamily="18" charset="0"/>
              <a:cs typeface="29LT Azer" panose="00000500000000000000" pitchFamily="2" charset="-78"/>
            </a:endParaRPr>
          </a:p>
          <a:p>
            <a:pPr indent="90170" algn="r" rtl="1">
              <a:lnSpc>
                <a:spcPct val="150000"/>
              </a:lnSpc>
            </a:pPr>
            <a:r>
              <a:rPr lang="ar-SA" sz="1600" b="1" dirty="0">
                <a:effectLst/>
                <a:latin typeface="29LT Azer" panose="00000500000000000000" pitchFamily="2" charset="-78"/>
                <a:ea typeface="Times New Roman" panose="02020603050405020304" pitchFamily="18" charset="0"/>
                <a:cs typeface="29LT Azer" panose="00000500000000000000" pitchFamily="2" charset="-78"/>
              </a:rPr>
              <a:t>مفهوم نظم المعلومات :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algn="r" rtl="1">
              <a:lnSpc>
                <a:spcPct val="150000"/>
              </a:lnSpc>
            </a:pPr>
            <a:r>
              <a:rPr lang="ar-SA" sz="1600" dirty="0">
                <a:effectLst/>
                <a:latin typeface="29LT Azer" panose="00000500000000000000" pitchFamily="2" charset="-78"/>
                <a:ea typeface="Times New Roman" panose="02020603050405020304" pitchFamily="18" charset="0"/>
                <a:cs typeface="29LT Azer" panose="00000500000000000000" pitchFamily="2" charset="-78"/>
              </a:rPr>
              <a:t>مجموعة من العناصر المتداخلة والمتفاعلة والتي تعمل على جمع البيانات والمعلومات، ومعالجتها، وتخزينها، وبثها وتوزيعها لدعم تطوير وتحسين أداء تشغيل نظم الأعمال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90170" algn="r" rtl="1">
              <a:lnSpc>
                <a:spcPct val="150000"/>
              </a:lnSpc>
            </a:pPr>
            <a:r>
              <a:rPr lang="ar-SA" sz="1600" b="1" dirty="0">
                <a:effectLst/>
                <a:latin typeface="29LT Azer" panose="00000500000000000000" pitchFamily="2" charset="-78"/>
                <a:ea typeface="Times New Roman" panose="02020603050405020304" pitchFamily="18" charset="0"/>
                <a:cs typeface="29LT Azer" panose="00000500000000000000" pitchFamily="2" charset="-78"/>
              </a:rPr>
              <a:t> اهمية نظام المعلومات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r" rtl="1">
              <a:lnSpc>
                <a:spcPct val="150000"/>
              </a:lnSpc>
              <a:buFont typeface="Wingdings" panose="05000000000000000000" pitchFamily="2" charset="2"/>
              <a:buChar char=""/>
              <a:tabLst>
                <a:tab pos="457200" algn="l"/>
              </a:tabLst>
            </a:pPr>
            <a:r>
              <a:rPr lang="ar-YE" sz="1600" dirty="0">
                <a:effectLst/>
                <a:latin typeface="29LT Azer" panose="00000500000000000000" pitchFamily="2" charset="-78"/>
                <a:ea typeface="Times New Roman" panose="02020603050405020304" pitchFamily="18" charset="0"/>
                <a:cs typeface="29LT Azer" panose="00000500000000000000" pitchFamily="2" charset="-78"/>
              </a:rPr>
              <a:t>تجميع البيانات اللازمة وحفظها وتقديمها للمستفيدين وإمداد المسئولين بكافة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algn="r" rtl="1">
              <a:lnSpc>
                <a:spcPct val="150000"/>
              </a:lnSpc>
            </a:pPr>
            <a:r>
              <a:rPr lang="ar-YE" sz="1600" dirty="0">
                <a:effectLst/>
                <a:latin typeface="29LT Azer" panose="00000500000000000000" pitchFamily="2" charset="-78"/>
                <a:ea typeface="Times New Roman" panose="02020603050405020304" pitchFamily="18" charset="0"/>
                <a:cs typeface="29LT Azer" panose="00000500000000000000" pitchFamily="2" charset="-78"/>
              </a:rPr>
              <a:t>         المعلومات المتعلقة بالأفراد</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r" rtl="1">
              <a:lnSpc>
                <a:spcPct val="150000"/>
              </a:lnSpc>
              <a:buFont typeface="Wingdings" panose="05000000000000000000" pitchFamily="2" charset="2"/>
              <a:buChar char=""/>
              <a:tabLst>
                <a:tab pos="457200" algn="l"/>
              </a:tabLst>
            </a:pPr>
            <a:r>
              <a:rPr lang="ar-YE" sz="1600" dirty="0">
                <a:effectLst/>
                <a:latin typeface="29LT Azer" panose="00000500000000000000" pitchFamily="2" charset="-78"/>
                <a:ea typeface="Times New Roman" panose="02020603050405020304" pitchFamily="18" charset="0"/>
                <a:cs typeface="29LT Azer" panose="00000500000000000000" pitchFamily="2" charset="-78"/>
              </a:rPr>
              <a:t>متابعة التغيرات التي تتم في البيئة الداخلية بالمنظمة وتحقيق  العدالة بين الأفراد  </a:t>
            </a:r>
            <a:r>
              <a:rPr lang="ar-SA" sz="1600" dirty="0">
                <a:effectLst/>
                <a:latin typeface="29LT Azer" panose="00000500000000000000" pitchFamily="2" charset="-78"/>
                <a:ea typeface="Times New Roman" panose="02020603050405020304" pitchFamily="18" charset="0"/>
                <a:cs typeface="29LT Azer" panose="00000500000000000000" pitchFamily="2" charset="-78"/>
              </a:rPr>
              <a:t>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algn="r" rtl="1">
              <a:lnSpc>
                <a:spcPct val="150000"/>
              </a:lnSpc>
            </a:pPr>
            <a:r>
              <a:rPr lang="ar-YE" sz="1600" dirty="0">
                <a:effectLst/>
                <a:latin typeface="29LT Azer" panose="00000500000000000000" pitchFamily="2" charset="-78"/>
                <a:ea typeface="Times New Roman" panose="02020603050405020304" pitchFamily="18" charset="0"/>
                <a:cs typeface="29LT Azer" panose="00000500000000000000" pitchFamily="2" charset="-78"/>
              </a:rPr>
              <a:t>         والإسهام في بناء خطة القوى العاملة  على مستوى المنظمة</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r" rtl="1">
              <a:lnSpc>
                <a:spcPct val="150000"/>
              </a:lnSpc>
              <a:buFont typeface="Wingdings" panose="05000000000000000000" pitchFamily="2" charset="2"/>
              <a:buChar char=""/>
              <a:tabLst>
                <a:tab pos="457200" algn="l"/>
              </a:tabLst>
            </a:pPr>
            <a:r>
              <a:rPr lang="ar-YE" sz="1600" dirty="0">
                <a:effectLst/>
                <a:latin typeface="29LT Azer" panose="00000500000000000000" pitchFamily="2" charset="-78"/>
                <a:ea typeface="Times New Roman" panose="02020603050405020304" pitchFamily="18" charset="0"/>
                <a:cs typeface="29LT Azer" panose="00000500000000000000" pitchFamily="2" charset="-78"/>
              </a:rPr>
              <a:t>مواكبة التغيرات التي تحدث في البيئة الخارجية والعمل على تحليل هذه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algn="r" rtl="1">
              <a:lnSpc>
                <a:spcPct val="150000"/>
              </a:lnSpc>
            </a:pPr>
            <a:r>
              <a:rPr lang="ar-YE" sz="1600" dirty="0">
                <a:effectLst/>
                <a:latin typeface="29LT Azer" panose="00000500000000000000" pitchFamily="2" charset="-78"/>
                <a:ea typeface="Times New Roman" panose="02020603050405020304" pitchFamily="18" charset="0"/>
                <a:cs typeface="29LT Azer" panose="00000500000000000000" pitchFamily="2" charset="-78"/>
              </a:rPr>
              <a:t>          المتغيرات بما يفيد تشغيل</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r" rtl="1">
              <a:lnSpc>
                <a:spcPct val="150000"/>
              </a:lnSpc>
              <a:buFont typeface="Wingdings" panose="05000000000000000000" pitchFamily="2" charset="2"/>
              <a:buChar char=""/>
              <a:tabLst>
                <a:tab pos="457200" algn="l"/>
              </a:tabLst>
            </a:pPr>
            <a:r>
              <a:rPr lang="ar-YE" sz="1600" dirty="0">
                <a:effectLst/>
                <a:latin typeface="29LT Azer" panose="00000500000000000000" pitchFamily="2" charset="-78"/>
                <a:ea typeface="Times New Roman" panose="02020603050405020304" pitchFamily="18" charset="0"/>
                <a:cs typeface="29LT Azer" panose="00000500000000000000" pitchFamily="2" charset="-78"/>
              </a:rPr>
              <a:t>خدمة الموارد البشرية ممن خلال تكامل عناصر النظام المعلومات والاستجابة </a:t>
            </a:r>
            <a:endParaRPr lang="en-US" sz="16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just" rtl="1">
              <a:lnSpc>
                <a:spcPct val="150000"/>
              </a:lnSpc>
              <a:buFont typeface="+mj-lt"/>
              <a:buAutoNum type="arabicPeriod"/>
              <a:tabLst>
                <a:tab pos="685800" algn="l"/>
              </a:tabLst>
            </a:pPr>
            <a:r>
              <a:rPr lang="ar-YE" sz="1600" dirty="0">
                <a:effectLst/>
                <a:latin typeface="29LT Azer" panose="00000500000000000000" pitchFamily="2" charset="-78"/>
                <a:ea typeface="Times New Roman" panose="02020603050405020304" pitchFamily="18" charset="0"/>
                <a:cs typeface="29LT Azer" panose="00000500000000000000" pitchFamily="2" charset="-78"/>
              </a:rPr>
              <a:t>مطالب الجهات الخارجية بتوفير المعلومات التي تحتاج إليها بمراعاة عنصر السرية وإتاحة  </a:t>
            </a:r>
            <a:r>
              <a:rPr lang="ar-YE" sz="1600" dirty="0" err="1">
                <a:effectLst/>
                <a:latin typeface="29LT Azer" panose="00000500000000000000" pitchFamily="2" charset="-78"/>
                <a:ea typeface="Times New Roman" panose="02020603050405020304" pitchFamily="18" charset="0"/>
                <a:cs typeface="29LT Azer" panose="00000500000000000000" pitchFamily="2" charset="-78"/>
              </a:rPr>
              <a:t>المعومات</a:t>
            </a:r>
            <a:r>
              <a:rPr lang="ar-YE" sz="1600" dirty="0">
                <a:effectLst/>
                <a:latin typeface="29LT Azer" panose="00000500000000000000" pitchFamily="2" charset="-78"/>
                <a:ea typeface="Times New Roman" panose="02020603050405020304" pitchFamily="18" charset="0"/>
                <a:cs typeface="29LT Azer" panose="00000500000000000000" pitchFamily="2" charset="-78"/>
              </a:rPr>
              <a:t> للنشر</a:t>
            </a:r>
            <a:endParaRPr lang="ar-SA" sz="1600" dirty="0">
              <a:effectLst/>
              <a:latin typeface="29LT Azer" panose="00000500000000000000" pitchFamily="2" charset="-78"/>
              <a:ea typeface="Times New Roman" panose="02020603050405020304" pitchFamily="18" charset="0"/>
              <a:cs typeface="29LT Azer" panose="00000500000000000000" pitchFamily="2" charset="-78"/>
            </a:endParaRPr>
          </a:p>
          <a:p>
            <a:pPr lvl="0" algn="just" rtl="1">
              <a:tabLst>
                <a:tab pos="685800" algn="l"/>
              </a:tabLst>
            </a:pPr>
            <a:r>
              <a:rPr lang="ar-SA" sz="1400" dirty="0">
                <a:effectLst/>
                <a:latin typeface="29LT Azer" panose="00000500000000000000" pitchFamily="2" charset="-78"/>
                <a:ea typeface="Times New Roman" panose="02020603050405020304" pitchFamily="18" charset="0"/>
                <a:cs typeface="29LT Azer" panose="00000500000000000000" pitchFamily="2" charset="-78"/>
              </a:rPr>
              <a:t>	</a:t>
            </a:r>
            <a:endParaRPr lang="en-US" sz="1100" dirty="0">
              <a:effectLst/>
              <a:latin typeface="29LT Azer" panose="00000500000000000000" pitchFamily="2" charset="-78"/>
              <a:ea typeface="Times New Roman" panose="02020603050405020304" pitchFamily="18" charset="0"/>
              <a:cs typeface="29LT Azer" panose="00000500000000000000" pitchFamily="2" charset="-78"/>
            </a:endParaRPr>
          </a:p>
        </p:txBody>
      </p:sp>
    </p:spTree>
    <p:extLst>
      <p:ext uri="{BB962C8B-B14F-4D97-AF65-F5344CB8AC3E}">
        <p14:creationId xmlns:p14="http://schemas.microsoft.com/office/powerpoint/2010/main" val="3383410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
                                        <p:tgtEl>
                                          <p:spTgt spid="7"/>
                                        </p:tgtEl>
                                      </p:cBhvr>
                                    </p:animEffect>
                                    <p:anim calcmode="lin" valueType="num">
                                      <p:cBhvr>
                                        <p:cTn id="8" dur="400" fill="hold"/>
                                        <p:tgtEl>
                                          <p:spTgt spid="7"/>
                                        </p:tgtEl>
                                        <p:attrNameLst>
                                          <p:attrName>ppt_x</p:attrName>
                                        </p:attrNameLst>
                                      </p:cBhvr>
                                      <p:tavLst>
                                        <p:tav tm="0">
                                          <p:val>
                                            <p:strVal val="#ppt_x"/>
                                          </p:val>
                                        </p:tav>
                                        <p:tav tm="100000">
                                          <p:val>
                                            <p:strVal val="#ppt_x"/>
                                          </p:val>
                                        </p:tav>
                                      </p:tavLst>
                                    </p:anim>
                                    <p:anim calcmode="lin" valueType="num">
                                      <p:cBhvr>
                                        <p:cTn id="9" dur="400" fill="hold"/>
                                        <p:tgtEl>
                                          <p:spTgt spid="7"/>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412859" y="-439756"/>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grpSp>
        <p:nvGrpSpPr>
          <p:cNvPr id="18" name="Group 10">
            <a:extLst>
              <a:ext uri="{FF2B5EF4-FFF2-40B4-BE49-F238E27FC236}">
                <a16:creationId xmlns:a16="http://schemas.microsoft.com/office/drawing/2014/main" id="{F1F58034-514D-F803-FD44-C8CFAB90EC4D}"/>
              </a:ext>
            </a:extLst>
          </p:cNvPr>
          <p:cNvGrpSpPr/>
          <p:nvPr/>
        </p:nvGrpSpPr>
        <p:grpSpPr>
          <a:xfrm>
            <a:off x="6587521" y="5553012"/>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25" name="WordArt 8">
            <a:extLst>
              <a:ext uri="{FF2B5EF4-FFF2-40B4-BE49-F238E27FC236}">
                <a16:creationId xmlns:a16="http://schemas.microsoft.com/office/drawing/2014/main" id="{3F107349-5495-00BA-7409-4E19C8093BB8}"/>
              </a:ext>
            </a:extLst>
          </p:cNvPr>
          <p:cNvSpPr>
            <a:spLocks noChangeArrowheads="1" noChangeShapeType="1" noTextEdit="1"/>
          </p:cNvSpPr>
          <p:nvPr/>
        </p:nvSpPr>
        <p:spPr bwMode="auto">
          <a:xfrm>
            <a:off x="3314700" y="222250"/>
            <a:ext cx="5676900" cy="613833"/>
          </a:xfrm>
          <a:prstGeom prst="rect">
            <a:avLst/>
          </a:prstGeom>
        </p:spPr>
        <p:txBody>
          <a:bodyPr wrap="none" fromWordArt="1">
            <a:prstTxWarp prst="textPlain">
              <a:avLst>
                <a:gd name="adj" fmla="val 50000"/>
              </a:avLst>
            </a:prstTxWarp>
          </a:bodyPr>
          <a:lstStyle/>
          <a:p>
            <a:pPr algn="ctr">
              <a:lnSpc>
                <a:spcPct val="115000"/>
              </a:lnSpc>
              <a:spcAft>
                <a:spcPts val="667"/>
              </a:spcAft>
            </a:pPr>
            <a:endParaRPr lang="en-US" sz="1200" dirty="0">
              <a:latin typeface="Calibri" panose="020F0502020204030204" pitchFamily="34" charset="0"/>
              <a:ea typeface="Calibri" panose="020F0502020204030204" pitchFamily="34" charset="0"/>
              <a:cs typeface="Arial" panose="020B0604020202020204" pitchFamily="34" charset="0"/>
            </a:endParaRPr>
          </a:p>
        </p:txBody>
      </p:sp>
      <p:sp>
        <p:nvSpPr>
          <p:cNvPr id="9" name="TextBox 14">
            <a:extLst>
              <a:ext uri="{FF2B5EF4-FFF2-40B4-BE49-F238E27FC236}">
                <a16:creationId xmlns:a16="http://schemas.microsoft.com/office/drawing/2014/main" id="{8D03708F-51EA-DDE9-4EDF-0EA6B19F909E}"/>
              </a:ext>
            </a:extLst>
          </p:cNvPr>
          <p:cNvSpPr txBox="1"/>
          <p:nvPr/>
        </p:nvSpPr>
        <p:spPr>
          <a:xfrm>
            <a:off x="2888309" y="5380863"/>
            <a:ext cx="2535960" cy="294953"/>
          </a:xfrm>
          <a:prstGeom prst="rect">
            <a:avLst/>
          </a:prstGeom>
        </p:spPr>
        <p:txBody>
          <a:bodyPr lIns="0" tIns="0" rIns="0" bIns="0" rtlCol="0" anchor="t">
            <a:spAutoFit/>
          </a:bodyPr>
          <a:lstStyle/>
          <a:p>
            <a:pPr algn="l">
              <a:lnSpc>
                <a:spcPts val="2277"/>
              </a:lnSpc>
            </a:pPr>
            <a:r>
              <a:rPr lang="en-US" sz="2277" dirty="0">
                <a:solidFill>
                  <a:srgbClr val="FFFFFF"/>
                </a:solidFill>
                <a:latin typeface="Heading Now 71-78 Bold"/>
                <a:ea typeface="Heading Now 71-78 Bold"/>
                <a:cs typeface="Heading Now 71-78 Bold"/>
                <a:sym typeface="Heading Now 71-78 Bold"/>
              </a:rPr>
              <a:t>02</a:t>
            </a:r>
          </a:p>
        </p:txBody>
      </p:sp>
      <p:sp>
        <p:nvSpPr>
          <p:cNvPr id="8" name="مربع نص 7">
            <a:extLst>
              <a:ext uri="{FF2B5EF4-FFF2-40B4-BE49-F238E27FC236}">
                <a16:creationId xmlns:a16="http://schemas.microsoft.com/office/drawing/2014/main" id="{BA8285E9-E190-FE28-6F0F-8794338470F2}"/>
              </a:ext>
            </a:extLst>
          </p:cNvPr>
          <p:cNvSpPr txBox="1"/>
          <p:nvPr/>
        </p:nvSpPr>
        <p:spPr>
          <a:xfrm>
            <a:off x="2760853" y="100083"/>
            <a:ext cx="6679453" cy="564129"/>
          </a:xfrm>
          <a:prstGeom prst="rect">
            <a:avLst/>
          </a:prstGeom>
          <a:noFill/>
        </p:spPr>
        <p:txBody>
          <a:bodyPr wrap="square">
            <a:spAutoFit/>
          </a:bodyPr>
          <a:lstStyle/>
          <a:p>
            <a:pPr algn="ctr"/>
            <a:r>
              <a:rPr lang="ar-EG" sz="2133" b="1"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الفصــــــل الخامس</a:t>
            </a:r>
            <a:r>
              <a:rPr lang="ar-EG" sz="2133"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(تطوير وتحفيز الذات)</a:t>
            </a:r>
            <a:endParaRPr lang="en-US" sz="2133"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a:endParaRPr lang="ar-SA" sz="933" dirty="0">
              <a:solidFill>
                <a:schemeClr val="bg1"/>
              </a:solidFill>
              <a:latin typeface="29LT Bukra Bold" panose="000B0903020204020204" pitchFamily="34" charset="-78"/>
              <a:cs typeface="29LT Bukra Bold" panose="000B0903020204020204" pitchFamily="34" charset="-78"/>
            </a:endParaRPr>
          </a:p>
        </p:txBody>
      </p:sp>
      <p:sp>
        <p:nvSpPr>
          <p:cNvPr id="7" name="AutoShape 5">
            <a:extLst>
              <a:ext uri="{FF2B5EF4-FFF2-40B4-BE49-F238E27FC236}">
                <a16:creationId xmlns:a16="http://schemas.microsoft.com/office/drawing/2014/main" id="{893F77A5-8FB8-DB4E-FCC5-4960242E8AAA}"/>
              </a:ext>
            </a:extLst>
          </p:cNvPr>
          <p:cNvSpPr>
            <a:spLocks noChangeArrowheads="1"/>
          </p:cNvSpPr>
          <p:nvPr/>
        </p:nvSpPr>
        <p:spPr bwMode="auto">
          <a:xfrm>
            <a:off x="1998566" y="222250"/>
            <a:ext cx="8610600" cy="683267"/>
          </a:xfrm>
          <a:prstGeom prst="ellipseRibbon2">
            <a:avLst>
              <a:gd name="adj1" fmla="val 25000"/>
              <a:gd name="adj2" fmla="val 75000"/>
              <a:gd name="adj3" fmla="val 12500"/>
            </a:avLst>
          </a:prstGeom>
          <a:solidFill>
            <a:srgbClr val="C9E4FF"/>
          </a:solidFill>
          <a:ln w="50800">
            <a:solidFill>
              <a:srgbClr val="379BFF"/>
            </a:solidFill>
            <a:round/>
            <a:headEnd/>
            <a:tailEnd/>
          </a:ln>
        </p:spPr>
        <p:txBody>
          <a:bodyPr wrap="none" anchor="ct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ctr">
              <a:buNone/>
            </a:pPr>
            <a:r>
              <a:rPr lang="ar-SA" dirty="0">
                <a:highlight>
                  <a:srgbClr val="FFFFFF"/>
                </a:highlight>
              </a:rPr>
              <a:t>نظم معلومات ادارة الموارد البشرية</a:t>
            </a:r>
            <a:endParaRPr lang="en-US" b="1" dirty="0">
              <a:highlight>
                <a:srgbClr val="FFFFFF"/>
              </a:highlight>
              <a:latin typeface="29LT Azer" panose="00000500000000000000" pitchFamily="2" charset="-78"/>
              <a:cs typeface="29LT Azer" panose="00000500000000000000" pitchFamily="2" charset="-78"/>
            </a:endParaRPr>
          </a:p>
        </p:txBody>
      </p:sp>
      <p:sp>
        <p:nvSpPr>
          <p:cNvPr id="13" name="مربع نص 12">
            <a:extLst>
              <a:ext uri="{FF2B5EF4-FFF2-40B4-BE49-F238E27FC236}">
                <a16:creationId xmlns:a16="http://schemas.microsoft.com/office/drawing/2014/main" id="{FDF9A8C6-3D95-BE9E-2944-FF4FAEC1CDC9}"/>
              </a:ext>
            </a:extLst>
          </p:cNvPr>
          <p:cNvSpPr txBox="1"/>
          <p:nvPr/>
        </p:nvSpPr>
        <p:spPr>
          <a:xfrm>
            <a:off x="505724" y="768444"/>
            <a:ext cx="11596284" cy="4847481"/>
          </a:xfrm>
          <a:prstGeom prst="rect">
            <a:avLst/>
          </a:prstGeom>
          <a:noFill/>
        </p:spPr>
        <p:txBody>
          <a:bodyPr wrap="square">
            <a:spAutoFit/>
          </a:bodyPr>
          <a:lstStyle/>
          <a:p>
            <a:pPr algn="just" rtl="1"/>
            <a:endParaRPr lang="ar-SA" sz="1600" b="1"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r" rtl="1">
              <a:lnSpc>
                <a:spcPct val="150000"/>
              </a:lnSpc>
              <a:buFont typeface="Wingdings" panose="05000000000000000000" pitchFamily="2" charset="2"/>
              <a:buChar char=""/>
              <a:tabLst>
                <a:tab pos="457200" algn="l"/>
              </a:tabLst>
            </a:pPr>
            <a:r>
              <a:rPr lang="ar-SA" sz="2000" b="1" dirty="0">
                <a:effectLst/>
                <a:latin typeface="29LT Azer" panose="00000500000000000000" pitchFamily="2" charset="-78"/>
                <a:ea typeface="Times New Roman" panose="02020603050405020304" pitchFamily="18" charset="0"/>
                <a:cs typeface="29LT Azer" panose="00000500000000000000" pitchFamily="2" charset="-78"/>
              </a:rPr>
              <a:t>مكونات نظام معلومات الموارد البشرية </a:t>
            </a:r>
          </a:p>
          <a:p>
            <a:pPr marL="342900" lvl="0" indent="-342900" algn="r" rtl="1">
              <a:lnSpc>
                <a:spcPct val="150000"/>
              </a:lnSpc>
              <a:buFont typeface="Wingdings" panose="05000000000000000000" pitchFamily="2" charset="2"/>
              <a:buChar char=""/>
              <a:tabLst>
                <a:tab pos="457200" algn="l"/>
              </a:tabLst>
            </a:pPr>
            <a:r>
              <a:rPr lang="ar-SA" sz="1600" b="1" dirty="0">
                <a:effectLst/>
                <a:latin typeface="29LT Azer" panose="00000500000000000000" pitchFamily="2" charset="-78"/>
                <a:ea typeface="Times New Roman" panose="02020603050405020304" pitchFamily="18" charset="0"/>
                <a:cs typeface="29LT Azer" panose="00000500000000000000" pitchFamily="2" charset="-78"/>
              </a:rPr>
              <a:t>المدخلات</a:t>
            </a:r>
            <a:r>
              <a:rPr lang="ar-SA" sz="1600" dirty="0">
                <a:effectLst/>
                <a:latin typeface="29LT Azer" panose="00000500000000000000" pitchFamily="2" charset="-78"/>
                <a:ea typeface="Times New Roman" panose="02020603050405020304" pitchFamily="18" charset="0"/>
                <a:cs typeface="29LT Azer" panose="00000500000000000000" pitchFamily="2" charset="-78"/>
              </a:rPr>
              <a:t> :</a:t>
            </a:r>
            <a:endParaRPr lang="en-US" sz="1200" dirty="0">
              <a:effectLst/>
              <a:latin typeface="29LT Azer" panose="00000500000000000000" pitchFamily="2" charset="-78"/>
              <a:ea typeface="Times New Roman" panose="02020603050405020304" pitchFamily="18" charset="0"/>
              <a:cs typeface="29LT Azer" panose="00000500000000000000" pitchFamily="2" charset="-78"/>
            </a:endParaRPr>
          </a:p>
          <a:p>
            <a:pPr marL="685800" algn="r" rtl="1">
              <a:lnSpc>
                <a:spcPct val="150000"/>
              </a:lnSpc>
            </a:pPr>
            <a:r>
              <a:rPr lang="ar-SA" sz="1600" dirty="0">
                <a:effectLst/>
                <a:latin typeface="29LT Azer" panose="00000500000000000000" pitchFamily="2" charset="-78"/>
                <a:ea typeface="Times New Roman" panose="02020603050405020304" pitchFamily="18" charset="0"/>
                <a:cs typeface="29LT Azer" panose="00000500000000000000" pitchFamily="2" charset="-78"/>
              </a:rPr>
              <a:t>بيانات عن المنظمة : ( البيئة الداخلية للمنظمة – البيئة   الخارجية )        </a:t>
            </a:r>
            <a:endParaRPr lang="en-US" sz="1200" dirty="0">
              <a:effectLst/>
              <a:latin typeface="29LT Azer" panose="00000500000000000000" pitchFamily="2" charset="-78"/>
              <a:ea typeface="Times New Roman" panose="02020603050405020304" pitchFamily="18" charset="0"/>
              <a:cs typeface="29LT Azer" panose="00000500000000000000" pitchFamily="2" charset="-78"/>
            </a:endParaRPr>
          </a:p>
          <a:p>
            <a:pPr marL="685800" algn="r" rtl="1">
              <a:lnSpc>
                <a:spcPct val="150000"/>
              </a:lnSpc>
            </a:pPr>
            <a:r>
              <a:rPr lang="ar-SA" sz="1600" dirty="0">
                <a:effectLst/>
                <a:latin typeface="29LT Azer" panose="00000500000000000000" pitchFamily="2" charset="-78"/>
                <a:ea typeface="Times New Roman" panose="02020603050405020304" pitchFamily="18" charset="0"/>
                <a:cs typeface="29LT Azer" panose="00000500000000000000" pitchFamily="2" charset="-78"/>
              </a:rPr>
              <a:t> بيانات عن الموظفين ( المؤهلات – تاريخ التعيين –المهارات    الدورات التدريبية – الأداء –  الحالة الاجتماعية – الخبرات .... </a:t>
            </a:r>
            <a:r>
              <a:rPr lang="ar-SA" sz="1600" dirty="0" err="1">
                <a:effectLst/>
                <a:latin typeface="29LT Azer" panose="00000500000000000000" pitchFamily="2" charset="-78"/>
                <a:ea typeface="Times New Roman" panose="02020603050405020304" pitchFamily="18" charset="0"/>
                <a:cs typeface="29LT Azer" panose="00000500000000000000" pitchFamily="2" charset="-78"/>
              </a:rPr>
              <a:t>ألخ</a:t>
            </a:r>
            <a:r>
              <a:rPr lang="ar-SA" sz="1600" dirty="0">
                <a:effectLst/>
                <a:latin typeface="29LT Azer" panose="00000500000000000000" pitchFamily="2" charset="-78"/>
                <a:ea typeface="Times New Roman" panose="02020603050405020304" pitchFamily="18" charset="0"/>
                <a:cs typeface="29LT Azer" panose="00000500000000000000" pitchFamily="2" charset="-78"/>
              </a:rPr>
              <a:t> ) </a:t>
            </a:r>
            <a:endParaRPr lang="en-US" sz="1200" dirty="0">
              <a:effectLst/>
              <a:latin typeface="29LT Azer" panose="00000500000000000000" pitchFamily="2" charset="-78"/>
              <a:ea typeface="Times New Roman" panose="02020603050405020304" pitchFamily="18" charset="0"/>
              <a:cs typeface="29LT Azer" panose="00000500000000000000" pitchFamily="2" charset="-78"/>
            </a:endParaRPr>
          </a:p>
          <a:p>
            <a:pPr marL="685800" algn="r" rtl="1">
              <a:lnSpc>
                <a:spcPct val="150000"/>
              </a:lnSpc>
            </a:pPr>
            <a:r>
              <a:rPr lang="ar-SA" sz="1600" dirty="0">
                <a:effectLst/>
                <a:latin typeface="29LT Azer" panose="00000500000000000000" pitchFamily="2" charset="-78"/>
                <a:ea typeface="Times New Roman" panose="02020603050405020304" pitchFamily="18" charset="0"/>
                <a:cs typeface="29LT Azer" panose="00000500000000000000" pitchFamily="2" charset="-78"/>
              </a:rPr>
              <a:t> بيانات عن الوظائف : الإجراءات – المهام- الأهداف</a:t>
            </a:r>
            <a:endParaRPr lang="en-US" sz="12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r" rtl="1">
              <a:lnSpc>
                <a:spcPct val="150000"/>
              </a:lnSpc>
              <a:buFont typeface="Wingdings" panose="05000000000000000000" pitchFamily="2" charset="2"/>
              <a:buChar char=""/>
              <a:tabLst>
                <a:tab pos="457200" algn="l"/>
              </a:tabLst>
            </a:pPr>
            <a:r>
              <a:rPr lang="ar-SA" sz="1600" b="1" dirty="0">
                <a:effectLst/>
                <a:latin typeface="29LT Azer" panose="00000500000000000000" pitchFamily="2" charset="-78"/>
                <a:ea typeface="Times New Roman" panose="02020603050405020304" pitchFamily="18" charset="0"/>
                <a:cs typeface="29LT Azer" panose="00000500000000000000" pitchFamily="2" charset="-78"/>
              </a:rPr>
              <a:t>العمليات :</a:t>
            </a:r>
            <a:endParaRPr lang="en-US" sz="1200" dirty="0">
              <a:effectLst/>
              <a:latin typeface="29LT Azer" panose="00000500000000000000" pitchFamily="2" charset="-78"/>
              <a:ea typeface="Times New Roman" panose="02020603050405020304" pitchFamily="18" charset="0"/>
              <a:cs typeface="29LT Azer" panose="00000500000000000000" pitchFamily="2" charset="-78"/>
            </a:endParaRPr>
          </a:p>
          <a:p>
            <a:pPr marL="742950" lvl="1" indent="-285750" algn="r" rtl="1">
              <a:lnSpc>
                <a:spcPct val="150000"/>
              </a:lnSpc>
              <a:buFont typeface="Symbol" panose="05050102010706020507" pitchFamily="18" charset="2"/>
              <a:buChar char=""/>
              <a:tabLst>
                <a:tab pos="914400" algn="l"/>
              </a:tabLst>
            </a:pPr>
            <a:r>
              <a:rPr lang="ar-SA" sz="1600" dirty="0">
                <a:effectLst/>
                <a:latin typeface="29LT Azer" panose="00000500000000000000" pitchFamily="2" charset="-78"/>
                <a:ea typeface="Times New Roman" panose="02020603050405020304" pitchFamily="18" charset="0"/>
                <a:cs typeface="29LT Azer" panose="00000500000000000000" pitchFamily="2" charset="-78"/>
              </a:rPr>
              <a:t>تحليل البيانات  -  تصنيفها  -أنتاج التقارير</a:t>
            </a:r>
            <a:endParaRPr lang="en-US" sz="12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r" rtl="1">
              <a:lnSpc>
                <a:spcPct val="150000"/>
              </a:lnSpc>
              <a:buFont typeface="Wingdings" panose="05000000000000000000" pitchFamily="2" charset="2"/>
              <a:buChar char=""/>
              <a:tabLst>
                <a:tab pos="457200" algn="l"/>
              </a:tabLst>
            </a:pPr>
            <a:r>
              <a:rPr lang="ar-SA" sz="1400" b="1" dirty="0">
                <a:effectLst/>
                <a:latin typeface="29LT Azer" panose="00000500000000000000" pitchFamily="2" charset="-78"/>
                <a:ea typeface="Times New Roman" panose="02020603050405020304" pitchFamily="18" charset="0"/>
                <a:cs typeface="29LT Azer" panose="00000500000000000000" pitchFamily="2" charset="-78"/>
              </a:rPr>
              <a:t>المخرجات :</a:t>
            </a:r>
            <a:endParaRPr lang="en-US" sz="1200" dirty="0">
              <a:effectLst/>
              <a:latin typeface="29LT Azer" panose="00000500000000000000" pitchFamily="2" charset="-78"/>
              <a:ea typeface="Times New Roman" panose="02020603050405020304" pitchFamily="18" charset="0"/>
              <a:cs typeface="29LT Azer" panose="00000500000000000000" pitchFamily="2" charset="-78"/>
            </a:endParaRPr>
          </a:p>
          <a:p>
            <a:pPr marL="228600" algn="r" rtl="1">
              <a:lnSpc>
                <a:spcPct val="150000"/>
              </a:lnSpc>
            </a:pPr>
            <a:r>
              <a:rPr lang="ar-SA" sz="1400" dirty="0">
                <a:effectLst/>
                <a:latin typeface="29LT Azer" panose="00000500000000000000" pitchFamily="2" charset="-78"/>
                <a:ea typeface="Times New Roman" panose="02020603050405020304" pitchFamily="18" charset="0"/>
                <a:cs typeface="29LT Azer" panose="00000500000000000000" pitchFamily="2" charset="-78"/>
              </a:rPr>
              <a:t>1- </a:t>
            </a:r>
            <a:r>
              <a:rPr lang="ar-SA" sz="1400" dirty="0">
                <a:solidFill>
                  <a:srgbClr val="000000"/>
                </a:solidFill>
                <a:effectLst/>
                <a:highlight>
                  <a:srgbClr val="DFDFDF"/>
                </a:highlight>
                <a:latin typeface="29LT Azer" panose="00000500000000000000" pitchFamily="2" charset="-78"/>
                <a:ea typeface="Times New Roman" panose="02020603050405020304" pitchFamily="18" charset="0"/>
                <a:cs typeface="29LT Azer" panose="00000500000000000000" pitchFamily="2" charset="-78"/>
              </a:rPr>
              <a:t>بيانات شخصية  لرفع الإنتاجية  وبالتالي</a:t>
            </a:r>
            <a:r>
              <a:rPr lang="ar-SA" sz="1400" dirty="0">
                <a:effectLst/>
                <a:latin typeface="29LT Azer" panose="00000500000000000000" pitchFamily="2" charset="-78"/>
                <a:ea typeface="Times New Roman" panose="02020603050405020304" pitchFamily="18" charset="0"/>
                <a:cs typeface="29LT Azer" panose="00000500000000000000" pitchFamily="2" charset="-78"/>
              </a:rPr>
              <a:t>  ( تحقيق احتياجات النمو والتطوير الوظيفي ) </a:t>
            </a:r>
            <a:endParaRPr lang="en-US" sz="1200" dirty="0">
              <a:effectLst/>
              <a:latin typeface="29LT Azer" panose="00000500000000000000" pitchFamily="2" charset="-78"/>
              <a:ea typeface="Times New Roman" panose="02020603050405020304" pitchFamily="18" charset="0"/>
              <a:cs typeface="29LT Azer" panose="00000500000000000000" pitchFamily="2" charset="-78"/>
            </a:endParaRPr>
          </a:p>
          <a:p>
            <a:pPr marL="228600" algn="r" rtl="1">
              <a:lnSpc>
                <a:spcPct val="150000"/>
              </a:lnSpc>
            </a:pPr>
            <a:r>
              <a:rPr lang="ar-SA" sz="1400" dirty="0">
                <a:effectLst/>
                <a:latin typeface="29LT Azer" panose="00000500000000000000" pitchFamily="2" charset="-78"/>
                <a:ea typeface="Times New Roman" panose="02020603050405020304" pitchFamily="18" charset="0"/>
                <a:cs typeface="29LT Azer" panose="00000500000000000000" pitchFamily="2" charset="-78"/>
              </a:rPr>
              <a:t>2- بيانات تنظيمية   للمحافظة على الانتاج  وبالتالي ( تحقيق المحافظة على الإنتاج والتطوير التنظيمي )</a:t>
            </a:r>
            <a:endParaRPr lang="en-US" sz="1200" dirty="0">
              <a:effectLst/>
              <a:latin typeface="29LT Azer" panose="00000500000000000000" pitchFamily="2" charset="-78"/>
              <a:ea typeface="Times New Roman" panose="02020603050405020304" pitchFamily="18" charset="0"/>
              <a:cs typeface="29LT Azer" panose="00000500000000000000" pitchFamily="2" charset="-78"/>
            </a:endParaRPr>
          </a:p>
          <a:p>
            <a:pPr marL="342900" lvl="0" indent="-342900" algn="r" rtl="1">
              <a:lnSpc>
                <a:spcPct val="150000"/>
              </a:lnSpc>
              <a:buFont typeface="Wingdings" panose="05000000000000000000" pitchFamily="2" charset="2"/>
              <a:buChar char=""/>
              <a:tabLst>
                <a:tab pos="457200" algn="l"/>
              </a:tabLst>
            </a:pPr>
            <a:r>
              <a:rPr lang="ar-SA" sz="1400" b="1" dirty="0">
                <a:effectLst/>
                <a:latin typeface="29LT Azer" panose="00000500000000000000" pitchFamily="2" charset="-78"/>
                <a:ea typeface="Times New Roman" panose="02020603050405020304" pitchFamily="18" charset="0"/>
                <a:cs typeface="29LT Azer" panose="00000500000000000000" pitchFamily="2" charset="-78"/>
              </a:rPr>
              <a:t>التغذية العكسية :</a:t>
            </a:r>
            <a:endParaRPr lang="en-US" sz="1200" dirty="0">
              <a:effectLst/>
              <a:latin typeface="29LT Azer" panose="00000500000000000000" pitchFamily="2" charset="-78"/>
              <a:ea typeface="Times New Roman" panose="02020603050405020304" pitchFamily="18" charset="0"/>
              <a:cs typeface="29LT Azer" panose="00000500000000000000" pitchFamily="2" charset="-78"/>
            </a:endParaRPr>
          </a:p>
          <a:p>
            <a:pPr marL="228600" algn="r" rtl="1">
              <a:lnSpc>
                <a:spcPct val="150000"/>
              </a:lnSpc>
            </a:pPr>
            <a:r>
              <a:rPr lang="ar-SA" sz="1400" dirty="0">
                <a:effectLst/>
                <a:latin typeface="29LT Azer" panose="00000500000000000000" pitchFamily="2" charset="-78"/>
                <a:ea typeface="Times New Roman" panose="02020603050405020304" pitchFamily="18" charset="0"/>
                <a:cs typeface="29LT Azer" panose="00000500000000000000" pitchFamily="2" charset="-78"/>
              </a:rPr>
              <a:t>أعادة مراجعة بيانات (المدخلات أو المخرجات) على ضوء سياسات الموارد البشرية في المنظمة</a:t>
            </a:r>
            <a:endParaRPr lang="en-US" sz="1200" dirty="0">
              <a:effectLst/>
              <a:latin typeface="29LT Azer" panose="00000500000000000000" pitchFamily="2" charset="-78"/>
              <a:ea typeface="Times New Roman" panose="02020603050405020304" pitchFamily="18" charset="0"/>
              <a:cs typeface="29LT Azer" panose="00000500000000000000" pitchFamily="2" charset="-78"/>
            </a:endParaRPr>
          </a:p>
          <a:p>
            <a:pPr lvl="0" algn="just" rtl="1">
              <a:tabLst>
                <a:tab pos="685800" algn="l"/>
              </a:tabLst>
            </a:pPr>
            <a:r>
              <a:rPr lang="ar-SA" sz="1400" dirty="0">
                <a:effectLst/>
                <a:latin typeface="29LT Azer" panose="00000500000000000000" pitchFamily="2" charset="-78"/>
                <a:ea typeface="Times New Roman" panose="02020603050405020304" pitchFamily="18" charset="0"/>
                <a:cs typeface="29LT Azer" panose="00000500000000000000" pitchFamily="2" charset="-78"/>
              </a:rPr>
              <a:t>	</a:t>
            </a:r>
            <a:endParaRPr lang="en-US" sz="1100" dirty="0">
              <a:effectLst/>
              <a:latin typeface="29LT Azer" panose="00000500000000000000" pitchFamily="2" charset="-78"/>
              <a:ea typeface="Times New Roman" panose="02020603050405020304" pitchFamily="18" charset="0"/>
              <a:cs typeface="29LT Azer" panose="00000500000000000000" pitchFamily="2" charset="-78"/>
            </a:endParaRPr>
          </a:p>
        </p:txBody>
      </p:sp>
      <p:pic>
        <p:nvPicPr>
          <p:cNvPr id="1028" name="Picture 4">
            <a:extLst>
              <a:ext uri="{FF2B5EF4-FFF2-40B4-BE49-F238E27FC236}">
                <a16:creationId xmlns:a16="http://schemas.microsoft.com/office/drawing/2014/main" id="{C6F6428F-2FD5-ED31-1FE7-1E3DB715479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l="14117" r="21149"/>
          <a:stretch>
            <a:fillRect/>
          </a:stretch>
        </p:blipFill>
        <p:spPr bwMode="auto">
          <a:xfrm>
            <a:off x="869709" y="2921666"/>
            <a:ext cx="4452630" cy="241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58456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
                                        <p:tgtEl>
                                          <p:spTgt spid="7"/>
                                        </p:tgtEl>
                                      </p:cBhvr>
                                    </p:animEffect>
                                    <p:anim calcmode="lin" valueType="num">
                                      <p:cBhvr>
                                        <p:cTn id="8" dur="400" fill="hold"/>
                                        <p:tgtEl>
                                          <p:spTgt spid="7"/>
                                        </p:tgtEl>
                                        <p:attrNameLst>
                                          <p:attrName>ppt_x</p:attrName>
                                        </p:attrNameLst>
                                      </p:cBhvr>
                                      <p:tavLst>
                                        <p:tav tm="0">
                                          <p:val>
                                            <p:strVal val="#ppt_x"/>
                                          </p:val>
                                        </p:tav>
                                        <p:tav tm="100000">
                                          <p:val>
                                            <p:strVal val="#ppt_x"/>
                                          </p:val>
                                        </p:tav>
                                      </p:tavLst>
                                    </p:anim>
                                    <p:anim calcmode="lin" valueType="num">
                                      <p:cBhvr>
                                        <p:cTn id="9" dur="400" fill="hold"/>
                                        <p:tgtEl>
                                          <p:spTgt spid="7"/>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1836</Words>
  <Application>Microsoft Office PowerPoint</Application>
  <PresentationFormat>شاشة عريضة</PresentationFormat>
  <Paragraphs>159</Paragraphs>
  <Slides>9</Slides>
  <Notes>0</Notes>
  <HiddenSlides>0</HiddenSlides>
  <MMClips>0</MMClips>
  <ScaleCrop>false</ScaleCrop>
  <HeadingPairs>
    <vt:vector size="6" baseType="variant">
      <vt:variant>
        <vt:lpstr>الخطوط المستخدمة</vt:lpstr>
      </vt:variant>
      <vt:variant>
        <vt:i4>13</vt:i4>
      </vt:variant>
      <vt:variant>
        <vt:lpstr>نسق</vt:lpstr>
      </vt:variant>
      <vt:variant>
        <vt:i4>1</vt:i4>
      </vt:variant>
      <vt:variant>
        <vt:lpstr>عناوين الشرائح</vt:lpstr>
      </vt:variant>
      <vt:variant>
        <vt:i4>9</vt:i4>
      </vt:variant>
    </vt:vector>
  </HeadingPairs>
  <TitlesOfParts>
    <vt:vector size="23" baseType="lpstr">
      <vt:lpstr> Abdoullah Ashgar EL-kharef</vt:lpstr>
      <vt:lpstr>29LT Azer</vt:lpstr>
      <vt:lpstr>29LT Bukra Bold</vt:lpstr>
      <vt:lpstr>AlGhadTV</vt:lpstr>
      <vt:lpstr>Arial</vt:lpstr>
      <vt:lpstr>Cairo Bold</vt:lpstr>
      <vt:lpstr>Calibri</vt:lpstr>
      <vt:lpstr>Calibri Light</vt:lpstr>
      <vt:lpstr>Heading Now 71-78</vt:lpstr>
      <vt:lpstr>Heading Now 71-78 Bold</vt:lpstr>
      <vt:lpstr>Symbol</vt:lpstr>
      <vt:lpstr>Times New Roman</vt:lpstr>
      <vt:lpstr>Wingdings</vt: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hp</dc:creator>
  <cp:lastModifiedBy>hp</cp:lastModifiedBy>
  <cp:revision>5</cp:revision>
  <dcterms:created xsi:type="dcterms:W3CDTF">2024-07-09T07:36:24Z</dcterms:created>
  <dcterms:modified xsi:type="dcterms:W3CDTF">2024-07-09T08:34:12Z</dcterms:modified>
</cp:coreProperties>
</file>