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51" r:id="rId1"/>
    <p:sldMasterId id="2147483653" r:id="rId2"/>
  </p:sldMasterIdLst>
  <p:notesMasterIdLst>
    <p:notesMasterId r:id="rId57"/>
  </p:notesMasterIdLst>
  <p:handoutMasterIdLst>
    <p:handoutMasterId r:id="rId58"/>
  </p:handoutMasterIdLst>
  <p:sldIdLst>
    <p:sldId id="298" r:id="rId3"/>
    <p:sldId id="299" r:id="rId4"/>
    <p:sldId id="300" r:id="rId5"/>
    <p:sldId id="303" r:id="rId6"/>
    <p:sldId id="304" r:id="rId7"/>
    <p:sldId id="305" r:id="rId8"/>
    <p:sldId id="306" r:id="rId9"/>
    <p:sldId id="307" r:id="rId10"/>
    <p:sldId id="308" r:id="rId11"/>
    <p:sldId id="341" r:id="rId12"/>
    <p:sldId id="310" r:id="rId13"/>
    <p:sldId id="344" r:id="rId14"/>
    <p:sldId id="312" r:id="rId15"/>
    <p:sldId id="342" r:id="rId16"/>
    <p:sldId id="34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45" r:id="rId26"/>
    <p:sldId id="322" r:id="rId27"/>
    <p:sldId id="323" r:id="rId28"/>
    <p:sldId id="324" r:id="rId29"/>
    <p:sldId id="346" r:id="rId30"/>
    <p:sldId id="325" r:id="rId31"/>
    <p:sldId id="326" r:id="rId32"/>
    <p:sldId id="327" r:id="rId33"/>
    <p:sldId id="328" r:id="rId34"/>
    <p:sldId id="329" r:id="rId35"/>
    <p:sldId id="330" r:id="rId36"/>
    <p:sldId id="347" r:id="rId37"/>
    <p:sldId id="331" r:id="rId38"/>
    <p:sldId id="332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6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</p:sldIdLst>
  <p:sldSz cx="12190413" cy="6859588"/>
  <p:notesSz cx="6858000" cy="9144000"/>
  <p:embeddedFontLst>
    <p:embeddedFont>
      <p:font typeface="맑은 고딕" panose="020B0503020000020004" pitchFamily="34" charset="-127"/>
      <p:regular r:id="rId59"/>
      <p:bold r:id="rId60"/>
    </p:embeddedFont>
    <p:embeddedFont>
      <p:font typeface="Traditional Arabic" panose="02020603050405020304" pitchFamily="18" charset="-78"/>
      <p:regular r:id="rId61"/>
      <p:bold r:id="rId62"/>
    </p:embeddedFont>
  </p:embeddedFontLst>
  <p:defaultTextStyle>
    <a:defPPr>
      <a:defRPr lang="ko-KR"/>
    </a:defPPr>
    <a:lvl1pPr marL="0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42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084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126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168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210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252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294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336" algn="l" defTabSz="122008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58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B8"/>
    <a:srgbClr val="F2A4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26" autoAdjust="0"/>
    <p:restoredTop sz="94671" autoAdjust="0"/>
  </p:normalViewPr>
  <p:slideViewPr>
    <p:cSldViewPr>
      <p:cViewPr varScale="1">
        <p:scale>
          <a:sx n="115" d="100"/>
          <a:sy n="115" d="100"/>
        </p:scale>
        <p:origin x="492" y="96"/>
      </p:cViewPr>
      <p:guideLst>
        <p:guide orient="horz" pos="1393"/>
        <p:guide pos="2880"/>
        <p:guide orient="horz" pos="1858"/>
        <p:guide pos="384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60E6-86D4-44D4-B209-1620D014E21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C5F4-9EA6-4E7C-9E78-3B8E2707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2F57-E571-4E2B-9D7F-691245D5FE0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B8197-E3B2-48E4-B44A-3EC06DAF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7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42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084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126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168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210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252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294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336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625B8C-E567-49D4-B860-6BCC30E12F0C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7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625B8C-E567-49D4-B860-6BCC30E12F0C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7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4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078453" y="0"/>
            <a:ext cx="2111960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473" y="1509136"/>
            <a:ext cx="2111960" cy="46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10071574" y="1509136"/>
            <a:ext cx="1060566" cy="46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-1"/>
            <a:ext cx="12190413" cy="410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2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3320" y="242233"/>
            <a:ext cx="8015170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998" y="1010495"/>
            <a:ext cx="8015170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59845" y="-1"/>
            <a:ext cx="4079245" cy="6859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31924" y="1509136"/>
            <a:ext cx="4079245" cy="5350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48807"/>
            <a:ext cx="8591159" cy="5761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008" tIns="61004" rIns="122008" bIns="61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07" y="260710"/>
            <a:ext cx="2591951" cy="6338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4753" y="260710"/>
            <a:ext cx="2591951" cy="6338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8700" y="260710"/>
            <a:ext cx="2591951" cy="6338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08216" y="356742"/>
            <a:ext cx="2879625" cy="2880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708216" y="3621860"/>
            <a:ext cx="2879625" cy="2880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316" y="356742"/>
            <a:ext cx="2879625" cy="2880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1316" y="3621860"/>
            <a:ext cx="2879625" cy="2880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14" y="4390124"/>
            <a:ext cx="11039789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4" y="5158386"/>
            <a:ext cx="11039789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" y="6619532"/>
            <a:ext cx="12190413" cy="240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0413" cy="9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51186" y="452775"/>
            <a:ext cx="4415596" cy="3744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3312" y="452775"/>
            <a:ext cx="6239881" cy="1776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3311" y="2421326"/>
            <a:ext cx="1919750" cy="1776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83376" y="2421326"/>
            <a:ext cx="1919750" cy="1776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943442" y="2421326"/>
            <a:ext cx="1919750" cy="1776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4676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8151803" y="1509136"/>
            <a:ext cx="3799292" cy="4866688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1710422" y="1797083"/>
            <a:ext cx="144674" cy="4321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 flipV="1">
            <a:off x="8303043" y="1649138"/>
            <a:ext cx="669930" cy="67428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7268" y="2410662"/>
            <a:ext cx="5279899" cy="1440495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27070" y="4005992"/>
            <a:ext cx="5280097" cy="651905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r" rtl="1">
              <a:spcBef>
                <a:spcPts val="0"/>
              </a:spcBef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58" y="1028972"/>
            <a:ext cx="2353427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lIns="91506" tIns="45753" rIns="91506" bIns="45753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573"/>
            <a:ext cx="10971372" cy="4527010"/>
          </a:xfrm>
          <a:prstGeom prst="rect">
            <a:avLst/>
          </a:prstGeom>
        </p:spPr>
        <p:txBody>
          <a:bodyPr lIns="91506" tIns="45753" rIns="91506" bIns="457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lIns="91506" tIns="45753" rIns="91506" bIns="45753"/>
          <a:lstStyle/>
          <a:p>
            <a:fld id="{1A691A3A-9557-4724-8D8B-7F9EF7B7DD7B}" type="datetimeFigureOut">
              <a:rPr lang="ar-EG" smtClean="0"/>
              <a:t>01/03/1446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lIns="91506" tIns="45753" rIns="91506" bIns="45753"/>
          <a:lstStyle/>
          <a:p>
            <a:fld id="{AD585EE1-2A98-4FE2-8A46-1FBA977D6C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545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429794"/>
            <a:ext cx="12190413" cy="3429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821110" y="1125005"/>
            <a:ext cx="6527876" cy="4609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 rtl="1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110" y="1"/>
            <a:ext cx="6527876" cy="260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821110" y="6598880"/>
            <a:ext cx="6527876" cy="260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110" y="4066966"/>
            <a:ext cx="6527876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110" y="4835228"/>
            <a:ext cx="6527876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0593" y="1542124"/>
            <a:ext cx="1088909" cy="24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127129" y="-7541"/>
            <a:ext cx="2111960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861" y="3902418"/>
            <a:ext cx="1260501" cy="27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4534173"/>
            <a:ext cx="12190413" cy="2325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008" tIns="61004" rIns="122008" bIns="61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4676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932939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0714" y="3813925"/>
            <a:ext cx="1439973" cy="1440494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44" y="4014520"/>
            <a:ext cx="468110" cy="10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4676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932939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6619532"/>
            <a:ext cx="12190413" cy="240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0413" cy="9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4676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932939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20" y="123508"/>
            <a:ext cx="11807775" cy="6612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42233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10495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797448"/>
            <a:ext cx="2879945" cy="249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490" y="1797448"/>
            <a:ext cx="2879945" cy="249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6980" y="1797448"/>
            <a:ext cx="2879945" cy="249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0469" y="1797448"/>
            <a:ext cx="2879945" cy="249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4294090"/>
            <a:ext cx="2879625" cy="211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103597" y="4294090"/>
            <a:ext cx="2879625" cy="211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207193" y="4294090"/>
            <a:ext cx="2879625" cy="211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310789" y="4294090"/>
            <a:ext cx="2879625" cy="211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910391"/>
            <a:ext cx="12190413" cy="294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008" tIns="61004" rIns="122008" bIns="61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42233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10495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 rtl="1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662" y="1509136"/>
            <a:ext cx="9639105" cy="49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3271" y="2168846"/>
            <a:ext cx="4619688" cy="3417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919173" y="4198058"/>
            <a:ext cx="4031923" cy="134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42233"/>
            <a:ext cx="12190413" cy="768263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10495"/>
            <a:ext cx="12190413" cy="384132"/>
          </a:xfrm>
          <a:prstGeom prst="rect">
            <a:avLst/>
          </a:prstGeom>
        </p:spPr>
        <p:txBody>
          <a:bodyPr lIns="122008" tIns="61004" rIns="122008" bIns="61004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" y="2346884"/>
            <a:ext cx="12190413" cy="294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008" tIns="61004" rIns="122008" bIns="61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" y="1389962"/>
            <a:ext cx="3825198" cy="46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3196" y="1567341"/>
            <a:ext cx="1343974" cy="3408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53170" y="1681901"/>
            <a:ext cx="2206067" cy="3408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59845" y="-1"/>
            <a:ext cx="4079245" cy="6859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2008" tIns="61004" rIns="122008" bIns="61004" anchor="ctr"/>
          <a:lstStyle>
            <a:lvl1pPr marL="0" indent="0" algn="ctr">
              <a:buNone/>
              <a:defRPr sz="2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0042" indent="0">
              <a:buNone/>
              <a:defRPr sz="3700"/>
            </a:lvl2pPr>
            <a:lvl3pPr marL="1220084" indent="0">
              <a:buNone/>
              <a:defRPr sz="3200"/>
            </a:lvl3pPr>
            <a:lvl4pPr marL="1830126" indent="0">
              <a:buNone/>
              <a:defRPr sz="2700"/>
            </a:lvl4pPr>
            <a:lvl5pPr marL="2440168" indent="0">
              <a:buNone/>
              <a:defRPr sz="2700"/>
            </a:lvl5pPr>
            <a:lvl6pPr marL="3050210" indent="0">
              <a:buNone/>
              <a:defRPr sz="2700"/>
            </a:lvl6pPr>
            <a:lvl7pPr marL="3660252" indent="0">
              <a:buNone/>
              <a:defRPr sz="2700"/>
            </a:lvl7pPr>
            <a:lvl8pPr marL="4270294" indent="0">
              <a:buNone/>
              <a:defRPr sz="2700"/>
            </a:lvl8pPr>
            <a:lvl9pPr marL="4880336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23251" y="0"/>
            <a:ext cx="47994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83251" y="1749405"/>
            <a:ext cx="239969" cy="33607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6267"/>
          </a:xfrm>
          <a:prstGeom prst="rect">
            <a:avLst/>
          </a:prstGeom>
        </p:spPr>
        <p:txBody>
          <a:bodyPr vert="horz" lIns="122008" tIns="61004" rIns="122008" bIns="6100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AE" dirty="0"/>
              <a:t>بوربوينت بالعربي </a:t>
            </a:r>
            <a:r>
              <a:rPr lang="en-US" dirty="0"/>
              <a:t> www.arabppt.com</a:t>
            </a:r>
          </a:p>
        </p:txBody>
      </p:sp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56" r:id="rId15"/>
    <p:sldLayoutId id="2147483771" r:id="rId16"/>
    <p:sldLayoutId id="2147483773" r:id="rId17"/>
  </p:sldLayoutIdLst>
  <p:txStyles>
    <p:titleStyle>
      <a:lvl1pPr algn="ctr" defTabSz="1220084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31" indent="-457531" algn="l" defTabSz="1220084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18" indent="-381276" algn="l" defTabSz="1220084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05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147" indent="-305021" algn="l" defTabSz="1220084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189" indent="-305021" algn="l" defTabSz="1220084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231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273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315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357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42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084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126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168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210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252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294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336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6267"/>
          </a:xfrm>
          <a:prstGeom prst="rect">
            <a:avLst/>
          </a:prstGeom>
        </p:spPr>
        <p:txBody>
          <a:bodyPr vert="horz" lIns="122008" tIns="61004" rIns="122008" bIns="6100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AE" dirty="0"/>
              <a:t>بوربوينت بالعربي </a:t>
            </a:r>
            <a:r>
              <a:rPr lang="en-US" dirty="0"/>
              <a:t> www.arabppt.com</a:t>
            </a:r>
          </a:p>
        </p:txBody>
      </p:sp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220084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31" indent="-457531" algn="l" defTabSz="1220084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18" indent="-381276" algn="l" defTabSz="1220084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05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147" indent="-305021" algn="l" defTabSz="1220084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189" indent="-305021" algn="l" defTabSz="1220084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231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273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315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357" indent="-305021" algn="l" defTabSz="122008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42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084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126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168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210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252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294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336" algn="l" defTabSz="122008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jpeg"/><Relationship Id="rId9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8.jpe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1668" y="405458"/>
            <a:ext cx="7871850" cy="1152395"/>
          </a:xfrm>
        </p:spPr>
        <p:txBody>
          <a:bodyPr lIns="91506" tIns="45753" rIns="91506" bIns="45753">
            <a:noAutofit/>
          </a:bodyPr>
          <a:lstStyle/>
          <a:p>
            <a:r>
              <a:rPr lang="ar-EG" sz="5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دبلوم إدارة الموارد البشرية-المستوي الاول</a:t>
            </a:r>
            <a:endParaRPr lang="en-US" altLang="ko-KR" sz="6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99300" y="1701203"/>
            <a:ext cx="5826087" cy="1440495"/>
          </a:xfrm>
          <a:prstGeom prst="rect">
            <a:avLst/>
          </a:prstGeom>
        </p:spPr>
        <p:txBody>
          <a:bodyPr lIns="91506" tIns="45753" rIns="91506" bIns="45753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indent="0" algn="r" rtl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4400" b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ar-EG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مبادئ إدارة الموارد البشرية</a:t>
            </a:r>
            <a:endParaRPr lang="en-US" altLang="ko-K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878C45-9CFE-4DD7-86E7-7EAFE76A6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2" y="117427"/>
            <a:ext cx="1832379" cy="8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build="p"/>
      <p:bldP spid="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2" y="117426"/>
            <a:ext cx="1896533" cy="116020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261442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400" b="1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EG" dirty="0"/>
              <a:t>أهداف إدارة الموارد البشرية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127655" y="3213770"/>
            <a:ext cx="1944216" cy="108012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تنمية قدرات الافراد</a:t>
            </a:r>
          </a:p>
        </p:txBody>
      </p:sp>
      <p:sp>
        <p:nvSpPr>
          <p:cNvPr id="9" name="Oval 8"/>
          <p:cNvSpPr/>
          <p:nvPr/>
        </p:nvSpPr>
        <p:spPr>
          <a:xfrm>
            <a:off x="10089573" y="4941962"/>
            <a:ext cx="1982297" cy="108012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b="1" dirty="0">
                <a:latin typeface="Traditional Arabic" pitchFamily="18" charset="-78"/>
                <a:cs typeface="Traditional Arabic" pitchFamily="18" charset="-78"/>
              </a:rPr>
              <a:t>تحقيق الانتماء والولاء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50589" y="2853730"/>
            <a:ext cx="9505057" cy="1728192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EG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حيث المنظمات تعمل دائما فى بيئة متغيرة تكنولوجيا وثقافيا وتنظيميا .فان تطور </a:t>
            </a:r>
          </a:p>
          <a:p>
            <a:pPr algn="ctr"/>
            <a:r>
              <a:rPr lang="ar-EG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وتدريب الافراد واجبا هاما للادارات المهتمة بالموارد البشرية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50591" y="4581922"/>
            <a:ext cx="9433048" cy="1944216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r"/>
            <a:r>
              <a:rPr lang="ar-EG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 تحقيق هدف المنظمة فى كفاءة وانتاجية عاليين لا يمكن ان يتم دون ضمان رافاهية العاملين </a:t>
            </a:r>
          </a:p>
          <a:p>
            <a:pPr algn="r"/>
            <a:r>
              <a:rPr lang="ar-EG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واستقرارهم ومستقبلهم الوظيفي.هذا يقود الى الشعور بلانتماء والولاء الوظيفي</a:t>
            </a:r>
          </a:p>
        </p:txBody>
      </p:sp>
      <p:sp>
        <p:nvSpPr>
          <p:cNvPr id="16" name="Oval 15"/>
          <p:cNvSpPr/>
          <p:nvPr/>
        </p:nvSpPr>
        <p:spPr>
          <a:xfrm>
            <a:off x="10025603" y="1485578"/>
            <a:ext cx="2046267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التعامل </a:t>
            </a:r>
          </a:p>
          <a:p>
            <a:pPr algn="ctr"/>
            <a:r>
              <a:rPr lang="ar-EG" sz="28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مع </a:t>
            </a:r>
            <a:r>
              <a:rPr lang="ar-EG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الازمات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22598" y="1197546"/>
            <a:ext cx="9264707" cy="157610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EG" sz="2800" dirty="0">
                <a:solidFill>
                  <a:schemeClr val="tx1"/>
                </a:solidFill>
                <a:effectLst/>
                <a:latin typeface="Traditional Arabic" pitchFamily="18" charset="-78"/>
                <a:cs typeface="Traditional Arabic" pitchFamily="18" charset="-78"/>
              </a:rPr>
              <a:t>التعامل مع الازمات والمواقف الصعبة الخاصة بالعلاقات بين الافراد وذلك ضمانا لا تقف فى </a:t>
            </a:r>
          </a:p>
          <a:p>
            <a:pPr algn="ctr"/>
            <a:r>
              <a:rPr lang="ar-EG" sz="2800" dirty="0">
                <a:solidFill>
                  <a:schemeClr val="tx1"/>
                </a:solidFill>
                <a:effectLst/>
                <a:latin typeface="Traditional Arabic" pitchFamily="18" charset="-78"/>
                <a:cs typeface="Traditional Arabic" pitchFamily="18" charset="-78"/>
              </a:rPr>
              <a:t>طريق تحقيق المنظمة لاهــــــــــــــــــــــدافها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B3EC2E9-CBDC-1886-AB48-EBDB937FE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7" y="259036"/>
            <a:ext cx="1896533" cy="116020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95648" y="164676"/>
            <a:ext cx="5951886" cy="6744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96" tIns="60999" rIns="121996" bIns="60999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بيـــــئة إدارة الموارد البشرية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015086" y="911145"/>
            <a:ext cx="2160240" cy="790457"/>
          </a:xfrm>
          <a:prstGeom prst="downArrowCallou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4 عناصر</a:t>
            </a: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6095206" y="1701602"/>
            <a:ext cx="53285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27654" y="2133650"/>
            <a:ext cx="1872208" cy="504056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latin typeface="Traditional Arabic" pitchFamily="18" charset="-78"/>
                <a:cs typeface="Traditional Arabic" pitchFamily="18" charset="-78"/>
              </a:rPr>
              <a:t>العولمة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43678" y="2925738"/>
            <a:ext cx="1512168" cy="31683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بمعـــــنى ان لا يوجد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هناك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حدود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لمنظمات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الأعمال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5286" y="2133650"/>
            <a:ext cx="2520280" cy="504056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القوانين والتشريعات</a:t>
            </a:r>
          </a:p>
        </p:txBody>
      </p:sp>
      <p:cxnSp>
        <p:nvCxnSpPr>
          <p:cNvPr id="13" name="Straight Arrow Connector 12"/>
          <p:cNvCxnSpPr>
            <a:stCxn id="2" idx="2"/>
            <a:endCxn id="11" idx="0"/>
          </p:cNvCxnSpPr>
          <p:nvPr/>
        </p:nvCxnSpPr>
        <p:spPr>
          <a:xfrm>
            <a:off x="6095206" y="1701602"/>
            <a:ext cx="19802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23198" y="2925738"/>
            <a:ext cx="4176464" cy="331236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وهى التي تضعها الحكومه والدوله</a:t>
            </a:r>
            <a:endParaRPr lang="ar-EG" sz="28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ar-EG" b="1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EG" dirty="0">
                <a:latin typeface="Traditional Arabic" pitchFamily="18" charset="-78"/>
                <a:cs typeface="Traditional Arabic" pitchFamily="18" charset="-78"/>
              </a:rPr>
              <a:t>1-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قوانين وتشريعات 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تحدد السن القانونى لممارسة العم</a:t>
            </a:r>
            <a:r>
              <a:rPr lang="ar-EG" sz="2000" dirty="0">
                <a:latin typeface="Traditional Arabic" pitchFamily="18" charset="-78"/>
                <a:cs typeface="Traditional Arabic" pitchFamily="18" charset="-78"/>
              </a:rPr>
              <a:t>ـــــ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ل</a:t>
            </a:r>
            <a:endParaRPr lang="ar-EG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1400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EG" dirty="0">
                <a:latin typeface="Traditional Arabic" pitchFamily="18" charset="-78"/>
                <a:cs typeface="Traditional Arabic" pitchFamily="18" charset="-78"/>
              </a:rPr>
              <a:t>2-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قوانين وتشريعات </a:t>
            </a:r>
            <a:r>
              <a:rPr lang="ar-SA" sz="1600" b="1" dirty="0">
                <a:latin typeface="Traditional Arabic" pitchFamily="18" charset="-78"/>
                <a:cs typeface="Traditional Arabic" pitchFamily="18" charset="-78"/>
              </a:rPr>
              <a:t>تحدد الحد الادنى من المخاطر وحماية </a:t>
            </a:r>
            <a:endParaRPr lang="ar-EG" sz="1600" b="1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SA" sz="1600" b="1" dirty="0">
                <a:latin typeface="Traditional Arabic" pitchFamily="18" charset="-78"/>
                <a:cs typeface="Traditional Arabic" pitchFamily="18" charset="-78"/>
              </a:rPr>
              <a:t>العاملين من المخاطر</a:t>
            </a:r>
            <a:endParaRPr lang="en-US" sz="1600" b="1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ar-EG" dirty="0"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قوانين وتشريعات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الحماية الصحية للعاملين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063758" y="2637706"/>
            <a:ext cx="216024" cy="288032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7" name="Down Arrow 16"/>
          <p:cNvSpPr/>
          <p:nvPr/>
        </p:nvSpPr>
        <p:spPr>
          <a:xfrm>
            <a:off x="7967414" y="2646090"/>
            <a:ext cx="216024" cy="28803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8" name="Rounded Rectangle 17"/>
          <p:cNvSpPr/>
          <p:nvPr/>
        </p:nvSpPr>
        <p:spPr>
          <a:xfrm>
            <a:off x="3509793" y="2142084"/>
            <a:ext cx="2369389" cy="504056"/>
          </a:xfrm>
          <a:prstGeom prst="roundRect">
            <a:avLst/>
          </a:prstGeom>
          <a:ln/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اتحاد(نقابات) العمال </a:t>
            </a:r>
            <a:endParaRPr lang="ar-EG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6614" y="2162916"/>
            <a:ext cx="2160240" cy="504056"/>
          </a:xfrm>
          <a:prstGeom prst="roundRect">
            <a:avLst/>
          </a:prstGeom>
          <a:ln/>
          <a:effectLst>
            <a:glow rad="101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ممارسات الإدارة </a:t>
            </a:r>
            <a:endParaRPr lang="ar-EG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8902" y="2925738"/>
            <a:ext cx="2448272" cy="331236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هو عب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ـــــــــــــــــــــــــ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ارة عن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مجموعة العاملين فى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المطالبة بحقوق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ـــــــــــــ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هم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والتع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ـــــــــــــــــــ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امل م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ــــــــــــــــ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ع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المنظمات المختلفة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511030" y="2666972"/>
            <a:ext cx="288032" cy="26715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22" name="Rectangle 21"/>
          <p:cNvSpPr/>
          <p:nvPr/>
        </p:nvSpPr>
        <p:spPr>
          <a:xfrm>
            <a:off x="622598" y="2934122"/>
            <a:ext cx="2448272" cy="331236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تلعب ممارسة الادارة دورا رئسياً فى التاثير على الموارد البشرية داخل هذة المنظمة </a:t>
            </a:r>
            <a:endParaRPr lang="ar-EG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702718" y="2666972"/>
            <a:ext cx="216024" cy="267150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cxnSp>
        <p:nvCxnSpPr>
          <p:cNvPr id="26" name="Straight Arrow Connector 25"/>
          <p:cNvCxnSpPr>
            <a:endCxn id="18" idx="0"/>
          </p:cNvCxnSpPr>
          <p:nvPr/>
        </p:nvCxnSpPr>
        <p:spPr>
          <a:xfrm flipH="1">
            <a:off x="4694488" y="1701602"/>
            <a:ext cx="1400718" cy="440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 flipH="1">
            <a:off x="1846734" y="1701602"/>
            <a:ext cx="4224857" cy="461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88D8AF49-71CB-2FBA-2012-92DD4C09E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19" y="189434"/>
            <a:ext cx="948267" cy="5801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6"/>
            <a:ext cx="5951886" cy="604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وظائف إدارة الموارد البشرية</a:t>
            </a:r>
            <a:endParaRPr lang="en-US" b="1" dirty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7212" y="983843"/>
            <a:ext cx="6336666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تخطيط الموارد البشرية:-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 مجموعة من البرامج المتنوعة مثل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6225" y="1557586"/>
            <a:ext cx="731934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 1-</a:t>
            </a:r>
            <a:r>
              <a:rPr lang="ar-EG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توصــــــــــــــــيــــــــــــــــــــــــــــــــــــــــــــف</a:t>
            </a:r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 الوظـــــــــــــــــــــــــــــــــــــــــــــــــــــــــــــائف</a:t>
            </a:r>
          </a:p>
          <a:p>
            <a:pPr lvl="0" algn="r" rtl="1"/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 2-</a:t>
            </a:r>
            <a:r>
              <a:rPr lang="ar-EG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تخطيـــــــــــــــــــــــــــــــــــــط </a:t>
            </a:r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الاحتيــــــــــــــــاجات البــــــــــــــــــشرية </a:t>
            </a:r>
          </a:p>
          <a:p>
            <a:pPr lvl="0" algn="r" rtl="1"/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EG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تقدير الإعـــــــــــــــــــــــداد </a:t>
            </a:r>
            <a:r>
              <a:rPr lang="ar-EG" sz="3200" dirty="0">
                <a:effectLst/>
                <a:latin typeface="Traditional Arabic" pitchFamily="18" charset="-78"/>
                <a:cs typeface="Traditional Arabic" pitchFamily="18" charset="-78"/>
              </a:rPr>
              <a:t>اللازمة للعـــــــــــــــــــــــــــــــــــــــــــــــــــــــــــــمل</a:t>
            </a:r>
          </a:p>
          <a:p>
            <a:pPr lvl="0" algn="r" rtl="1"/>
            <a:r>
              <a:rPr lang="ar-EG" sz="2800" dirty="0">
                <a:effectLst/>
                <a:latin typeface="Traditional Arabic" pitchFamily="18" charset="-78"/>
                <a:cs typeface="Traditional Arabic" pitchFamily="18" charset="-78"/>
              </a:rPr>
              <a:t>4-</a:t>
            </a:r>
            <a:r>
              <a:rPr lang="ar-EG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مستوي ونوع والقدرات </a:t>
            </a:r>
            <a:r>
              <a:rPr lang="ar-EG" sz="2800" dirty="0">
                <a:effectLst/>
                <a:latin typeface="Traditional Arabic" pitchFamily="18" charset="-78"/>
                <a:cs typeface="Traditional Arabic" pitchFamily="18" charset="-78"/>
              </a:rPr>
              <a:t>والخبرات المهارات المطلـــــــــوبة</a:t>
            </a:r>
          </a:p>
          <a:p>
            <a:pPr lvl="0" algn="r" rtl="1"/>
            <a:r>
              <a:rPr lang="ar-EG" dirty="0">
                <a:effectLst/>
                <a:latin typeface="Traditional Arabic" pitchFamily="18" charset="-78"/>
                <a:cs typeface="Traditional Arabic" pitchFamily="18" charset="-78"/>
              </a:rPr>
              <a:t>5- </a:t>
            </a:r>
            <a:r>
              <a:rPr lang="ar-EG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عمليات التوظيف </a:t>
            </a:r>
            <a:r>
              <a:rPr lang="ar-EG" dirty="0">
                <a:effectLst/>
                <a:latin typeface="Traditional Arabic" pitchFamily="18" charset="-78"/>
                <a:cs typeface="Traditional Arabic" pitchFamily="18" charset="-78"/>
              </a:rPr>
              <a:t>وتقويم الاداء والنقل والفصل من الخدمة</a:t>
            </a:r>
            <a:endParaRPr lang="en-US" sz="2000" dirty="0"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191550" y="1507063"/>
            <a:ext cx="1224136" cy="33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191550" y="1507063"/>
            <a:ext cx="1224136" cy="770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" idx="3"/>
          </p:cNvCxnSpPr>
          <p:nvPr/>
        </p:nvCxnSpPr>
        <p:spPr>
          <a:xfrm flipH="1">
            <a:off x="9335566" y="1507063"/>
            <a:ext cx="1080120" cy="1266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335566" y="1507063"/>
            <a:ext cx="1080120" cy="1706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335566" y="1507063"/>
            <a:ext cx="1080120" cy="206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78782" y="3986694"/>
            <a:ext cx="9598125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dk1"/>
                </a:solidFill>
                <a:latin typeface="Traditional Arabic" pitchFamily="18" charset="-78"/>
                <a:cs typeface="Traditional Arabic" pitchFamily="18" charset="-78"/>
              </a:rPr>
              <a:t>ثانياً- وظيفـــــــــــة </a:t>
            </a:r>
            <a:r>
              <a:rPr lang="ar-EG" sz="2800" b="1" dirty="0">
                <a:solidFill>
                  <a:schemeClr val="dk1"/>
                </a:solidFill>
                <a:latin typeface="Traditional Arabic" pitchFamily="18" charset="-78"/>
                <a:cs typeface="Traditional Arabic" pitchFamily="18" charset="-78"/>
              </a:rPr>
              <a:t>تنمية الموارد البشرية</a:t>
            </a:r>
            <a:r>
              <a:rPr lang="ar-SA" sz="2800" b="1" dirty="0">
                <a:solidFill>
                  <a:schemeClr val="dk1"/>
                </a:solidFill>
                <a:latin typeface="Traditional Arabic" pitchFamily="18" charset="-78"/>
                <a:cs typeface="Traditional Arabic" pitchFamily="18" charset="-78"/>
              </a:rPr>
              <a:t>:- </a:t>
            </a:r>
            <a:r>
              <a:rPr lang="ar-SA" sz="2800" dirty="0">
                <a:solidFill>
                  <a:schemeClr val="dk1"/>
                </a:solidFill>
                <a:latin typeface="Traditional Arabic" pitchFamily="18" charset="-78"/>
                <a:cs typeface="Traditional Arabic" pitchFamily="18" charset="-78"/>
              </a:rPr>
              <a:t>للافـــــــــــــــــــــراد الــــتى تم اخيارهم للعمل فى المنظمة</a:t>
            </a:r>
            <a:r>
              <a:rPr lang="ar-EG" sz="2800" dirty="0">
                <a:solidFill>
                  <a:schemeClr val="dk1"/>
                </a:solidFill>
                <a:latin typeface="Traditional Arabic" pitchFamily="18" charset="-78"/>
                <a:cs typeface="Traditional Arabic" pitchFamily="18" charset="-78"/>
              </a:rPr>
              <a:t> من خلال:-</a:t>
            </a:r>
            <a:endParaRPr lang="ar-SA" sz="2800" dirty="0">
              <a:solidFill>
                <a:schemeClr val="dk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5014" y="4566240"/>
            <a:ext cx="927857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r" rtl="1"/>
            <a:r>
              <a:rPr lang="ar-SA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تدريب العاملين:-</a:t>
            </a: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اكتساب مهارات افضل فى وظيفتهم الحالية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SA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تنمية العاملــــــين:-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التأكد على ان التنظيم يملك الكفاءات المطلوبة للوفاء بمتطلبات العمل فى المستقبل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SA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التطوير المهنـــى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-مساعده العاملين على تطوير حياتهم فى العمل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SA" sz="28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التطور التنظيمى: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-تسهيل عملية تغير نظم العمل داخل التنظيم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9263558" y="450991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335566" y="450991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335566" y="4509914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9335566" y="4509914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561C02EA-33C5-9AFB-EB56-6FB8F5131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19" y="189434"/>
            <a:ext cx="948267" cy="5801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6"/>
            <a:ext cx="5951886" cy="604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وظائف إدارة الموارد البشرية</a:t>
            </a:r>
            <a:endParaRPr lang="en-US" b="1" dirty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3438" y="983843"/>
            <a:ext cx="3960440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ثالثا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:- </a:t>
            </a:r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التعـــــــــــــــويض(الأجور والرواتب)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6694" y="162959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تقييم الوظائف ومقارنتها ببعضها البعض من اجر تحديد الاجر العادل لكل وظيفة 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وبالتـــــــــالي عن طريق مقارنة الاجور فى المنظمة بالاجور الســــــــــــــــــــــــــــــــــــــــــــــــــائدة خارجها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Curved Left Arrow 8"/>
          <p:cNvSpPr/>
          <p:nvPr/>
        </p:nvSpPr>
        <p:spPr>
          <a:xfrm rot="1423991">
            <a:off x="9403877" y="1509193"/>
            <a:ext cx="243111" cy="598521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27" name="Oval 26"/>
          <p:cNvSpPr/>
          <p:nvPr/>
        </p:nvSpPr>
        <p:spPr>
          <a:xfrm>
            <a:off x="9420210" y="1420249"/>
            <a:ext cx="275396" cy="13733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28" name="Rectangle 27"/>
          <p:cNvSpPr/>
          <p:nvPr/>
        </p:nvSpPr>
        <p:spPr>
          <a:xfrm>
            <a:off x="8183438" y="2709714"/>
            <a:ext cx="3960440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رابعا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:- </a:t>
            </a:r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صيانة الموارد البشرية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8960" y="344606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هو المحافظة على أصول المنظمة من الموارد البشرية –وجعل المنظمة مصدر اجتذاب واغراء للكفاءات البشرية خارجها –رفع معنويات الافراد ورضائهم الوظيفي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0" name="Curved Left Arrow 29"/>
          <p:cNvSpPr/>
          <p:nvPr/>
        </p:nvSpPr>
        <p:spPr>
          <a:xfrm rot="1423991">
            <a:off x="9746143" y="3325665"/>
            <a:ext cx="243111" cy="598521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762476" y="3236721"/>
            <a:ext cx="275396" cy="13733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32" name="Rectangle 31"/>
          <p:cNvSpPr/>
          <p:nvPr/>
        </p:nvSpPr>
        <p:spPr>
          <a:xfrm>
            <a:off x="8183438" y="4526933"/>
            <a:ext cx="3960440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خامسا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:- </a:t>
            </a:r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علاقات الموظفين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960" y="526328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توفير فرص التوافق والانسجام بين المنظمة والموظفين فى اطار ضمان فرص التقدم الوظيفى للافراد وتخطيط مسار هذا التقدم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4" name="Curved Left Arrow 33"/>
          <p:cNvSpPr/>
          <p:nvPr/>
        </p:nvSpPr>
        <p:spPr>
          <a:xfrm rot="1423991">
            <a:off x="9746143" y="5142884"/>
            <a:ext cx="243111" cy="598521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762476" y="5053940"/>
            <a:ext cx="275396" cy="13733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37BCD5-DA1A-154F-FEF4-9157C7AC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9" grpId="0" animBg="1"/>
      <p:bldP spid="28" grpId="0" animBg="1"/>
      <p:bldP spid="29" grpId="0"/>
      <p:bldP spid="30" grpId="0" animBg="1"/>
      <p:bldP spid="32" grpId="0" animBg="1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3257" y="161031"/>
            <a:ext cx="5973892" cy="965562"/>
          </a:xfrm>
          <a:prstGeom prst="rect">
            <a:avLst/>
          </a:prstGeom>
          <a:noFill/>
        </p:spPr>
        <p:txBody>
          <a:bodyPr wrap="none" lIns="91506" tIns="45753" rIns="91506" bIns="45753">
            <a:prstTxWarp prst="textWave1">
              <a:avLst>
                <a:gd name="adj1" fmla="val 6386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لنبدأ المحاضرة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" name="مجموعة 7"/>
          <p:cNvGrpSpPr>
            <a:grpSpLocks/>
          </p:cNvGrpSpPr>
          <p:nvPr/>
        </p:nvGrpSpPr>
        <p:grpSpPr bwMode="auto">
          <a:xfrm>
            <a:off x="719310" y="2276261"/>
            <a:ext cx="6239881" cy="3938488"/>
            <a:chOff x="1726959" y="2276358"/>
            <a:chExt cx="5690081" cy="4464496"/>
          </a:xfrm>
        </p:grpSpPr>
        <p:pic>
          <p:nvPicPr>
            <p:cNvPr id="10" name="Picture 2" descr="F:\work\Sonia Sayari\lets_go_showep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59" y="2276358"/>
              <a:ext cx="5690081" cy="446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149080"/>
              <a:ext cx="136815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FC67E681-3078-4342-878C-1B41EDADB0F6}"/>
              </a:ext>
            </a:extLst>
          </p:cNvPr>
          <p:cNvSpPr/>
          <p:nvPr/>
        </p:nvSpPr>
        <p:spPr>
          <a:xfrm>
            <a:off x="7151188" y="3087936"/>
            <a:ext cx="4703910" cy="3126812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506" tIns="45753" rIns="91506" bIns="45753" rtlCol="1" anchor="ctr"/>
          <a:lstStyle/>
          <a:p>
            <a:pPr algn="ctr"/>
            <a:r>
              <a:rPr lang="ar-EG" sz="6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</a:t>
            </a:r>
          </a:p>
          <a:p>
            <a:pPr algn="ctr"/>
            <a:r>
              <a:rPr lang="ar-EG" sz="6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الثانية</a:t>
            </a:r>
            <a:endParaRPr lang="ar-SA" sz="6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7" y="259036"/>
            <a:ext cx="1896533" cy="11602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90D4F70-B5A9-9CA6-E7D4-D719988D9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59899" y="2885608"/>
            <a:ext cx="710793" cy="533604"/>
          </a:xfrm>
          <a:prstGeom prst="rect">
            <a:avLst/>
          </a:prstGeom>
          <a:noFill/>
        </p:spPr>
        <p:txBody>
          <a:bodyPr wrap="square" lIns="121996" tIns="60999" rIns="121996" bIns="60999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A826E-8748-467B-86FB-A8086EA6FBD2}"/>
              </a:ext>
            </a:extLst>
          </p:cNvPr>
          <p:cNvGrpSpPr/>
          <p:nvPr/>
        </p:nvGrpSpPr>
        <p:grpSpPr>
          <a:xfrm flipH="1">
            <a:off x="719308" y="1663422"/>
            <a:ext cx="7140534" cy="960222"/>
            <a:chOff x="3131840" y="1275606"/>
            <a:chExt cx="5401833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2824" y="1447950"/>
              <a:ext cx="446084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3200" dirty="0"/>
                <a:t>تعريف وأهمية تحليــــــل الوظــــــــائف</a:t>
              </a:r>
              <a:endParaRPr lang="ko-KR" altLang="en-US" sz="3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548DD1-C43F-42E0-97A1-1A11F9F5B224}"/>
              </a:ext>
            </a:extLst>
          </p:cNvPr>
          <p:cNvGrpSpPr/>
          <p:nvPr/>
        </p:nvGrpSpPr>
        <p:grpSpPr>
          <a:xfrm flipH="1">
            <a:off x="815309" y="2860421"/>
            <a:ext cx="7044535" cy="960222"/>
            <a:chOff x="3131840" y="1275606"/>
            <a:chExt cx="5329208" cy="720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532F06-6E2B-41AB-B0A3-DEEF0B406206}"/>
                </a:ext>
              </a:extLst>
            </p:cNvPr>
            <p:cNvSpPr txBox="1"/>
            <p:nvPr/>
          </p:nvSpPr>
          <p:spPr>
            <a:xfrm>
              <a:off x="4068481" y="1410730"/>
              <a:ext cx="4392567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3200" dirty="0"/>
                <a:t>خطوات تحليـــــــل الوظـــــــــــــــــــائف</a:t>
              </a:r>
              <a:endParaRPr lang="ko-KR" altLang="en-US" sz="3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999947-2791-48F8-8CA5-8D3170CB7F4F}"/>
              </a:ext>
            </a:extLst>
          </p:cNvPr>
          <p:cNvGrpSpPr/>
          <p:nvPr/>
        </p:nvGrpSpPr>
        <p:grpSpPr>
          <a:xfrm flipH="1">
            <a:off x="719311" y="4057418"/>
            <a:ext cx="7140533" cy="960222"/>
            <a:chOff x="3131840" y="1275606"/>
            <a:chExt cx="5401831" cy="720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62BD21-8F8E-44FA-ACAA-B309DD648F59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DB340-3BB3-47BA-850F-AAF63BC02641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3D3621C7-CFAD-485C-A08F-3EF548C7953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12D118-C683-4800-95EB-A67A59624892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EED3CB-C8FF-4193-BF04-5DCDE1DC5DB1}"/>
                </a:ext>
              </a:extLst>
            </p:cNvPr>
            <p:cNvSpPr txBox="1"/>
            <p:nvPr/>
          </p:nvSpPr>
          <p:spPr>
            <a:xfrm>
              <a:off x="4141104" y="1342151"/>
              <a:ext cx="4392567" cy="39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2800" dirty="0"/>
                <a:t>طرق جمع البيانات الخاصة بتحليل الوظائف</a:t>
              </a:r>
              <a:endParaRPr lang="ko-KR" altLang="en-US" sz="28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CA05E4-7CE8-4976-A563-CA885843F50F}"/>
              </a:ext>
            </a:extLst>
          </p:cNvPr>
          <p:cNvGrpSpPr/>
          <p:nvPr/>
        </p:nvGrpSpPr>
        <p:grpSpPr>
          <a:xfrm flipH="1">
            <a:off x="911307" y="5254421"/>
            <a:ext cx="6948537" cy="1061655"/>
            <a:chOff x="3131840" y="1275606"/>
            <a:chExt cx="5256585" cy="79605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8DE20D3-0064-45BB-9F27-45C26FAD29B1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D19BABF-90D1-40E6-A9D0-3B5DCC0EBF1A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/>
              </a:p>
            </p:txBody>
          </p:sp>
          <p:sp>
            <p:nvSpPr>
              <p:cNvPr id="64" name="Right Triangle 63">
                <a:extLst>
                  <a:ext uri="{FF2B5EF4-FFF2-40B4-BE49-F238E27FC236}">
                    <a16:creationId xmlns:a16="http://schemas.microsoft.com/office/drawing/2014/main" id="{336D4D35-F800-4124-8243-1D0740D4462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06610-B1C8-41D8-AF20-D3ED73DEE753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A3852D-EFA1-43F0-AC11-79C129EAE675}"/>
                </a:ext>
              </a:extLst>
            </p:cNvPr>
            <p:cNvSpPr txBox="1"/>
            <p:nvPr/>
          </p:nvSpPr>
          <p:spPr>
            <a:xfrm>
              <a:off x="3995858" y="1356248"/>
              <a:ext cx="4392567" cy="715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2800" dirty="0"/>
                <a:t>توصيف ومتطلـــــــبات الوظــــــــــــــــــــــائف</a:t>
              </a:r>
              <a:endParaRPr lang="ko-KR" altLang="en-US" sz="2800" dirty="0"/>
            </a:p>
            <a:p>
              <a:endParaRPr lang="ko-KR" altLang="en-US" sz="28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6" y="5726744"/>
            <a:ext cx="1659861" cy="10154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2927268" y="68643"/>
            <a:ext cx="5806415" cy="1354531"/>
          </a:xfrm>
          <a:prstGeom prst="rect">
            <a:avLst/>
          </a:prstGeom>
          <a:noFill/>
        </p:spPr>
        <p:txBody>
          <a:bodyPr wrap="square" lIns="122008" tIns="61004" rIns="122008" bIns="61004" rtlCol="0">
            <a:spAutoFit/>
          </a:bodyPr>
          <a:lstStyle/>
          <a:p>
            <a:pPr algn="ctr"/>
            <a:r>
              <a:rPr lang="ar-E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الفـــــصل الثانــــي</a:t>
            </a:r>
            <a:endParaRPr lang="ko-KR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42112" y="1025042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توصيف الوظائف</a:t>
            </a:r>
            <a:endParaRPr lang="ko-KR" altLang="en-US" sz="7200" b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106204"/>
            <a:ext cx="1142814" cy="6991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6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تعريف وأهمية تحلـــــيل الوظــــــــــــــائف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79582" y="983843"/>
            <a:ext cx="2592288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تعريف تحليل الوظائف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590" y="134156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مجموعة الإجراءات الخاصة بتحديد طبيعة الوظيفة وواجبات ونوعية الأفراد الذين يجب يشغلونها </a:t>
            </a:r>
          </a:p>
          <a:p>
            <a:pPr lvl="0" algn="r" rtl="1"/>
            <a:r>
              <a:rPr lang="ar-EG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ايضا </a:t>
            </a:r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فحص ظروف العمل (حرارة –برودة ضوضاء-غبار –رطوبة –دخان –اضاءة –غاز....الخ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Left-Up Arrow 1"/>
          <p:cNvSpPr/>
          <p:nvPr/>
        </p:nvSpPr>
        <p:spPr>
          <a:xfrm>
            <a:off x="9335566" y="1507063"/>
            <a:ext cx="1440160" cy="554579"/>
          </a:xfrm>
          <a:prstGeom prst="leftUp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9" name="Rectangle 8"/>
          <p:cNvSpPr/>
          <p:nvPr/>
        </p:nvSpPr>
        <p:spPr>
          <a:xfrm>
            <a:off x="9474259" y="4149874"/>
            <a:ext cx="2592288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أهمية تحليل الوظائف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598" y="4797946"/>
            <a:ext cx="9278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1- تحديد إطار العمل المطلوب وتمنع مثلا الازدواجية والتداخلات المحتملة</a:t>
            </a:r>
          </a:p>
          <a:p>
            <a:pPr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2-انة لا يمكن محاسبة خارج التزماتة التي تحددها الوظيفة</a:t>
            </a:r>
          </a:p>
          <a:p>
            <a:pPr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3-تستطيع المنظمة ان تحدد كمية العمل المطلوبة ومن ثم تحديد عدد الوظائف وعدد الافراد اللازميين</a:t>
            </a:r>
          </a:p>
          <a:p>
            <a:pPr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4- تستطيع المنظمة تحديد الشروط والمؤهلات المطلوبة لمن يشغل الوظائف المختلفة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3518" y="2501241"/>
            <a:ext cx="3200689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000" b="1" dirty="0">
                <a:latin typeface="Traditional Arabic" pitchFamily="18" charset="-78"/>
                <a:cs typeface="Traditional Arabic" pitchFamily="18" charset="-78"/>
              </a:rPr>
              <a:t>وبالتالي </a:t>
            </a:r>
            <a:r>
              <a:rPr lang="ar-EG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تحليل الوظـــــــائف </a:t>
            </a:r>
            <a:r>
              <a:rPr lang="ar-EG" sz="2000" b="1" dirty="0">
                <a:latin typeface="Traditional Arabic" pitchFamily="18" charset="-78"/>
                <a:cs typeface="Traditional Arabic" pitchFamily="18" charset="-78"/>
              </a:rPr>
              <a:t>تحـــــــــــــــــــــدد </a:t>
            </a:r>
          </a:p>
          <a:p>
            <a:pPr algn="r" rtl="1"/>
            <a:r>
              <a:rPr lang="ar-EG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المواصفات </a:t>
            </a:r>
            <a:r>
              <a:rPr lang="ar-EG" sz="2000" b="1" dirty="0">
                <a:latin typeface="Traditional Arabic" pitchFamily="18" charset="-78"/>
                <a:cs typeface="Traditional Arabic" pitchFamily="18" charset="-78"/>
              </a:rPr>
              <a:t>المطلوبة لمن يشغل الوظيفة</a:t>
            </a:r>
            <a:endParaRPr lang="en-US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11430" y="2781722"/>
            <a:ext cx="432048" cy="432048"/>
          </a:xfrm>
          <a:prstGeom prst="ellipse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 flipH="1" flipV="1">
            <a:off x="7319342" y="270971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 flipH="1">
            <a:off x="7255720" y="2997746"/>
            <a:ext cx="85571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7255720" y="2997746"/>
            <a:ext cx="85571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</p:cNvCxnSpPr>
          <p:nvPr/>
        </p:nvCxnSpPr>
        <p:spPr>
          <a:xfrm flipH="1">
            <a:off x="7391350" y="2997746"/>
            <a:ext cx="720080" cy="993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63158" y="2464073"/>
            <a:ext cx="152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مستوي التعليم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3158" y="2896121"/>
            <a:ext cx="152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نوع التدريب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63158" y="3328169"/>
            <a:ext cx="152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درجة الخبرة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4767" y="3760217"/>
            <a:ext cx="5120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الصفات الشخصية(القدرات –الذكاء-الهويات الشخصية)</a:t>
            </a:r>
            <a:endParaRPr lang="en-US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/>
        </p:nvCxnSpPr>
        <p:spPr>
          <a:xfrm flipH="1">
            <a:off x="9901170" y="4673094"/>
            <a:ext cx="869233" cy="412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</p:cNvCxnSpPr>
          <p:nvPr/>
        </p:nvCxnSpPr>
        <p:spPr>
          <a:xfrm flipH="1">
            <a:off x="9901170" y="4673094"/>
            <a:ext cx="869233" cy="772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</p:cNvCxnSpPr>
          <p:nvPr/>
        </p:nvCxnSpPr>
        <p:spPr>
          <a:xfrm flipH="1">
            <a:off x="9901170" y="4673094"/>
            <a:ext cx="869233" cy="1132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901170" y="4673094"/>
            <a:ext cx="874556" cy="163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" grpId="0" animBg="1"/>
      <p:bldP spid="9" grpId="0" animBg="1"/>
      <p:bldP spid="11" grpId="0" animBg="1"/>
      <p:bldP spid="3" grpId="0" animBg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98" y="117426"/>
            <a:ext cx="1392480" cy="85184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7"/>
            <a:ext cx="5951886" cy="672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عملية تحليل البيانات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9381" y="1026084"/>
            <a:ext cx="4105207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اولا:- 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تحديد الهدف من استخدام التحليل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1269" y="1554918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يحدد نوعية البيانات المطلوب جمعها واسلوب جمعها وهناك عدة طرق لجمع البيانات منها:-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9" name="Straight Arrow Connector 8"/>
          <p:cNvCxnSpPr>
            <a:endCxn id="13" idx="3"/>
          </p:cNvCxnSpPr>
          <p:nvPr/>
        </p:nvCxnSpPr>
        <p:spPr>
          <a:xfrm flipH="1">
            <a:off x="6959302" y="2055431"/>
            <a:ext cx="1085258" cy="381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4" idx="3"/>
          </p:cNvCxnSpPr>
          <p:nvPr/>
        </p:nvCxnSpPr>
        <p:spPr>
          <a:xfrm flipH="1">
            <a:off x="6887294" y="2055431"/>
            <a:ext cx="1157266" cy="783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5" idx="3"/>
          </p:cNvCxnSpPr>
          <p:nvPr/>
        </p:nvCxnSpPr>
        <p:spPr>
          <a:xfrm flipH="1">
            <a:off x="6887294" y="2055431"/>
            <a:ext cx="1157266" cy="1143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6" idx="3"/>
          </p:cNvCxnSpPr>
          <p:nvPr/>
        </p:nvCxnSpPr>
        <p:spPr>
          <a:xfrm flipH="1">
            <a:off x="7031310" y="2055431"/>
            <a:ext cx="1018572" cy="1533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47134" y="220565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قائمة الاستقصاء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5126" y="260808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الملاحظات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5126" y="296812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المقابلات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3078" y="335778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سجل الموظف اليومي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5041" y="3717826"/>
            <a:ext cx="4008797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ثانيا:- 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جمـــــــــــــــــــــع بيـــــــــــانات أولية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1415" y="4581922"/>
            <a:ext cx="376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الخريطة التنظيمية الشاملة للمنظمة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9656" y="5157986"/>
            <a:ext cx="5664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الهياكل التنظيمية للقطاعات(مثلا ادارة التسويق او الانتاج)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4706" y="5741981"/>
            <a:ext cx="5664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الوصف الوظيفي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3" name="Straight Arrow Connector 22"/>
          <p:cNvCxnSpPr>
            <a:endCxn id="20" idx="3"/>
          </p:cNvCxnSpPr>
          <p:nvPr/>
        </p:nvCxnSpPr>
        <p:spPr>
          <a:xfrm flipH="1">
            <a:off x="7258837" y="4383206"/>
            <a:ext cx="2473147" cy="491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3"/>
          </p:cNvCxnSpPr>
          <p:nvPr/>
        </p:nvCxnSpPr>
        <p:spPr>
          <a:xfrm flipH="1">
            <a:off x="7343787" y="4311198"/>
            <a:ext cx="2435653" cy="110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2" idx="3"/>
          </p:cNvCxnSpPr>
          <p:nvPr/>
        </p:nvCxnSpPr>
        <p:spPr>
          <a:xfrm flipH="1">
            <a:off x="7258837" y="4364157"/>
            <a:ext cx="2520603" cy="1639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/>
      <p:bldP spid="14" grpId="0"/>
      <p:bldP spid="15" grpId="0"/>
      <p:bldP spid="16" grpId="0"/>
      <p:bldP spid="19" grpId="0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808"/>
            <a:ext cx="2195861" cy="991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69" y="117426"/>
            <a:ext cx="1700421" cy="1040231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164677"/>
            <a:ext cx="5951886" cy="672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عملية تحليل البيانات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3398" y="1413570"/>
            <a:ext cx="4177450" cy="615553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400" b="1" dirty="0">
                <a:latin typeface="Traditional Arabic" pitchFamily="18" charset="-78"/>
                <a:cs typeface="Traditional Arabic" pitchFamily="18" charset="-78"/>
              </a:rPr>
              <a:t>ثالثا:- </a:t>
            </a:r>
            <a:r>
              <a:rPr lang="ar-EG" sz="3400" dirty="0">
                <a:latin typeface="Traditional Arabic" pitchFamily="18" charset="-78"/>
                <a:cs typeface="Traditional Arabic" pitchFamily="18" charset="-78"/>
              </a:rPr>
              <a:t>اختيار نماذج وظيفية تمثيلية</a:t>
            </a:r>
            <a:endParaRPr lang="en-US" sz="3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42" y="1341562"/>
            <a:ext cx="6696744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فى هذة الخطوة يتم اختيار نماذج من كل مجموعة من الوظائف المتشابهة مثل(محاسب-سكرتير)لتم تحليلها بدلا من قضاء مدة طويلة فى القيام بعمل مكرر لكل الوظائف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959302" y="1629594"/>
            <a:ext cx="720080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9" name="Rectangle 8"/>
          <p:cNvSpPr/>
          <p:nvPr/>
        </p:nvSpPr>
        <p:spPr>
          <a:xfrm>
            <a:off x="7894420" y="2670225"/>
            <a:ext cx="4177450" cy="61555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400" b="1" dirty="0">
                <a:latin typeface="Traditional Arabic" pitchFamily="18" charset="-78"/>
                <a:cs typeface="Traditional Arabic" pitchFamily="18" charset="-78"/>
              </a:rPr>
              <a:t>رابعا:- </a:t>
            </a:r>
            <a:r>
              <a:rPr lang="ar-EG" sz="3400" dirty="0">
                <a:latin typeface="Traditional Arabic" pitchFamily="18" charset="-78"/>
                <a:cs typeface="Traditional Arabic" pitchFamily="18" charset="-78"/>
              </a:rPr>
              <a:t>جمع معلومات عن الوظيفة</a:t>
            </a:r>
            <a:endParaRPr lang="en-US" sz="3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031310" y="2781722"/>
            <a:ext cx="720080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118542" y="2619703"/>
            <a:ext cx="6696744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جمع المعلومات عن الوظيفة المراد تحليها من حيث (واجبتها ,مسئوليتها,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ظروف العمل, سلوكيات العمل,المهارات اللازمة للعمل)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4420" y="3966369"/>
            <a:ext cx="4177450" cy="615553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400" b="1" dirty="0">
                <a:latin typeface="Traditional Arabic" pitchFamily="18" charset="-78"/>
                <a:cs typeface="Traditional Arabic" pitchFamily="18" charset="-78"/>
              </a:rPr>
              <a:t>خامسا:- </a:t>
            </a:r>
            <a:r>
              <a:rPr lang="ar-EG" sz="3400" dirty="0">
                <a:latin typeface="Traditional Arabic" pitchFamily="18" charset="-78"/>
                <a:cs typeface="Traditional Arabic" pitchFamily="18" charset="-78"/>
              </a:rPr>
              <a:t>مراجعة المعـــــــــــــــــــــــــــلومات</a:t>
            </a:r>
            <a:endParaRPr lang="en-US" sz="3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031310" y="4077866"/>
            <a:ext cx="720080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4" name="Rectangle 13"/>
          <p:cNvSpPr/>
          <p:nvPr/>
        </p:nvSpPr>
        <p:spPr>
          <a:xfrm>
            <a:off x="118542" y="3915847"/>
            <a:ext cx="6696744" cy="954107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مراجعة المعلومات المتحصلة فى الخطوة السابقة مع الموظف المعني بالوظيفة موضع التحليل وكذلك مع رئيسة المباشر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5406" y="5352524"/>
            <a:ext cx="4177450" cy="61555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400" b="1" dirty="0">
                <a:latin typeface="Traditional Arabic" pitchFamily="18" charset="-78"/>
                <a:cs typeface="Traditional Arabic" pitchFamily="18" charset="-78"/>
              </a:rPr>
              <a:t>سادسا:- 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استخلاص(الوصف الوظيفي)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103318" y="5464021"/>
            <a:ext cx="720080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1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7" name="Rectangle 16"/>
          <p:cNvSpPr/>
          <p:nvPr/>
        </p:nvSpPr>
        <p:spPr>
          <a:xfrm>
            <a:off x="190550" y="5302002"/>
            <a:ext cx="6696744" cy="830997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بعد تحليل الوظيفة يستخلص نموذج مصغر يسمى (الوصف او توصيف الوظيفــــــــــــــــــــة </a:t>
            </a:r>
          </a:p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ويشمل علي بيانات عن واجبات الوظيفة ومسئولياتها وظروف عملها ودرجة الخطورة </a:t>
            </a:r>
            <a:endParaRPr lang="en-US" sz="2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85" y="117426"/>
            <a:ext cx="1333085" cy="81551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8" y="164676"/>
            <a:ext cx="6792329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طرق جمع البيانات الخاصة بتحليل الوظائف</a:t>
            </a:r>
            <a:endParaRPr lang="en-US" sz="40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2808" y="1026084"/>
            <a:ext cx="2809062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اولا:- 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المقــــــــابــــــــــــلات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590" y="1053530"/>
            <a:ext cx="7992888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يهدف هذا النوع من طرق جمع المعلومات الي الوصول للشكل النهائي 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(لوصف الوظائف ) </a:t>
            </a:r>
            <a:r>
              <a:rPr lang="ar-EG" sz="28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ويوجد 3 انواع للمقابلات</a:t>
            </a:r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:-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759501" y="1206687"/>
            <a:ext cx="474819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3430910" y="223845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مقابلات فردية مع الموظفين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622" y="2700119"/>
            <a:ext cx="517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مقابلات جماعية مع المجموعات ذوي الوظائف المتشابهة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574" y="3184153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000" b="1" dirty="0">
                <a:solidFill>
                  <a:srgbClr val="0070C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مقابلات مع رؤساء الموظفين الذين اطلعوا علي كامل الوظائف موضع التحليل</a:t>
            </a:r>
            <a:endParaRPr lang="en-US" sz="2000" b="1" dirty="0">
              <a:solidFill>
                <a:srgbClr val="0070C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" name="Straight Arrow Connector 2"/>
          <p:cNvCxnSpPr>
            <a:endCxn id="10" idx="3"/>
          </p:cNvCxnSpPr>
          <p:nvPr/>
        </p:nvCxnSpPr>
        <p:spPr>
          <a:xfrm flipH="1">
            <a:off x="6023198" y="2007637"/>
            <a:ext cx="1080120" cy="46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3"/>
          </p:cNvCxnSpPr>
          <p:nvPr/>
        </p:nvCxnSpPr>
        <p:spPr>
          <a:xfrm flipH="1">
            <a:off x="6016403" y="2007637"/>
            <a:ext cx="1086915" cy="923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>
            <a:off x="6023198" y="2007637"/>
            <a:ext cx="1080120" cy="1376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590" y="3595600"/>
            <a:ext cx="11521280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بغض النظر عن الطريقة المستعملة فان الشخص الذي يتم مقابلتة واخذ المعلومات منه لابد أن يفهم سبب المقابلة وذلك لان</a:t>
            </a:r>
          </a:p>
          <a:p>
            <a:pPr lvl="0" algn="ct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بعض الموظفين يترددون فى وصف وظائفهم خوفا من أن يكون الغرض من اجل تقدير الاجر او الراتب الذي يحصل علية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320" y="4853111"/>
            <a:ext cx="2809062" cy="138499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ماهي </a:t>
            </a:r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اهم الاسئلة </a:t>
            </a:r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التى تثار فى عملية</a:t>
            </a:r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تحليل الوظـــــائف </a:t>
            </a:r>
          </a:p>
          <a:p>
            <a:pPr algn="r" rtl="1"/>
            <a:r>
              <a:rPr lang="ar-EG" sz="2800" dirty="0">
                <a:latin typeface="Traditional Arabic" pitchFamily="18" charset="-78"/>
                <a:cs typeface="Traditional Arabic" pitchFamily="18" charset="-78"/>
              </a:rPr>
              <a:t>من خلال </a:t>
            </a:r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اسلوب المقابلة</a:t>
            </a:r>
            <a:endParaRPr lang="en-US" sz="2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4806" y="4653930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sz="2800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ماهو مســـــــــــــــــــــــــــمي الوظيـــــــــــــــــــــــــــــــــــــــــفة؟</a:t>
            </a:r>
          </a:p>
          <a:p>
            <a:pPr lvl="0" algn="r" rtl="1"/>
            <a:r>
              <a:rPr lang="ar-EG" sz="2800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ماذا تعـــــــــــــــــــــــــــــــــــــمل بالضـــــــــــــــــــــــــــــــــــــبط؟</a:t>
            </a:r>
          </a:p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ماهي حـــــــــــــــــــــــــــــدود مسئولياتك فى العمـــــــــل؟</a:t>
            </a:r>
          </a:p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ماهي ظــــــــــــــــــــــــــــــروف العمــــل التي تعمل فيها؟</a:t>
            </a:r>
          </a:p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ماهي مؤهلاتك العلمية , الخبرة , المهارات الشخصية الاخري؟</a:t>
            </a:r>
          </a:p>
        </p:txBody>
      </p:sp>
      <p:cxnSp>
        <p:nvCxnSpPr>
          <p:cNvPr id="21" name="Straight Arrow Connector 20"/>
          <p:cNvCxnSpPr>
            <a:stCxn id="18" idx="1"/>
          </p:cNvCxnSpPr>
          <p:nvPr/>
        </p:nvCxnSpPr>
        <p:spPr>
          <a:xfrm flipH="1" flipV="1">
            <a:off x="8327454" y="4941962"/>
            <a:ext cx="906866" cy="603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 flipV="1">
            <a:off x="8327454" y="5302002"/>
            <a:ext cx="906866" cy="243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  <a:endCxn id="19" idx="3"/>
          </p:cNvCxnSpPr>
          <p:nvPr/>
        </p:nvCxnSpPr>
        <p:spPr>
          <a:xfrm flipH="1">
            <a:off x="8327454" y="5545609"/>
            <a:ext cx="906866" cy="139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</p:cNvCxnSpPr>
          <p:nvPr/>
        </p:nvCxnSpPr>
        <p:spPr>
          <a:xfrm flipH="1">
            <a:off x="8327454" y="5545609"/>
            <a:ext cx="906866" cy="404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1"/>
          </p:cNvCxnSpPr>
          <p:nvPr/>
        </p:nvCxnSpPr>
        <p:spPr>
          <a:xfrm flipH="1">
            <a:off x="8327454" y="5545609"/>
            <a:ext cx="906866" cy="8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5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3257" y="161031"/>
            <a:ext cx="5973892" cy="965562"/>
          </a:xfrm>
          <a:prstGeom prst="rect">
            <a:avLst/>
          </a:prstGeom>
          <a:noFill/>
        </p:spPr>
        <p:txBody>
          <a:bodyPr wrap="none" lIns="91506" tIns="45753" rIns="91506" bIns="45753">
            <a:prstTxWarp prst="textWave1">
              <a:avLst>
                <a:gd name="adj1" fmla="val 6386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لنبدأ المحاضرة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" name="مجموعة 7"/>
          <p:cNvGrpSpPr>
            <a:grpSpLocks/>
          </p:cNvGrpSpPr>
          <p:nvPr/>
        </p:nvGrpSpPr>
        <p:grpSpPr bwMode="auto">
          <a:xfrm>
            <a:off x="719310" y="2276261"/>
            <a:ext cx="6239881" cy="3938488"/>
            <a:chOff x="1726959" y="2276358"/>
            <a:chExt cx="5690081" cy="4464496"/>
          </a:xfrm>
        </p:grpSpPr>
        <p:pic>
          <p:nvPicPr>
            <p:cNvPr id="10" name="Picture 2" descr="F:\work\Sonia Sayari\lets_go_showep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59" y="2276358"/>
              <a:ext cx="5690081" cy="446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149080"/>
              <a:ext cx="136815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FC67E681-3078-4342-878C-1B41EDADB0F6}"/>
              </a:ext>
            </a:extLst>
          </p:cNvPr>
          <p:cNvSpPr/>
          <p:nvPr/>
        </p:nvSpPr>
        <p:spPr>
          <a:xfrm>
            <a:off x="7151188" y="3087936"/>
            <a:ext cx="4703910" cy="3126812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506" tIns="45753" rIns="91506" bIns="45753" rtlCol="1" anchor="ctr"/>
          <a:lstStyle/>
          <a:p>
            <a:pPr algn="ctr"/>
            <a:r>
              <a:rPr lang="ar-EG" sz="6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</a:t>
            </a:r>
          </a:p>
          <a:p>
            <a:pPr algn="ctr"/>
            <a:r>
              <a:rPr lang="ar-EG" sz="6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الأولي</a:t>
            </a:r>
            <a:endParaRPr lang="ar-SA" sz="6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7" y="259036"/>
            <a:ext cx="1896533" cy="116020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D878C45-9CFE-4DD7-86E7-7EAFE76A6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1442"/>
            <a:ext cx="2120411" cy="9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45418"/>
            <a:ext cx="1152128" cy="704813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831268" y="164676"/>
            <a:ext cx="6792329" cy="600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2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طرق جمع البيانات الخاصة بتحليل الوظائف</a:t>
            </a:r>
            <a:endParaRPr lang="en-US" sz="32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62808" y="765498"/>
            <a:ext cx="2809062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ثانيا:- 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الاستبيانات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590" y="792944"/>
            <a:ext cx="7992888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يعتبر أسلوب الاستبيانات من أفضل أساليب جمع المعلومات عن الوظائف نظرا لسرعتة وسهولتة وعدم </a:t>
            </a:r>
          </a:p>
          <a:p>
            <a:pPr lvl="0" algn="r" rtl="1"/>
            <a:r>
              <a:rPr lang="ar-E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تناقض المعلومات الواردة بة.</a:t>
            </a:r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8759501" y="946101"/>
            <a:ext cx="474819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3" name="Down Arrow 2"/>
          <p:cNvSpPr/>
          <p:nvPr/>
        </p:nvSpPr>
        <p:spPr>
          <a:xfrm rot="5400000">
            <a:off x="7355345" y="2068098"/>
            <a:ext cx="4392489" cy="380351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 rtl="1"/>
            <a:r>
              <a:rPr lang="ar-EG" sz="36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وسوف نستعرض</a:t>
            </a:r>
          </a:p>
          <a:p>
            <a:pPr algn="ctr" rtl="1"/>
            <a:r>
              <a:rPr lang="ar-EG" sz="36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نمــــــــــــــــــــــــــــــــــــــــــــــــــــاذج </a:t>
            </a:r>
          </a:p>
          <a:p>
            <a:pPr algn="ctr" rtl="1"/>
            <a:r>
              <a:rPr lang="ar-EG" sz="36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الاستبـــــــــــــــــــــــــــانات</a:t>
            </a:r>
          </a:p>
          <a:p>
            <a:pPr algn="ctr" rtl="1"/>
            <a:r>
              <a:rPr lang="ar-EG" sz="36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التـــــــــــــــــــــــــــــــــــــــــــــــــــــــالية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8" y="1701602"/>
            <a:ext cx="459635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17426"/>
            <a:ext cx="2088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18" y="117426"/>
            <a:ext cx="1320472" cy="80779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831268" y="164676"/>
            <a:ext cx="6792329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نموذج الاستبيان الخاص( بتحليل الوظائف)</a:t>
            </a:r>
            <a:endParaRPr lang="en-US" sz="40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1" y="1053530"/>
            <a:ext cx="3906149" cy="570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0" y="1053529"/>
            <a:ext cx="3820147" cy="570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053531"/>
            <a:ext cx="3327642" cy="570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426"/>
            <a:ext cx="2195861" cy="991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86" y="117426"/>
            <a:ext cx="1728192" cy="81551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8" y="164676"/>
            <a:ext cx="6792329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نموذج الاستبيان الخاص( بتحليل الوظائف)</a:t>
            </a:r>
            <a:endParaRPr lang="en-US" sz="40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92" y="1076955"/>
            <a:ext cx="3915978" cy="5665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74" y="1076955"/>
            <a:ext cx="3888432" cy="5665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1076956"/>
            <a:ext cx="3718941" cy="566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117426"/>
            <a:ext cx="1440160" cy="88101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8" y="164676"/>
            <a:ext cx="6792329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طرق جمع البيانات الخاصة بتحليل الوظائف</a:t>
            </a:r>
            <a:endParaRPr lang="en-US" sz="40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79582" y="1125538"/>
            <a:ext cx="2592288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ثالثا:- 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الملاحظــــــــــــــــة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759501" y="1206687"/>
            <a:ext cx="474819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262558" y="1053530"/>
            <a:ext cx="8280920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هو قيام المحلل بالوقوف شخصيا علي بعض الاعمال وملاحظة الجوانب المختلفة فى أدائها 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من حيث توقيت الأداء, التكرار , انسياب العمل, كفاءة العمليات الانتاجية ......الخ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5447" y="2349674"/>
            <a:ext cx="3888432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رابعا:- </a:t>
            </a:r>
            <a:r>
              <a:rPr lang="ar-EG" sz="3600" dirty="0">
                <a:latin typeface="Traditional Arabic" pitchFamily="18" charset="-78"/>
                <a:cs typeface="Traditional Arabic" pitchFamily="18" charset="-78"/>
              </a:rPr>
              <a:t>سجل الموظف اليومي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607374" y="2492819"/>
            <a:ext cx="474819" cy="360040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3" name="Rectangle 12"/>
          <p:cNvSpPr/>
          <p:nvPr/>
        </p:nvSpPr>
        <p:spPr>
          <a:xfrm>
            <a:off x="406574" y="2277666"/>
            <a:ext cx="7128792" cy="95410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يتولي الموظف نفسة فى هذة الطريقة «تحليل الوظيفة»وهنا يقوم الموظف 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بتسجيل كل نشاط يمارسة خلال اليوم والمدة التقريبية لهذا النشاط.</a:t>
            </a:r>
            <a:endParaRPr lang="en-US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6227432" y="3357786"/>
            <a:ext cx="5844438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2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المشكلات المتوقعة من عملية بتحليل الوظائف</a:t>
            </a:r>
            <a:endParaRPr lang="en-US" sz="32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590" y="4293890"/>
            <a:ext cx="10945216" cy="23083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اولا:-خوف الموظفين من نتائج عملية التحليل </a:t>
            </a:r>
            <a:r>
              <a:rPr lang="ar-EG" sz="3200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بمعني 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- يخشي كثير من الموظفين من أن يكون الهدف من عملية تحليل الوظيفة هو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أ- </a:t>
            </a:r>
            <a:r>
              <a:rPr lang="ar-EG" sz="28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اضافة أعباء جديدة على وظائفهم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ب- </a:t>
            </a:r>
            <a:r>
              <a:rPr lang="ar-EG" sz="28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اعادة تقييم رواتبهم او اجورهم</a:t>
            </a:r>
          </a:p>
          <a:p>
            <a:pPr lvl="0" algn="r" rtl="1"/>
            <a:r>
              <a:rPr lang="ar-EG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جـ- </a:t>
            </a:r>
            <a:r>
              <a:rPr lang="ar-EG" sz="28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تقليص حجم العاملين   </a:t>
            </a: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117426"/>
            <a:ext cx="1440160" cy="881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2854846" y="230180"/>
            <a:ext cx="7200800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200" b="1" dirty="0">
                <a:ln w="190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التغلب علي المشكلات المتوقعة من عملية بتحليل الوظائف</a:t>
            </a:r>
            <a:endParaRPr lang="en-US" sz="3200" b="1" dirty="0">
              <a:ln w="1905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558" y="1370300"/>
            <a:ext cx="11665296" cy="493981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التهيئة المبدئية لدى الموظفين بهذه العملية وتحديد الأهداف منها.</a:t>
            </a: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2-محـــــــــــــــــــــــــــــاولة اشراك بعض الموظفين فى عمـــــــــــــــــــــــــــــــــــــــــلية التحليـــــــــــــــــــل.</a:t>
            </a: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3- احاطة الموظفين من خلال تعهد كتابي او تصريح من مسؤل رفيع.</a:t>
            </a:r>
          </a:p>
          <a:p>
            <a:pPr lvl="0" algn="r" rtl="1">
              <a:lnSpc>
                <a:spcPct val="150000"/>
              </a:lnSpc>
            </a:pPr>
            <a:r>
              <a:rPr lang="ar-EG" sz="28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- بانة لان يترتب علي هذة العملية تخفيض الرواتب او الاجور او تخفيض العمالة اوزيادة عبء العمل </a:t>
            </a: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solidFill>
                  <a:schemeClr val="tx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4- ضـــــــــرورة تحديث المعلومات وهناك طريقتان للتحـــــــــديت وهمــــــــــــــــــــــــا.</a:t>
            </a:r>
          </a:p>
          <a:p>
            <a:pPr lvl="0" algn="r" rtl="1">
              <a:lnSpc>
                <a:spcPct val="150000"/>
              </a:lnSpc>
            </a:pPr>
            <a:r>
              <a:rPr lang="ar-EG" sz="25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1- قيام إدارة الموارد البشرية بارسال نشرات او خطابات للمشرفين طالبا تزويدهم باى تعديلات او اقتراحات علي التحليل او التوصيف الحالي</a:t>
            </a:r>
          </a:p>
          <a:p>
            <a:pPr lvl="0" algn="r" rtl="1">
              <a:lnSpc>
                <a:spcPct val="150000"/>
              </a:lnSpc>
            </a:pPr>
            <a:r>
              <a:rPr lang="ar-EG" sz="25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 الطلب من مدراء الادرات والاقسام بتزويد إدارة الموارد البشرية بأي مرئيات او أقتراحات حول الاوضاع الوظيفية الحالية</a:t>
            </a:r>
          </a:p>
        </p:txBody>
      </p:sp>
    </p:spTree>
    <p:extLst>
      <p:ext uri="{BB962C8B-B14F-4D97-AF65-F5344CB8AC3E}">
        <p14:creationId xmlns:p14="http://schemas.microsoft.com/office/powerpoint/2010/main" val="361029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58" y="117426"/>
            <a:ext cx="1080120" cy="660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1629594"/>
            <a:ext cx="453650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1629595"/>
            <a:ext cx="4752527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Callout 2"/>
          <p:cNvSpPr/>
          <p:nvPr/>
        </p:nvSpPr>
        <p:spPr>
          <a:xfrm>
            <a:off x="5519141" y="2709714"/>
            <a:ext cx="1872209" cy="2232248"/>
          </a:xfrm>
          <a:prstGeom prst="leftArrowCallou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مثــــــــــال </a:t>
            </a:r>
          </a:p>
          <a:p>
            <a:pPr algn="ctr"/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عمــــــــلي </a:t>
            </a:r>
          </a:p>
          <a:p>
            <a:pPr algn="ctr"/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واقعــــــــي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073460" y="237737"/>
            <a:ext cx="4248473" cy="45575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600" b="1" dirty="0">
                <a:ln w="1905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توصيف الوظـــــــــائف</a:t>
            </a:r>
            <a:endParaRPr lang="en-US" sz="3600" b="1" dirty="0">
              <a:ln w="1905"/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590" y="837506"/>
            <a:ext cx="11521280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2000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تعتبر بطاقة (توظيف الوظيفة) المنهج النهائي لعملية تحليل الوظائف  </a:t>
            </a:r>
            <a:r>
              <a:rPr lang="ar-EG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وليس هناك شكلا محددل لبطاقة التوصيف ولكنها تبدو أقل تفصيلا من نموذج (تحليل الوظيفة ) وابرز محتويات بطاقة توصيف الوظيفة (</a:t>
            </a:r>
            <a:r>
              <a:rPr lang="ar-EG" sz="20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المسمي الوظيفي </a:t>
            </a:r>
            <a:r>
              <a:rPr lang="ar-EG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–</a:t>
            </a:r>
            <a:r>
              <a:rPr lang="ar-EG" sz="20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الواحبات والمسئوليات </a:t>
            </a:r>
            <a:r>
              <a:rPr lang="ar-EG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EG" sz="20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متطلبات الوظيفة </a:t>
            </a:r>
            <a:r>
              <a:rPr lang="ar-EG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) واليك النموذج التالي لتوضيح </a:t>
            </a:r>
            <a:r>
              <a:rPr lang="ar-EG" sz="2000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بطاقة الوصف الوظيفي  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81" y="117427"/>
            <a:ext cx="1530209" cy="93610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285267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متطلبات الوظيفة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15686" y="1845618"/>
            <a:ext cx="1649898" cy="34163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غـــــــــــــــالبـــــــــــا </a:t>
            </a:r>
          </a:p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ما يتنـــــــــاول </a:t>
            </a:r>
          </a:p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متطلبــــــــات </a:t>
            </a:r>
          </a:p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الوظيفـــــــــــــة</a:t>
            </a:r>
          </a:p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 4 جوانب</a:t>
            </a:r>
          </a:p>
          <a:p>
            <a:pPr algn="r" rtl="1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 أساسيــــــــــة 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1390" y="1611168"/>
            <a:ext cx="19442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32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اولا :- المعرفة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959302" y="187277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23198" y="1679467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وتشمل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8008" y="1913271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5474" y="1682438"/>
            <a:ext cx="500004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r" rtl="1"/>
            <a:r>
              <a:rPr lang="ar-EG" sz="2800" b="1" dirty="0">
                <a:solidFill>
                  <a:srgbClr val="7030A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المستوي التعليمي –التدريب –الخبرات السابقة</a:t>
            </a:r>
            <a:endParaRPr lang="en-US" b="1" dirty="0">
              <a:solidFill>
                <a:srgbClr val="7030A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3006" y="2789561"/>
            <a:ext cx="1944216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sz="30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ثانيا:- المهارات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50918" y="303397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86822" y="2840663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وتشمل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30016" y="308630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542" y="2670805"/>
            <a:ext cx="50000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r" rtl="1"/>
            <a:r>
              <a:rPr lang="ar-EG" b="1" dirty="0">
                <a:solidFill>
                  <a:srgbClr val="0070C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بعض الخصائص التي تتطلبها طبيعة الاعمال مثل (تشغيل </a:t>
            </a:r>
          </a:p>
          <a:p>
            <a:pPr lvl="0" algn="r" rtl="1"/>
            <a:r>
              <a:rPr lang="ar-EG" b="1" dirty="0">
                <a:solidFill>
                  <a:srgbClr val="0070C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الالات –الدقة –السرعة )وتختلف من وظيفة لاخــــــــــري</a:t>
            </a:r>
            <a:endParaRPr lang="en-US" sz="2000" b="1" dirty="0">
              <a:solidFill>
                <a:srgbClr val="0070C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5366" y="4264273"/>
            <a:ext cx="223224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ثالثا:- القدرات الخاصة</a:t>
            </a:r>
            <a:endParaRPr lang="en-US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806902" y="4437436"/>
            <a:ext cx="440432" cy="18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51190" y="4225364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وتشمل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402024" y="447100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8542" y="4110965"/>
            <a:ext cx="500004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 algn="r" rtl="1"/>
            <a:r>
              <a:rPr lang="ar-EG" b="1" dirty="0">
                <a:solidFill>
                  <a:srgbClr val="32AEB8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القدرة علي ( الابتكار-التصرف في المواقف واتخاذ القرارات-الحوار-التفاوض-التعبير عن الذات ...........الخ</a:t>
            </a:r>
            <a:endParaRPr lang="en-US" sz="2000" b="1" dirty="0">
              <a:solidFill>
                <a:srgbClr val="32AEB8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1350" y="5560417"/>
            <a:ext cx="244827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7030A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رابعا:- السمات الشخصية</a:t>
            </a:r>
            <a:endParaRPr lang="en-US" b="1" dirty="0">
              <a:solidFill>
                <a:srgbClr val="7030A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878910" y="5733580"/>
            <a:ext cx="440432" cy="18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23198" y="5521508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وتشمل</a:t>
            </a:r>
            <a:endParaRPr lang="en-US" sz="20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74032" y="5767149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50" y="5407109"/>
            <a:ext cx="500004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 algn="r" rtl="1"/>
            <a:r>
              <a:rPr lang="ar-EG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الذكاء-سعة الصدر-الامانه-الاستقامة-الاخلاص-سعة </a:t>
            </a:r>
          </a:p>
          <a:p>
            <a:pPr lvl="0" algn="r" rtl="1"/>
            <a:r>
              <a:rPr lang="ar-EG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الافق-الطموح-القيادة-الشجاعه –السيطرة......الخ</a:t>
            </a:r>
            <a:endParaRPr lang="en-US" sz="2000" b="1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3" name="Straight Arrow Connector 32"/>
          <p:cNvCxnSpPr>
            <a:stCxn id="7" idx="1"/>
          </p:cNvCxnSpPr>
          <p:nvPr/>
        </p:nvCxnSpPr>
        <p:spPr>
          <a:xfrm flipH="1" flipV="1">
            <a:off x="9695606" y="1944048"/>
            <a:ext cx="720080" cy="1609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3"/>
          </p:cNvCxnSpPr>
          <p:nvPr/>
        </p:nvCxnSpPr>
        <p:spPr>
          <a:xfrm flipH="1" flipV="1">
            <a:off x="9687222" y="3066560"/>
            <a:ext cx="728464" cy="487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1"/>
            <a:endCxn id="17" idx="3"/>
          </p:cNvCxnSpPr>
          <p:nvPr/>
        </p:nvCxnSpPr>
        <p:spPr>
          <a:xfrm flipH="1">
            <a:off x="9767614" y="3553778"/>
            <a:ext cx="648072" cy="941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1"/>
            <a:endCxn id="26" idx="3"/>
          </p:cNvCxnSpPr>
          <p:nvPr/>
        </p:nvCxnSpPr>
        <p:spPr>
          <a:xfrm flipH="1">
            <a:off x="9839622" y="3553778"/>
            <a:ext cx="576064" cy="2237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 animBg="1"/>
      <p:bldP spid="14" grpId="0"/>
      <p:bldP spid="16" grpId="0"/>
      <p:bldP spid="17" grpId="0" animBg="1"/>
      <p:bldP spid="19" grpId="0"/>
      <p:bldP spid="21" grpId="0"/>
      <p:bldP spid="26" grpId="0" animBg="1"/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68" y="117426"/>
            <a:ext cx="1530210" cy="93610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551349" y="429283"/>
            <a:ext cx="4920121" cy="76826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تصميم الوظائف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1057" y="1917760"/>
            <a:ext cx="1295298" cy="7682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37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تعريف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321" y="1765970"/>
            <a:ext cx="9503819" cy="10157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</a:bodyPr>
          <a:lstStyle/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هي العمل الخاص بربط محتويات الوظيفة والمؤهلات المطلوبة لها والحوافز المقررة لها </a:t>
            </a:r>
          </a:p>
          <a:p>
            <a:pPr lvl="0" algn="r" rtl="1"/>
            <a:r>
              <a:rPr lang="ar-EG" sz="29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فى شكل يحقق رغبات واحتياجات الموظفين والمنظمة </a:t>
            </a:r>
            <a:endParaRPr lang="en-US" sz="27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9743138" y="2007679"/>
            <a:ext cx="890687" cy="624214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2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721" y="3062114"/>
            <a:ext cx="11670634" cy="101575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</a:bodyPr>
          <a:lstStyle/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ان تصميم الوظيفة هو عمل من شأنة أن يحفز الموظف ويرفع من روحة المعنوية ومن ثم زيادة عطاؤه وانتاجــــــــــــــيتة </a:t>
            </a:r>
          </a:p>
          <a:p>
            <a:pPr lvl="0" algn="r" rtl="1"/>
            <a:r>
              <a:rPr lang="ar-EG" sz="2900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وفي الواقع هناك العديد من الأسئلة التي تثار عند القيام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بتصميم الوظيفة فمثلاً</a:t>
            </a:r>
            <a:r>
              <a:rPr lang="ar-EG" sz="2900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:-</a:t>
            </a:r>
            <a:endParaRPr lang="en-US" sz="27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65" y="4005858"/>
            <a:ext cx="7056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EG" sz="2800" b="1" dirty="0">
                <a:solidFill>
                  <a:srgbClr val="7030A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ماهي القدر من الحرية والسلطة التي تعطية الوظيفة لشــــــــــــــــــــــــاغرهـــا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477" y="4748585"/>
            <a:ext cx="6997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3200" b="1" dirty="0">
                <a:solidFill>
                  <a:srgbClr val="0070C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EG" sz="2800" b="1" dirty="0">
                <a:solidFill>
                  <a:srgbClr val="0070C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ماهي درجة الالتزام من الموظف تجاه ما يقدمه من منتج او خـــدمة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597" y="5612681"/>
            <a:ext cx="71384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b="1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3- هل هناك من عناصر الاحباط فى الوظيفة ما تدفع الموظف الي تخفيض انتاجيتة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62905" y="4077866"/>
            <a:ext cx="170065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3"/>
          </p:cNvCxnSpPr>
          <p:nvPr/>
        </p:nvCxnSpPr>
        <p:spPr>
          <a:xfrm flipH="1">
            <a:off x="7562905" y="4077866"/>
            <a:ext cx="1700654" cy="1055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3"/>
          </p:cNvCxnSpPr>
          <p:nvPr/>
        </p:nvCxnSpPr>
        <p:spPr>
          <a:xfrm flipH="1">
            <a:off x="7615090" y="4077866"/>
            <a:ext cx="1648468" cy="1834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59899" y="3502871"/>
            <a:ext cx="710793" cy="533604"/>
          </a:xfrm>
          <a:prstGeom prst="rect">
            <a:avLst/>
          </a:prstGeom>
          <a:noFill/>
        </p:spPr>
        <p:txBody>
          <a:bodyPr wrap="square" lIns="121996" tIns="60999" rIns="121996" bIns="60999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A826E-8748-467B-86FB-A8086EA6FBD2}"/>
              </a:ext>
            </a:extLst>
          </p:cNvPr>
          <p:cNvGrpSpPr/>
          <p:nvPr/>
        </p:nvGrpSpPr>
        <p:grpSpPr>
          <a:xfrm flipH="1">
            <a:off x="719308" y="2019792"/>
            <a:ext cx="7140534" cy="960222"/>
            <a:chOff x="3131840" y="1275606"/>
            <a:chExt cx="5401833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2824" y="1447950"/>
              <a:ext cx="446084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3200" dirty="0"/>
                <a:t>مفهوم تخطيط الموارد البشرية</a:t>
              </a:r>
              <a:endParaRPr lang="ko-KR" altLang="en-US" sz="3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548DD1-C43F-42E0-97A1-1A11F9F5B224}"/>
              </a:ext>
            </a:extLst>
          </p:cNvPr>
          <p:cNvGrpSpPr/>
          <p:nvPr/>
        </p:nvGrpSpPr>
        <p:grpSpPr>
          <a:xfrm flipH="1">
            <a:off x="815309" y="3477684"/>
            <a:ext cx="7044535" cy="960222"/>
            <a:chOff x="3131840" y="1275606"/>
            <a:chExt cx="5329208" cy="720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532F06-6E2B-41AB-B0A3-DEEF0B406206}"/>
                </a:ext>
              </a:extLst>
            </p:cNvPr>
            <p:cNvSpPr txBox="1"/>
            <p:nvPr/>
          </p:nvSpPr>
          <p:spPr>
            <a:xfrm>
              <a:off x="4068481" y="1410730"/>
              <a:ext cx="4392567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altLang="ko-KR" sz="3200" dirty="0"/>
                <a:t>أهمية تخطيط الموارد البشرية</a:t>
              </a:r>
              <a:endParaRPr lang="ko-KR" altLang="en-US" sz="3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999947-2791-48F8-8CA5-8D3170CB7F4F}"/>
              </a:ext>
            </a:extLst>
          </p:cNvPr>
          <p:cNvGrpSpPr/>
          <p:nvPr/>
        </p:nvGrpSpPr>
        <p:grpSpPr>
          <a:xfrm flipH="1">
            <a:off x="719311" y="4845836"/>
            <a:ext cx="7140533" cy="960222"/>
            <a:chOff x="3131840" y="1275606"/>
            <a:chExt cx="5401831" cy="720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62BD21-8F8E-44FA-ACAA-B309DD648F59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DB340-3BB3-47BA-850F-AAF63BC02641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3D3621C7-CFAD-485C-A08F-3EF548C7953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12D118-C683-4800-95EB-A67A59624892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EED3CB-C8FF-4193-BF04-5DCDE1DC5DB1}"/>
                </a:ext>
              </a:extLst>
            </p:cNvPr>
            <p:cNvSpPr txBox="1"/>
            <p:nvPr/>
          </p:nvSpPr>
          <p:spPr>
            <a:xfrm>
              <a:off x="4141104" y="1342151"/>
              <a:ext cx="4392567" cy="39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sz="2800" dirty="0"/>
                <a:t>خطوات تخطيط الموارد البشرية</a:t>
              </a:r>
              <a:endParaRPr lang="ko-KR" altLang="en-US" sz="28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6" y="5726744"/>
            <a:ext cx="1659861" cy="10154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2927268" y="68643"/>
            <a:ext cx="5806415" cy="1354531"/>
          </a:xfrm>
          <a:prstGeom prst="rect">
            <a:avLst/>
          </a:prstGeom>
          <a:noFill/>
        </p:spPr>
        <p:txBody>
          <a:bodyPr wrap="square" lIns="122008" tIns="61004" rIns="122008" bIns="61004" rtlCol="0">
            <a:spAutoFit/>
          </a:bodyPr>
          <a:lstStyle/>
          <a:p>
            <a:pPr algn="ctr"/>
            <a:r>
              <a:rPr lang="ar-E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الفـــــصل الثالث</a:t>
            </a:r>
            <a:endParaRPr lang="ko-KR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6173" y="1127279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تخطيط الموارد البشرية</a:t>
            </a:r>
            <a:endParaRPr lang="ko-KR" altLang="en-US" sz="7200" b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165809"/>
            <a:ext cx="1872208" cy="81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90" y="117426"/>
            <a:ext cx="1536496" cy="93995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6"/>
            <a:ext cx="5951886" cy="76826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مفهوم تخطيط 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0415" y="1076177"/>
            <a:ext cx="7160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أن تخطــــــيط الموارد البشرية هي عملية متكاملة تتم فى إطــــــار :</a:t>
            </a:r>
            <a:endParaRPr lang="ar-EG" sz="2800" b="1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43798" y="2238171"/>
            <a:ext cx="8871252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التركيز علي المستقبـــــــــــــــــــــل</a:t>
            </a:r>
          </a:p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الربط بين أهداف المنظمة وأهداف الموارد البشرية</a:t>
            </a:r>
          </a:p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وجود عدد من الخطط البـــــــــــــــــــــــــــديلة</a:t>
            </a:r>
          </a:p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الحصول علي الموارد البشرية بالنوع والكم والوقت والمكان المناسب</a:t>
            </a:r>
          </a:p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تخصيص الموارد البشرية المالية اللازمة لتخصيط الموارد البشرية</a:t>
            </a:r>
          </a:p>
          <a:p>
            <a:pPr marL="457200" lvl="0" indent="-457200" algn="r" rtl="1">
              <a:lnSpc>
                <a:spcPct val="150000"/>
              </a:lnSpc>
              <a:buFont typeface="Arial" pitchFamily="34" charset="0"/>
              <a:buChar char="•"/>
            </a:pP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8327454" y="2149986"/>
            <a:ext cx="468052" cy="742727"/>
          </a:xfrm>
          <a:prstGeom prst="curved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8327454" y="2221994"/>
            <a:ext cx="468052" cy="1246783"/>
          </a:xfrm>
          <a:prstGeom prst="curved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8327454" y="2100625"/>
            <a:ext cx="504056" cy="2143983"/>
          </a:xfrm>
          <a:prstGeom prst="curved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8399462" y="2244640"/>
            <a:ext cx="648072" cy="2592289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471470" y="2349673"/>
            <a:ext cx="576064" cy="3240361"/>
          </a:xfrm>
          <a:prstGeom prst="curved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55446" y="2039941"/>
            <a:ext cx="432048" cy="42072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59899" y="2885608"/>
            <a:ext cx="710793" cy="533604"/>
          </a:xfrm>
          <a:prstGeom prst="rect">
            <a:avLst/>
          </a:prstGeom>
          <a:noFill/>
        </p:spPr>
        <p:txBody>
          <a:bodyPr wrap="square" lIns="121996" tIns="60999" rIns="121996" bIns="60999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A826E-8748-467B-86FB-A8086EA6FBD2}"/>
              </a:ext>
            </a:extLst>
          </p:cNvPr>
          <p:cNvGrpSpPr/>
          <p:nvPr/>
        </p:nvGrpSpPr>
        <p:grpSpPr>
          <a:xfrm flipH="1">
            <a:off x="719308" y="1663422"/>
            <a:ext cx="7140534" cy="960222"/>
            <a:chOff x="3131840" y="1275606"/>
            <a:chExt cx="5401833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2824" y="1447950"/>
              <a:ext cx="4460849" cy="43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مف</a:t>
              </a:r>
              <a:r>
                <a:rPr lang="ar-EG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ـ</a:t>
              </a:r>
              <a:r>
                <a:rPr lang="ar-SA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ه</a:t>
              </a:r>
              <a:r>
                <a:rPr lang="ar-EG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ـــ</a:t>
              </a:r>
              <a:r>
                <a:rPr lang="ar-SA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وم </a:t>
              </a:r>
              <a:r>
                <a:rPr lang="ar-EG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وأهمية إدارة الموارد البشرية</a:t>
              </a:r>
              <a:endParaRPr lang="ko-KR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548DD1-C43F-42E0-97A1-1A11F9F5B224}"/>
              </a:ext>
            </a:extLst>
          </p:cNvPr>
          <p:cNvGrpSpPr/>
          <p:nvPr/>
        </p:nvGrpSpPr>
        <p:grpSpPr>
          <a:xfrm flipH="1">
            <a:off x="815309" y="2860421"/>
            <a:ext cx="7044535" cy="960222"/>
            <a:chOff x="3131840" y="1275606"/>
            <a:chExt cx="5329208" cy="720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532F06-6E2B-41AB-B0A3-DEEF0B406206}"/>
                </a:ext>
              </a:extLst>
            </p:cNvPr>
            <p:cNvSpPr txBox="1"/>
            <p:nvPr/>
          </p:nvSpPr>
          <p:spPr>
            <a:xfrm>
              <a:off x="4068481" y="1410730"/>
              <a:ext cx="4392567" cy="34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dirty="0"/>
                <a:t>أهداف إدارة الموارد البشرية</a:t>
              </a:r>
              <a:endParaRPr lang="ko-KR" alt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999947-2791-48F8-8CA5-8D3170CB7F4F}"/>
              </a:ext>
            </a:extLst>
          </p:cNvPr>
          <p:cNvGrpSpPr/>
          <p:nvPr/>
        </p:nvGrpSpPr>
        <p:grpSpPr>
          <a:xfrm flipH="1">
            <a:off x="719311" y="4057418"/>
            <a:ext cx="7140533" cy="960222"/>
            <a:chOff x="3131840" y="1275606"/>
            <a:chExt cx="5401831" cy="720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62BD21-8F8E-44FA-ACAA-B309DD648F59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DB340-3BB3-47BA-850F-AAF63BC02641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3D3621C7-CFAD-485C-A08F-3EF548C7953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12D118-C683-4800-95EB-A67A59624892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EED3CB-C8FF-4193-BF04-5DCDE1DC5DB1}"/>
                </a:ext>
              </a:extLst>
            </p:cNvPr>
            <p:cNvSpPr txBox="1"/>
            <p:nvPr/>
          </p:nvSpPr>
          <p:spPr>
            <a:xfrm>
              <a:off x="4141104" y="1342151"/>
              <a:ext cx="4392567" cy="62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dirty="0"/>
                <a:t>بيئة إدارة الموارد البشرية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CA05E4-7CE8-4976-A563-CA885843F50F}"/>
              </a:ext>
            </a:extLst>
          </p:cNvPr>
          <p:cNvGrpSpPr/>
          <p:nvPr/>
        </p:nvGrpSpPr>
        <p:grpSpPr>
          <a:xfrm flipH="1">
            <a:off x="911307" y="5254420"/>
            <a:ext cx="6948537" cy="960222"/>
            <a:chOff x="3131840" y="1275606"/>
            <a:chExt cx="5256585" cy="72000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8DE20D3-0064-45BB-9F27-45C26FAD29B1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D19BABF-90D1-40E6-A9D0-3B5DCC0EBF1A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/>
              </a:p>
            </p:txBody>
          </p:sp>
          <p:sp>
            <p:nvSpPr>
              <p:cNvPr id="64" name="Right Triangle 63">
                <a:extLst>
                  <a:ext uri="{FF2B5EF4-FFF2-40B4-BE49-F238E27FC236}">
                    <a16:creationId xmlns:a16="http://schemas.microsoft.com/office/drawing/2014/main" id="{336D4D35-F800-4124-8243-1D0740D4462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06610-B1C8-41D8-AF20-D3ED73DEE753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A3852D-EFA1-43F0-AC11-79C129EAE675}"/>
                </a:ext>
              </a:extLst>
            </p:cNvPr>
            <p:cNvSpPr txBox="1"/>
            <p:nvPr/>
          </p:nvSpPr>
          <p:spPr>
            <a:xfrm>
              <a:off x="3995858" y="1356248"/>
              <a:ext cx="4392567" cy="62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EG" dirty="0"/>
                <a:t>وظائف إدارة الموارد البشرية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31" y="5657493"/>
            <a:ext cx="1656184" cy="10131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2350789" y="68643"/>
            <a:ext cx="6382893" cy="1354306"/>
          </a:xfrm>
          <a:prstGeom prst="rect">
            <a:avLst/>
          </a:prstGeom>
          <a:noFill/>
        </p:spPr>
        <p:txBody>
          <a:bodyPr wrap="square" lIns="122008" tIns="61004" rIns="122008" bIns="61004" rtlCol="0">
            <a:spAutoFit/>
          </a:bodyPr>
          <a:lstStyle/>
          <a:p>
            <a:pPr algn="ctr"/>
            <a:r>
              <a:rPr lang="ar-E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الفـــــصل الأول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903" y="1058547"/>
            <a:ext cx="308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ماهية إدارة الموارد البشرية</a:t>
            </a:r>
            <a:endParaRPr lang="ko-KR" altLang="en-US" sz="6600" b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D878C45-9CFE-4DD7-86E7-7EAFE76A6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37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2" y="165808"/>
            <a:ext cx="1882350" cy="85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18" y="117426"/>
            <a:ext cx="1468938" cy="898621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357275"/>
            <a:ext cx="5951886" cy="76826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أهمية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598" y="1413570"/>
            <a:ext cx="11937948" cy="493981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اولاً:-الحصول علي أحسن الكفاءات البشرية فى سوق العمـــــــــــــــل</a:t>
            </a:r>
          </a:p>
          <a:p>
            <a:pPr lvl="0" algn="r" rtl="1">
              <a:lnSpc>
                <a:spcPct val="150000"/>
              </a:lnSpc>
            </a:pPr>
            <a:endParaRPr lang="ar-EG" sz="14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ثانيا:-ان عملية التخصيط المسبق للاحتياجات البشرية تساعد المنظمة علي تتبني سياسة « </a:t>
            </a:r>
            <a:r>
              <a:rPr lang="ar-EG" sz="3200" dirty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انتاج أكثر بكلفة اقل</a:t>
            </a: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»</a:t>
            </a:r>
          </a:p>
          <a:p>
            <a:pPr lvl="0" algn="r" rtl="1">
              <a:lnSpc>
                <a:spcPct val="150000"/>
              </a:lnSpc>
            </a:pPr>
            <a:endParaRPr lang="ar-EG" sz="16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ثالثا:-نظرا للتداخل الحكومي فى بعض جوانب إدارة الموارد البشرية فان التخطيط المسبق يعطي المنظمة</a:t>
            </a: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القدرة علي التعامل مع مختلف الانظمة الحكومية</a:t>
            </a:r>
          </a:p>
          <a:p>
            <a:pPr lvl="0" algn="r" rtl="1">
              <a:lnSpc>
                <a:spcPct val="150000"/>
              </a:lnSpc>
            </a:pPr>
            <a:endParaRPr lang="ar-EG" sz="14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EG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رابعا :- تبني عملية تخطيط الموارد البشرية في المنظمة تعني اتخاذ سياسة التكامل والترابط بين مختلف الموارد البشرية </a:t>
            </a:r>
            <a:endParaRPr lang="ar-EG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6" y="117427"/>
            <a:ext cx="1753168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117426"/>
            <a:ext cx="1235597" cy="75587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189434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558" y="981522"/>
            <a:ext cx="11738055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تقدير حجم النشاط المتوقع (بالكمية  او القيمة النقدية )</a:t>
            </a:r>
            <a:r>
              <a:rPr lang="ar-EG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للفترات المحددة للخطة ويمكن ان يتم علي اساس سنوي</a:t>
            </a:r>
            <a:endParaRPr lang="en-US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558" y="1692891"/>
            <a:ext cx="11738055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ثانيـــــــــــاً:-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تحويل التقديرات السابقة لحجم النشاط المتوقع الي ساعات عمل متوقعة (بالكمية  او القيمة النقدية ) </a:t>
            </a:r>
            <a:endParaRPr lang="en-US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558" y="2486139"/>
            <a:ext cx="11738055" cy="1015663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ثالثـــــــــاً:-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تحليل تاثير تحسين الانتاجية المتوقعه نتيجة </a:t>
            </a:r>
            <a:r>
              <a:rPr lang="ar-EG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لاستخدامات طرق جديدة فى الانتاج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 </a:t>
            </a:r>
            <a:r>
              <a:rPr lang="ar-EG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تكــــنولوجيا جديــــــــــــــــدة </a:t>
            </a:r>
          </a:p>
          <a:p>
            <a:pPr algn="r" rtl="1"/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</a:t>
            </a:r>
            <a:r>
              <a:rPr lang="ar-EG" sz="26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</a:t>
            </a:r>
            <a:r>
              <a:rPr lang="ar-EG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خصم هذا التاثير مقدراً بالساعات من أجمالي ساعات العمل المتوقعة</a:t>
            </a:r>
            <a:endParaRPr lang="en-US" sz="26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558" y="3710275"/>
            <a:ext cx="11738055" cy="1015663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رابعــــــاً:-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حساب تأثير الوقت الضائع بالساعات نتيجة للغياب , دوران العمل , الاصابات والحوادث –</a:t>
            </a:r>
          </a:p>
          <a:p>
            <a:pPr algn="r" rtl="1"/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 </a:t>
            </a:r>
            <a:r>
              <a:rPr lang="ar-EG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بأضافة هذة الساعات الي الرقم الناتج فى </a:t>
            </a:r>
            <a:r>
              <a:rPr lang="ar-EG" sz="2800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المرحلة ثالثــــــــاً </a:t>
            </a:r>
            <a:endParaRPr lang="en-US" sz="2800" b="1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558" y="4934411"/>
            <a:ext cx="11738055" cy="1015663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خامساً:-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حساب ساعات العمل المطلوبة فى الاعمال الأدارية والاشرافية وفق معايير المقارنة المستخدمة </a:t>
            </a:r>
          </a:p>
          <a:p>
            <a:pPr algn="r" rtl="1"/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</a:t>
            </a:r>
            <a:r>
              <a:rPr lang="ar-EG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ثم اضافة ذلك إلي اجمالي المتحصل من ساعات العمل فى </a:t>
            </a:r>
            <a:r>
              <a:rPr lang="ar-EG" sz="2800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المرحلة رابعاً</a:t>
            </a:r>
            <a:endParaRPr lang="en-US" sz="2800" b="1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807" y="6167259"/>
            <a:ext cx="11738055" cy="43088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سادساً:- تحويل الساعات الي إعداد من العمالة المطلوبة (مثلا سبع ساعات عمل يومياً ثم توزيع العدد المطلوب من العمالة فقا لاحتياجات المنظمة</a:t>
            </a:r>
            <a:endParaRPr lang="en-US" sz="2200" b="1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8" grpId="0" animBg="1"/>
      <p:bldP spid="19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65808"/>
            <a:ext cx="1357240" cy="599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02" y="117426"/>
            <a:ext cx="1464488" cy="895899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189434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Left Arrow Callout 1"/>
          <p:cNvSpPr/>
          <p:nvPr/>
        </p:nvSpPr>
        <p:spPr>
          <a:xfrm>
            <a:off x="11096206" y="1125538"/>
            <a:ext cx="975664" cy="720080"/>
          </a:xfrm>
          <a:prstGeom prst="leftArrowCallou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مثال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560" y="981522"/>
            <a:ext cx="10657182" cy="29238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تعتزم شركة عسير وقحطان للأثاث المدرسي زيادة إنتاجها للسنوات الخمسة المقبلة للخطة بمعدل 10% سنويا </a:t>
            </a:r>
          </a:p>
          <a:p>
            <a:pPr algn="r" rtl="1"/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وكان انتاجها الحالي 500,000وحدة فاذا علمت أن </a:t>
            </a:r>
          </a:p>
          <a:p>
            <a:pPr algn="r" rtl="1"/>
            <a:r>
              <a:rPr lang="ar-SA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أ- المدة المطلوبة لإنتاج الوحدة الواحدة 30دقيقة</a:t>
            </a:r>
          </a:p>
          <a:p>
            <a:pPr algn="r" rtl="1"/>
            <a:r>
              <a:rPr lang="ar-SA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ب-عدد أيام الاجازات السنوية 95 يومياً</a:t>
            </a:r>
          </a:p>
          <a:p>
            <a:pPr algn="r" rtl="1"/>
            <a:r>
              <a:rPr lang="ar-SA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جـ-عدد ساعات العمل اليومي الصافي 7 ساعات                   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فما هــــــــــــو</a:t>
            </a:r>
          </a:p>
          <a:p>
            <a:pPr algn="r" rtl="1"/>
            <a:r>
              <a:rPr lang="ar-SA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             1- العدد الكلي المطلوب لحجم القوي العاملة</a:t>
            </a:r>
          </a:p>
          <a:p>
            <a:pPr algn="r" rtl="1"/>
            <a:r>
              <a:rPr lang="ar-SA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2- العدد المطلوب غضافتة فى السنة الأولي من الخطة اذا علمت ان العدد الحالي من العمالة 126 عاملا؟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558" y="4149874"/>
            <a:ext cx="11738055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تقدير حجم النشاط المتوقع (بالكمية  او القيمة النقدية )</a:t>
            </a:r>
            <a:r>
              <a:rPr lang="ar-EG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للفترات المحددة للخطة ويمكن ان يتم علي اساس سنوي</a:t>
            </a:r>
            <a:endParaRPr lang="en-US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558" y="5005259"/>
            <a:ext cx="11738055" cy="101566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كمية الانتاج فى السنة الاولي للخطة = </a:t>
            </a:r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الانتاج الحــــــــــــــــــــــالي + 10% من الانتاج الحـــــــــــــالي</a:t>
            </a:r>
          </a:p>
          <a:p>
            <a:pPr algn="r" rtl="1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=500,000       + 10% ×500,000  =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550,000 وحدة</a:t>
            </a:r>
            <a:endParaRPr lang="en-US" sz="20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40141"/>
            <a:ext cx="1619797" cy="625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140140"/>
            <a:ext cx="1104445" cy="67564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311672" y="189434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557" y="981522"/>
            <a:ext cx="11738055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ثانيـــــــــــاً:- </a:t>
            </a:r>
            <a:r>
              <a:rPr lang="ar-EG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تحويل التقديرات السابقة لحجم النشاط المتوقع الي ساعات عمل متوقعة (بالكمية  او القيمة النقدية ) </a:t>
            </a:r>
            <a:endParaRPr lang="en-US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556" y="1701602"/>
            <a:ext cx="11738055" cy="44012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المدة المطـــــــــــــــــــــــــــــــلوبة للانتاج = </a:t>
            </a:r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كمية الانتاج فى السنة × المدة المطلوبة لانتاج الوحدة الواحدة</a:t>
            </a:r>
          </a:p>
          <a:p>
            <a:pPr algn="r" rtl="1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ساعة واحدة (60 دقيقة)للتحويل لساعات </a:t>
            </a:r>
          </a:p>
          <a:p>
            <a:pPr algn="r" rtl="1"/>
            <a:endParaRPr lang="ar-SA" sz="280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=  550,000    ×   30        =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275,000 ساعه عمل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60                 </a:t>
            </a:r>
          </a:p>
          <a:p>
            <a:pPr algn="r" rtl="1"/>
            <a:endParaRPr lang="ar-SA" sz="320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صافى عدد ايام العمل فى السنة 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عدد ايام السنة  -عدد ايام الاجازات السنوية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= 365    -  95                         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  270 يوما     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70870" y="2205658"/>
            <a:ext cx="5040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11030" y="3573810"/>
            <a:ext cx="26642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7" y="165808"/>
            <a:ext cx="1979837" cy="673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06" y="117426"/>
            <a:ext cx="1320472" cy="80779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189434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32" y="1197546"/>
            <a:ext cx="11738055" cy="501675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عدد ساعات العمل الفعلية للعامل سنويا= </a:t>
            </a:r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صافي عدد أيام العمل فى السنة × صافي عدد ساعات العمل اليومي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=  270×   7        =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1890ساعه عمل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</a:t>
            </a:r>
          </a:p>
          <a:p>
            <a:pPr algn="r" rtl="1"/>
            <a:endParaRPr lang="ar-SA" sz="320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لحجم القوي العاملة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المدة المطلوبة للأنتاج/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عدد ساعات العمل الفعلية للعامل سنويا                                  = 275,000/  1890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  146 عاملا</a:t>
            </a:r>
          </a:p>
          <a:p>
            <a:pPr algn="ctr" rtl="1"/>
            <a:endParaRPr lang="ar-SA" sz="32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اضافتة فى السنة الاولي من الخطة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لحجم الانتاج –العدد الحالي</a:t>
            </a:r>
          </a:p>
          <a:p>
            <a:pPr algn="r" rtl="1"/>
            <a:r>
              <a:rPr lang="ar-SA" sz="3200" b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=  146   -126      =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20 عاملا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7" y="165808"/>
            <a:ext cx="1979837" cy="673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06" y="117426"/>
            <a:ext cx="1320472" cy="80779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189434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32" y="1197546"/>
            <a:ext cx="11738055" cy="501675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عدد ساعات العمل الفعلية للعامل سنويا= </a:t>
            </a:r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صافي عدد أيام العمل فى السنة × صافي عدد ساعات العمل اليومي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=  270×   7        =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1890ساعه عمل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</a:t>
            </a:r>
          </a:p>
          <a:p>
            <a:pPr algn="r" rtl="1"/>
            <a:endParaRPr lang="ar-SA" sz="320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لحجم القوي العاملة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المدة المطلوبة للأنتاج/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عدد ساعات العمل الفعلية للعامل سنويا                                  = 275,000/  1890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  146 عاملا</a:t>
            </a:r>
          </a:p>
          <a:p>
            <a:pPr algn="ctr" rtl="1"/>
            <a:endParaRPr lang="ar-SA" sz="32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اضافتة فى السنة الاولي من الخطة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</a:t>
            </a:r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 المطلوب لحجم الانتاج –العدد الحالي</a:t>
            </a:r>
          </a:p>
          <a:p>
            <a:pPr algn="r" rtl="1"/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=  146   -126      = 20 عاملا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76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65808"/>
            <a:ext cx="1848631" cy="767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14" y="117426"/>
            <a:ext cx="1248464" cy="76374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261442"/>
            <a:ext cx="5951886" cy="5760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خطوات تخطيط الموارد البشرية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69490" y="932939"/>
            <a:ext cx="12107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الهدف الاساسي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لتخطيط الاحتياجات البشرية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المستقبلية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هو الحصول علي 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العدد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النوع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الوقت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المكان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المناسب من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الموظفين </a:t>
            </a:r>
            <a:endParaRPr lang="ar-SA" sz="20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383238" y="1456159"/>
            <a:ext cx="5688632" cy="1109539"/>
          </a:xfrm>
          <a:prstGeom prst="downArrowCallou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وهذا يستلزم القيـــام ب3 خطوات أساسية هـــــــــــي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6614" y="2925738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تحليــــل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الطلـــــــب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المتوقع علي المـــــــــــــــــــوارد البشرية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614" y="4221882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ثانياً:-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تحليــــــل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العــــرض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المتوقع علي المـــــــــــــــــوارد البشرية</a:t>
            </a:r>
          </a:p>
          <a:p>
            <a:pPr algn="ctr"/>
            <a:endParaRPr lang="ar-SA" dirty="0"/>
          </a:p>
        </p:txBody>
      </p:sp>
      <p:sp>
        <p:nvSpPr>
          <p:cNvPr id="11" name="Rounded Rectangle 10"/>
          <p:cNvSpPr/>
          <p:nvPr/>
        </p:nvSpPr>
        <p:spPr>
          <a:xfrm>
            <a:off x="766614" y="5446018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ثالثاً:- 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التـــــــــوافق </a:t>
            </a:r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بين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العــــــــــــــرض</a:t>
            </a:r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الطــــــــــــــــــــــــــــلب</a:t>
            </a:r>
          </a:p>
        </p:txBody>
      </p:sp>
      <p:cxnSp>
        <p:nvCxnSpPr>
          <p:cNvPr id="14" name="Straight Arrow Connector 13"/>
          <p:cNvCxnSpPr>
            <a:endCxn id="9" idx="3"/>
          </p:cNvCxnSpPr>
          <p:nvPr/>
        </p:nvCxnSpPr>
        <p:spPr>
          <a:xfrm flipH="1">
            <a:off x="7319342" y="2565698"/>
            <a:ext cx="190821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3"/>
          </p:cNvCxnSpPr>
          <p:nvPr/>
        </p:nvCxnSpPr>
        <p:spPr>
          <a:xfrm flipH="1">
            <a:off x="7319342" y="2565698"/>
            <a:ext cx="1908212" cy="198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3"/>
          </p:cNvCxnSpPr>
          <p:nvPr/>
        </p:nvCxnSpPr>
        <p:spPr>
          <a:xfrm flipH="1">
            <a:off x="7319342" y="2565698"/>
            <a:ext cx="1908212" cy="320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86894" y="261442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تحليــــل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الطلـــــــب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المتوقع علي المـــــــــــــــــــوارد البشرية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0870" y="1108882"/>
            <a:ext cx="87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1- عدد الافراد الذين يحتاجهم العمل فى كل المنظمة او قطاعاتها المختلفة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2149" y="1629594"/>
            <a:ext cx="87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 العمل المطلوب من هولأء الافـــــــــــــــــــــــــــــراد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0870" y="2124939"/>
            <a:ext cx="87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3- تحليل لمهارات المطلوبة </a:t>
            </a:r>
            <a:r>
              <a:rPr lang="ar-SA"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من الافــــــــــــــــــــــــــراد 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0870" y="2628995"/>
            <a:ext cx="87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4- التكلفة المتوقعة لاجتذاب هولأء الافراد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62758" y="3285778"/>
            <a:ext cx="8712968" cy="648072"/>
          </a:xfrm>
          <a:prstGeom prst="round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المستخدمة لتقدير الطلب على الاحتياجات البشرية فى المستقبل</a:t>
            </a:r>
          </a:p>
        </p:txBody>
      </p:sp>
      <p:cxnSp>
        <p:nvCxnSpPr>
          <p:cNvPr id="3" name="Straight Arrow Connector 2"/>
          <p:cNvCxnSpPr>
            <a:stCxn id="12" idx="2"/>
          </p:cNvCxnSpPr>
          <p:nvPr/>
        </p:nvCxnSpPr>
        <p:spPr>
          <a:xfrm>
            <a:off x="6419242" y="3933850"/>
            <a:ext cx="326502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432299" y="4581922"/>
            <a:ext cx="4503939" cy="194421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غير الكمية واهمها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1.طرق مراكز العمل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2.طريقة التقدير الشخصي للمشرفين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3.طريقة التجربة والخطأ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4924" y="4581922"/>
            <a:ext cx="4503939" cy="194421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1.طريقة تحليل الاتجــــــــــاة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2.طريقة تحليل المعادلات</a:t>
            </a:r>
          </a:p>
          <a:p>
            <a:pPr algn="r"/>
            <a:r>
              <a:rPr lang="ar-SA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3.طريقة تحليل الارتبـــــــاط</a:t>
            </a:r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>
            <a:off x="3286893" y="3933850"/>
            <a:ext cx="3132349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46934" y="261442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غير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7574" y="1116827"/>
            <a:ext cx="25202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طـرق مـراكز العـمـل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66" y="1053530"/>
            <a:ext cx="6966971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يناسب هذا النوع من التقدير بعض الشركات والمؤسسات المتخصصة 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مثل (شــــــــــــركات الطيران –المطــــــــــــاعم –الفنــــــــــــادق)</a:t>
            </a:r>
            <a:endParaRPr lang="ar-SA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655046" y="1989634"/>
            <a:ext cx="2664296" cy="762471"/>
          </a:xfrm>
          <a:prstGeom prst="downArrowCallou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الشــــــــــرح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566" y="2986708"/>
            <a:ext cx="11593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يتم التقدير استناداً بطبيعة الحال على طبيعة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وحجم عمليات المنشـــــــــــــــــــــــــــــــــــــــــأة 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فاذا قدرنا عدد العاملين من الطباخين والجرسونات والمشرفين لمطعم (بتز اهت)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بعدد 15 فرداً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فاننا فى نفس القياس نقدر احتياجات سلسلة المطاعم الاخري ذات حجم النشاط</a:t>
            </a:r>
          </a:p>
          <a:p>
            <a:pPr algn="r" rtl="1"/>
            <a:endParaRPr lang="ar-SA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فاذا كان لدينا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12 فرعا «لبتزا هت» </a:t>
            </a:r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فى مدينة جده مثلا ونرغب فى التوسع فى المستقبـــــــــــــــــــــــــــــــــــــــــــل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بافتتاح 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10فروع</a:t>
            </a:r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اخري فان الحجم المطلوب من الافراد يكون 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15 فردا </a:t>
            </a:r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×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10 فروع </a:t>
            </a:r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150 فردا 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(يضاف الية اعداد احتياطية تمثل الافراد اللازمين للاحلال في حالة الاستقالة او الفصل من الخدمة)</a:t>
            </a:r>
          </a:p>
        </p:txBody>
      </p:sp>
      <p:sp>
        <p:nvSpPr>
          <p:cNvPr id="9" name="Left Arrow 8"/>
          <p:cNvSpPr/>
          <p:nvPr/>
        </p:nvSpPr>
        <p:spPr>
          <a:xfrm>
            <a:off x="10631710" y="3642767"/>
            <a:ext cx="288032" cy="291083"/>
          </a:xfrm>
          <a:prstGeom prst="lef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0" name="Left Arrow 9"/>
          <p:cNvSpPr/>
          <p:nvPr/>
        </p:nvSpPr>
        <p:spPr>
          <a:xfrm>
            <a:off x="11639822" y="3213770"/>
            <a:ext cx="288032" cy="291083"/>
          </a:xfrm>
          <a:prstGeom prst="lef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1" name="Left Arrow 10"/>
          <p:cNvSpPr/>
          <p:nvPr/>
        </p:nvSpPr>
        <p:spPr>
          <a:xfrm>
            <a:off x="10631710" y="4077866"/>
            <a:ext cx="288032" cy="291083"/>
          </a:xfrm>
          <a:prstGeom prst="lef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11038800" y="5157986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11038800" y="5662042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Oval 13"/>
          <p:cNvSpPr/>
          <p:nvPr/>
        </p:nvSpPr>
        <p:spPr>
          <a:xfrm>
            <a:off x="11038800" y="6166098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3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6974" y="261442"/>
            <a:ext cx="5328592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ثانيا:- </a:t>
            </a:r>
            <a:r>
              <a:rPr lang="ar-SA" sz="4000" dirty="0">
                <a:latin typeface="Traditional Arabic" pitchFamily="18" charset="-78"/>
                <a:cs typeface="Traditional Arabic" pitchFamily="18" charset="-78"/>
              </a:rPr>
              <a:t>طــــــــريقة 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تــــــــقــــدير المشرفين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703" y="1053530"/>
            <a:ext cx="11662167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تعتبر هذة الطريقة من أقدم الطرق المستخدمة قى تقدير الاحتياجات البشرية فى المستقبــــــــــــــــــــــــــل </a:t>
            </a:r>
          </a:p>
          <a:p>
            <a:pPr algn="r" rtl="1"/>
            <a:r>
              <a:rPr lang="ar-SA" sz="2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وتعتمد علي تقدير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رئيس القسم </a:t>
            </a:r>
            <a:r>
              <a:rPr lang="ar-SA" sz="2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مدير القطاع </a:t>
            </a:r>
            <a:r>
              <a:rPr lang="ar-SA" sz="2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الذي يقم بتقدير احتياجات دائرتة بناء علي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تجاربة السابقة وخبرتة الماضية. </a:t>
            </a:r>
          </a:p>
        </p:txBody>
      </p:sp>
      <p:sp>
        <p:nvSpPr>
          <p:cNvPr id="8" name="Left Arrow 7"/>
          <p:cNvSpPr/>
          <p:nvPr/>
        </p:nvSpPr>
        <p:spPr>
          <a:xfrm>
            <a:off x="11661151" y="1194495"/>
            <a:ext cx="288032" cy="291083"/>
          </a:xfrm>
          <a:prstGeom prst="lef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11698698" y="1629594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3934966" y="2277666"/>
            <a:ext cx="5328592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ثالثا:- </a:t>
            </a:r>
            <a:r>
              <a:rPr lang="ar-SA" sz="4000" dirty="0">
                <a:latin typeface="Traditional Arabic" pitchFamily="18" charset="-78"/>
                <a:cs typeface="Traditional Arabic" pitchFamily="18" charset="-78"/>
              </a:rPr>
              <a:t>طــــــــريقة 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التجربة والخطأ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7482" y="3082528"/>
            <a:ext cx="12022207" cy="3231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تستخدم هذة الطريقة فى ظروف معينة وبدون أساس علمي وانما استنادا الي قاعدة التجربة والخطا</a:t>
            </a:r>
          </a:p>
          <a:p>
            <a:pPr algn="r" rtl="1"/>
            <a:endParaRPr lang="ar-SA" sz="14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فمثلا-</a:t>
            </a:r>
            <a:r>
              <a:rPr lang="ar-SA" sz="2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قد تقرر الادارى تقدير احتياجاتها من الافراد علي اساس ان كل زيادة فى المبيعات السنوية 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بمقدار 15%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تستلزم تعيين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5مندوبين بيـــــــــع </a:t>
            </a:r>
            <a:endParaRPr lang="ar-SA" sz="22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او كل زيادة متوالية فى مصروفات خارج وقت الدوام يزيد عن 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10 الاف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ريال شهريا يستلزم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تعيين 2 من الموظفين فى قسم العمليات </a:t>
            </a:r>
          </a:p>
          <a:p>
            <a:pPr algn="r" rtl="1"/>
            <a:endParaRPr lang="ar-SA" sz="28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رغم سهولة هذا الاسلوب ان تقدير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الاحتياجات البشرية المستقبلـــــــــــــــــــــية </a:t>
            </a:r>
            <a:endParaRPr lang="ar-SA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لا تخضع الي احتمالات تغير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الظروف الاخري المتعددة المحيطة بالمنظمة </a:t>
            </a:r>
          </a:p>
          <a:p>
            <a:pPr algn="r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بل تفترض ثبات هذة الظروف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وثبات اوضاع المنظمة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الاقتصادية والاجتماعية </a:t>
            </a:r>
            <a:r>
              <a:rPr lang="ar-SA" sz="2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وثبات علاقاتها 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مع الحكومة والهيئات الاخري  </a:t>
            </a:r>
          </a:p>
        </p:txBody>
      </p:sp>
      <p:sp>
        <p:nvSpPr>
          <p:cNvPr id="12" name="Oval 11"/>
          <p:cNvSpPr/>
          <p:nvPr/>
        </p:nvSpPr>
        <p:spPr>
          <a:xfrm>
            <a:off x="10999912" y="5878066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11004917" y="5518026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Oval 13"/>
          <p:cNvSpPr/>
          <p:nvPr/>
        </p:nvSpPr>
        <p:spPr>
          <a:xfrm>
            <a:off x="10979735" y="5085978"/>
            <a:ext cx="16897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0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807616" y="277601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مــفـــهـــوم إدارة المــــــوارد البــــشرية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7" y="259036"/>
            <a:ext cx="1896533" cy="11602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71057" y="2469466"/>
            <a:ext cx="1295298" cy="7682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37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تعريف 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11215" y="1074454"/>
            <a:ext cx="562553" cy="530715"/>
          </a:xfrm>
          <a:prstGeom prst="downArrow">
            <a:avLst/>
          </a:prstGeom>
          <a:solidFill>
            <a:srgbClr val="32AEB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143321" y="1893268"/>
            <a:ext cx="9503819" cy="19702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</a:bodyPr>
          <a:lstStyle/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مجموعة من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الاستراتيجات 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و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العمليات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و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الانشطة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التي يتم تصميـــــــــــــــــــــمها لدعــــــــــــــــــــــــــــــــم </a:t>
            </a:r>
          </a:p>
          <a:p>
            <a:pPr lvl="0" algn="r" rtl="1"/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الاهداف المشتركة 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عن طريق إيجاد نوع من </a:t>
            </a:r>
            <a:r>
              <a:rPr lang="ar-EG" sz="27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التكامل بين</a:t>
            </a:r>
          </a:p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                                                               احتيـــاجات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المؤسسة </a:t>
            </a:r>
          </a:p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                                                              </a:t>
            </a:r>
            <a:r>
              <a:rPr lang="ar-EG" sz="2700" b="1" dirty="0">
                <a:latin typeface="Traditional Arabic" pitchFamily="18" charset="-78"/>
                <a:cs typeface="Traditional Arabic" pitchFamily="18" charset="-78"/>
              </a:rPr>
              <a:t>احتيـــــــاجات </a:t>
            </a:r>
            <a:r>
              <a:rPr lang="ar-EG" sz="27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الأفراد الذين يعملون بها</a:t>
            </a:r>
            <a:endParaRPr lang="en-US" sz="27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9743138" y="2559385"/>
            <a:ext cx="890687" cy="624214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27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93967" y="2853597"/>
            <a:ext cx="861268" cy="144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93967" y="2853597"/>
            <a:ext cx="861268" cy="768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95278" y="4966321"/>
            <a:ext cx="1295298" cy="7682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37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تعريف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542" y="4390123"/>
            <a:ext cx="9503819" cy="19291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</a:bodyPr>
          <a:lstStyle/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هي العملية الخاصة 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باستقطاب الأفراد 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تطويرهم</a:t>
            </a:r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EG" sz="29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المحافظة عليهم </a:t>
            </a:r>
          </a:p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فى </a:t>
            </a:r>
            <a:r>
              <a:rPr lang="ar-EG" sz="29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اطـــــــار تحقيــــــــــــــــق</a:t>
            </a:r>
          </a:p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                           اهــــــــــــــــــداف المنظــــــــــــــمة </a:t>
            </a:r>
          </a:p>
          <a:p>
            <a:pPr lvl="0" algn="r" rtl="1"/>
            <a:r>
              <a:rPr lang="ar-EG" sz="2900" b="1" dirty="0">
                <a:latin typeface="Traditional Arabic" pitchFamily="18" charset="-78"/>
                <a:cs typeface="Traditional Arabic" pitchFamily="18" charset="-78"/>
              </a:rPr>
              <a:t>                            تحقيــــــــــــــــــق اهدافهـــــــــــــم</a:t>
            </a:r>
            <a:endParaRPr lang="en-US" sz="27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9767359" y="5056241"/>
            <a:ext cx="890687" cy="624214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2008" tIns="61004" rIns="122008" bIns="61004" rtlCol="0" anchor="ctr"/>
          <a:lstStyle/>
          <a:p>
            <a:pPr algn="ctr"/>
            <a:r>
              <a:rPr lang="ar-EG" sz="27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3791251" y="3045663"/>
            <a:ext cx="297168" cy="3841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2700" b="1" dirty="0">
                <a:latin typeface="Traditional Arabic" pitchFamily="18" charset="-78"/>
                <a:cs typeface="Traditional Arabic" pitchFamily="18" charset="-78"/>
              </a:rPr>
              <a:t>و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055188" y="5296325"/>
            <a:ext cx="1149264" cy="246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343183" y="5296324"/>
            <a:ext cx="861268" cy="768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238012" y="5542517"/>
            <a:ext cx="297168" cy="3841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2700" b="1" dirty="0">
                <a:latin typeface="Traditional Arabic" pitchFamily="18" charset="-78"/>
                <a:cs typeface="Traditional Arabic" pitchFamily="18" charset="-78"/>
              </a:rPr>
              <a:t>و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0D95FB0-B4B4-5FC7-F7B8-241C8114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" grpId="0" animBg="1"/>
      <p:bldP spid="16" grpId="0" animBg="1"/>
      <p:bldP spid="17" grpId="0" animBg="1"/>
      <p:bldP spid="21" grpId="0" animBg="1"/>
      <p:bldP spid="12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50" y="1920528"/>
            <a:ext cx="7426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هو يعني النظر الي احتياجات الموارد البشرية في السنــــــوات الماضـــــــــــــــــــــــــــية 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(خمس سنوات) مثلا وأخذ كأساس لتقدير احتياجاتها البشرية القــــــــادمة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C7AD822-DA25-4450-BDEF-9C434E03D333}"/>
              </a:ext>
            </a:extLst>
          </p:cNvPr>
          <p:cNvSpPr/>
          <p:nvPr/>
        </p:nvSpPr>
        <p:spPr>
          <a:xfrm>
            <a:off x="8471470" y="2156909"/>
            <a:ext cx="3456384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طريقة تحليـــــــــــل </a:t>
            </a:r>
            <a:r>
              <a:rPr lang="ar-SA" sz="36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الاتجـــــــاه</a:t>
            </a:r>
          </a:p>
        </p:txBody>
      </p:sp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138B902A-DB23-4962-A5F2-8DF7BC3232D6}"/>
              </a:ext>
            </a:extLst>
          </p:cNvPr>
          <p:cNvSpPr/>
          <p:nvPr/>
        </p:nvSpPr>
        <p:spPr>
          <a:xfrm>
            <a:off x="7967414" y="2326048"/>
            <a:ext cx="504056" cy="334917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01DDDE-E8B5-4464-8E8F-A67AF5DFF00F}"/>
              </a:ext>
            </a:extLst>
          </p:cNvPr>
          <p:cNvSpPr/>
          <p:nvPr/>
        </p:nvSpPr>
        <p:spPr>
          <a:xfrm>
            <a:off x="8471470" y="4146972"/>
            <a:ext cx="3485603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طريقة تحليـــــــــــل </a:t>
            </a:r>
            <a:r>
              <a:rPr lang="ar-SA" sz="36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المعدلات</a:t>
            </a:r>
          </a:p>
        </p:txBody>
      </p:sp>
      <p:sp>
        <p:nvSpPr>
          <p:cNvPr id="10" name="سهم: لليسار 9">
            <a:extLst>
              <a:ext uri="{FF2B5EF4-FFF2-40B4-BE49-F238E27FC236}">
                <a16:creationId xmlns:a16="http://schemas.microsoft.com/office/drawing/2014/main" id="{03E7EC99-1179-40D6-9CEA-1577CC2037CC}"/>
              </a:ext>
            </a:extLst>
          </p:cNvPr>
          <p:cNvSpPr/>
          <p:nvPr/>
        </p:nvSpPr>
        <p:spPr>
          <a:xfrm>
            <a:off x="7924625" y="4244103"/>
            <a:ext cx="504056" cy="334917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83D7AEB-8286-48DC-A75B-BFB6DD304E7D}"/>
              </a:ext>
            </a:extLst>
          </p:cNvPr>
          <p:cNvSpPr/>
          <p:nvPr/>
        </p:nvSpPr>
        <p:spPr>
          <a:xfrm>
            <a:off x="342950" y="3717826"/>
            <a:ext cx="7426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هو يعني التنبؤ باحتياجات القوي البشرية علي أساس استخدام معدل 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التحول بين عامل ومتغـــــــــــــــــــــــــير  </a:t>
            </a:r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مثــــــلا</a:t>
            </a:r>
          </a:p>
          <a:p>
            <a:pPr algn="r" rtl="1"/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(حجم المبيعات)</a:t>
            </a:r>
            <a:r>
              <a:rPr lang="ar-SA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(الاحتياجات الكمية بين القوي البشرية مستقبلا)</a:t>
            </a:r>
            <a:endParaRPr lang="ar-SA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A8645DC1-DBF6-4A3D-ADE3-C2E4C4BFE3E8}"/>
              </a:ext>
            </a:extLst>
          </p:cNvPr>
          <p:cNvSpPr/>
          <p:nvPr/>
        </p:nvSpPr>
        <p:spPr>
          <a:xfrm>
            <a:off x="4871070" y="5349042"/>
            <a:ext cx="3240360" cy="1177096"/>
          </a:xfrm>
          <a:prstGeom prst="downArrowCallout">
            <a:avLst/>
          </a:prstGeom>
          <a:solidFill>
            <a:schemeClr val="accent4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مثـــــــال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94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58FCC5B-7166-4DD3-84A7-1AD68DCB9E46}"/>
              </a:ext>
            </a:extLst>
          </p:cNvPr>
          <p:cNvSpPr/>
          <p:nvPr/>
        </p:nvSpPr>
        <p:spPr>
          <a:xfrm>
            <a:off x="4150990" y="117426"/>
            <a:ext cx="4248472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طريقة تحليـــــــــــل </a:t>
            </a:r>
            <a:r>
              <a:rPr lang="ar-SA" sz="36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المعدلات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74B87-E9D8-45AA-B850-36D82B8EBCE7}"/>
              </a:ext>
            </a:extLst>
          </p:cNvPr>
          <p:cNvSpPr/>
          <p:nvPr/>
        </p:nvSpPr>
        <p:spPr>
          <a:xfrm>
            <a:off x="-25474" y="693490"/>
            <a:ext cx="11881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كان </a:t>
            </a:r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المعدل السنوي </a:t>
            </a: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للمبيعات في شركة الجزيرة للأدوات المنزلية هو (500,000) لمندوب البيع الواحد وقــــــــــــــــــــــــــــــد     </a:t>
            </a:r>
          </a:p>
          <a:p>
            <a:pPr algn="r" rtl="1"/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  بلغت </a:t>
            </a:r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مبيعات الاجمالية </a:t>
            </a: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(5,000,000) من خلال عشرة مندوبين للبيع </a:t>
            </a:r>
          </a:p>
          <a:p>
            <a:pPr marL="457200" indent="-457200" algn="r" rtl="1">
              <a:buFontTx/>
              <a:buChar char="-"/>
            </a:pP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وقد رأت إدارة الشركة أن تزيد مبيعاتها في السنتين التاليين علي النحو التالي</a:t>
            </a:r>
          </a:p>
          <a:p>
            <a:pPr algn="r" rtl="1"/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1- السنة الاولي 8,000,000 ريال</a:t>
            </a:r>
          </a:p>
          <a:p>
            <a:pPr algn="r" rtl="1"/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2-السنة الثانية 10,000,000ريال</a:t>
            </a:r>
          </a:p>
          <a:p>
            <a:pPr algn="r" rtl="1"/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باستخدام طريقة </a:t>
            </a:r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تحليل المعدلات 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فان احتياجات الشركة لمندوبي البيع ستكون علي النحو التالي:- </a:t>
            </a:r>
          </a:p>
          <a:p>
            <a:pPr algn="r" rtl="1"/>
            <a:endParaRPr lang="ar-SA" sz="12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</a:t>
            </a:r>
            <a:r>
              <a:rPr lang="ar-SA" sz="3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مبيعات السنة الاولي –  المبيعات الاجمالية         8,000,000 -5,000,000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السنــــــــــة الاولي 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                                                </a:t>
            </a:r>
            <a:r>
              <a:rPr lang="ar-SA" sz="36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=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مندوبين جديد</a:t>
            </a:r>
          </a:p>
          <a:p>
            <a:pPr algn="r" rtl="1"/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     </a:t>
            </a:r>
            <a:r>
              <a:rPr lang="ar-SA" sz="3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المعدل السنوي                                 500,000</a:t>
            </a:r>
          </a:p>
          <a:p>
            <a:pPr algn="r" rtl="1"/>
            <a:endParaRPr lang="ar-SA" sz="14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</a:t>
            </a: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مبيعات السنة الثانية –  المبيعات الاجمالية            8,000,000 -5,000,000</a:t>
            </a:r>
          </a:p>
          <a:p>
            <a:pPr algn="r" rtl="1"/>
            <a:r>
              <a:rPr lang="ar-SA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السنــــــــــة الثانية 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                                                   </a:t>
            </a:r>
            <a:r>
              <a:rPr lang="ar-SA" sz="4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=</a:t>
            </a:r>
            <a:r>
              <a:rPr lang="ar-SA" sz="32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=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 </a:t>
            </a:r>
            <a:r>
              <a:rPr lang="ar-S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مندوبين جديد</a:t>
            </a:r>
          </a:p>
          <a:p>
            <a:pPr algn="r" rtl="1"/>
            <a:r>
              <a:rPr lang="ar-SA" sz="2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     </a:t>
            </a:r>
            <a:r>
              <a:rPr lang="ar-SA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المعدل السنوي                                               500,000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51D62CB-8E04-49AB-BAC3-06BA28EE2CA5}"/>
              </a:ext>
            </a:extLst>
          </p:cNvPr>
          <p:cNvCxnSpPr>
            <a:cxnSpLocks/>
          </p:cNvCxnSpPr>
          <p:nvPr/>
        </p:nvCxnSpPr>
        <p:spPr>
          <a:xfrm flipH="1">
            <a:off x="5735166" y="4221882"/>
            <a:ext cx="41044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F0B088D-67C8-400F-BD75-AF040CFED7B7}"/>
              </a:ext>
            </a:extLst>
          </p:cNvPr>
          <p:cNvCxnSpPr>
            <a:cxnSpLocks/>
          </p:cNvCxnSpPr>
          <p:nvPr/>
        </p:nvCxnSpPr>
        <p:spPr>
          <a:xfrm flipH="1">
            <a:off x="1846734" y="4221882"/>
            <a:ext cx="3015952" cy="46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4BE0BA9-6636-4C89-BD19-163F81A47503}"/>
              </a:ext>
            </a:extLst>
          </p:cNvPr>
          <p:cNvCxnSpPr>
            <a:cxnSpLocks/>
          </p:cNvCxnSpPr>
          <p:nvPr/>
        </p:nvCxnSpPr>
        <p:spPr>
          <a:xfrm flipH="1">
            <a:off x="5807174" y="5950074"/>
            <a:ext cx="367240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F3CC3F9-50A5-4AB0-A5D3-FF405D7EE604}"/>
              </a:ext>
            </a:extLst>
          </p:cNvPr>
          <p:cNvCxnSpPr>
            <a:cxnSpLocks/>
          </p:cNvCxnSpPr>
          <p:nvPr/>
        </p:nvCxnSpPr>
        <p:spPr>
          <a:xfrm flipH="1">
            <a:off x="1702718" y="5878066"/>
            <a:ext cx="2952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818FE9B-9F5A-4695-80AE-DACC07D4E5E2}"/>
              </a:ext>
            </a:extLst>
          </p:cNvPr>
          <p:cNvSpPr/>
          <p:nvPr/>
        </p:nvSpPr>
        <p:spPr>
          <a:xfrm>
            <a:off x="3358902" y="261442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ثانياً:-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تحليــــــل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العــــرض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المتوقع علي المـــــــــــــــــوارد البشرية</a:t>
            </a:r>
          </a:p>
          <a:p>
            <a:pPr algn="ctr"/>
            <a:endParaRPr lang="ar-SA" dirty="0"/>
          </a:p>
        </p:txBody>
      </p:sp>
      <p:sp>
        <p:nvSpPr>
          <p:cNvPr id="2" name="قوس كبير أيمن 1">
            <a:extLst>
              <a:ext uri="{FF2B5EF4-FFF2-40B4-BE49-F238E27FC236}">
                <a16:creationId xmlns:a16="http://schemas.microsoft.com/office/drawing/2014/main" id="{D5714E15-B29A-40EE-BAF7-440D507E54FE}"/>
              </a:ext>
            </a:extLst>
          </p:cNvPr>
          <p:cNvSpPr/>
          <p:nvPr/>
        </p:nvSpPr>
        <p:spPr>
          <a:xfrm rot="16200000">
            <a:off x="6227411" y="-3055221"/>
            <a:ext cx="671697" cy="856895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5D923046-B7D8-4BC7-93EE-471B132D3BBF}"/>
              </a:ext>
            </a:extLst>
          </p:cNvPr>
          <p:cNvSpPr/>
          <p:nvPr/>
        </p:nvSpPr>
        <p:spPr>
          <a:xfrm>
            <a:off x="8543478" y="1583297"/>
            <a:ext cx="3423819" cy="7200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العرض من داخل المنظمة</a:t>
            </a:r>
            <a:endParaRPr lang="ar-SA" sz="28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138F7679-49C4-42E0-BBCD-B298495588CA}"/>
              </a:ext>
            </a:extLst>
          </p:cNvPr>
          <p:cNvSpPr/>
          <p:nvPr/>
        </p:nvSpPr>
        <p:spPr>
          <a:xfrm>
            <a:off x="648742" y="1583297"/>
            <a:ext cx="3260082" cy="67169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العرض من خارج المنظمة</a:t>
            </a:r>
            <a:endParaRPr lang="ar-SA" sz="28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04B1BE6-5973-4CF9-8FAB-DFE937AE5530}"/>
              </a:ext>
            </a:extLst>
          </p:cNvPr>
          <p:cNvSpPr/>
          <p:nvPr/>
        </p:nvSpPr>
        <p:spPr>
          <a:xfrm>
            <a:off x="8576043" y="2925738"/>
            <a:ext cx="3423819" cy="7200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العرض من داخل المنظمة</a:t>
            </a:r>
            <a:endParaRPr lang="ar-SA" sz="28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B0E1AB7-07FE-4918-BA6B-44D64C97CC17}"/>
              </a:ext>
            </a:extLst>
          </p:cNvPr>
          <p:cNvSpPr/>
          <p:nvPr/>
        </p:nvSpPr>
        <p:spPr>
          <a:xfrm>
            <a:off x="856427" y="2565698"/>
            <a:ext cx="6822955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يتناول العرض الداخـــــــــــــــــــــــــــــــــــــــــــــــــــــــــــلي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تحليــــــــــــــــــــــــلا لمـــــــــــــــــوقف المنظــــــــــــــــــــمة حول اين نحن الان 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او فحــــــــــــصا شاملا للموارد البشرية الحالية للمنظــــــــــــــــمة 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 ويتم الفحص من خلال الإجابة علي سؤال ماذا نريد يعد </a:t>
            </a:r>
            <a:endParaRPr lang="ar-SA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سهم: لليسار 12">
            <a:extLst>
              <a:ext uri="{FF2B5EF4-FFF2-40B4-BE49-F238E27FC236}">
                <a16:creationId xmlns:a16="http://schemas.microsoft.com/office/drawing/2014/main" id="{12B2306C-47D0-42AC-95F0-0ED4F707F925}"/>
              </a:ext>
            </a:extLst>
          </p:cNvPr>
          <p:cNvSpPr/>
          <p:nvPr/>
        </p:nvSpPr>
        <p:spPr>
          <a:xfrm>
            <a:off x="7895406" y="3141762"/>
            <a:ext cx="648072" cy="504056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47271782-ED70-4C3E-BCEE-858385A4230E}"/>
              </a:ext>
            </a:extLst>
          </p:cNvPr>
          <p:cNvSpPr/>
          <p:nvPr/>
        </p:nvSpPr>
        <p:spPr>
          <a:xfrm>
            <a:off x="9047534" y="4797946"/>
            <a:ext cx="3096344" cy="67169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العرض من خارج المنظمة</a:t>
            </a:r>
            <a:endParaRPr lang="ar-SA" sz="28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سهم: لليسار 14">
            <a:extLst>
              <a:ext uri="{FF2B5EF4-FFF2-40B4-BE49-F238E27FC236}">
                <a16:creationId xmlns:a16="http://schemas.microsoft.com/office/drawing/2014/main" id="{93DABE49-D5AC-4930-B1E3-B863A8514D68}"/>
              </a:ext>
            </a:extLst>
          </p:cNvPr>
          <p:cNvSpPr/>
          <p:nvPr/>
        </p:nvSpPr>
        <p:spPr>
          <a:xfrm>
            <a:off x="8327454" y="4869954"/>
            <a:ext cx="648072" cy="504056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0B9DA62-358A-488E-BD95-7DA2389E2550}"/>
              </a:ext>
            </a:extLst>
          </p:cNvPr>
          <p:cNvSpPr/>
          <p:nvPr/>
        </p:nvSpPr>
        <p:spPr>
          <a:xfrm>
            <a:off x="118543" y="4437906"/>
            <a:ext cx="828092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يتناول العرض الخارجي </a:t>
            </a:r>
          </a:p>
          <a:p>
            <a:pPr marL="457200" indent="-457200" algn="r" rtl="1">
              <a:buFontTx/>
              <a:buChar char="-"/>
            </a:pP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الظــــــــــروف الاقتصادية العامة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مثل البطالة حالات التضخم</a:t>
            </a: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buFontTx/>
              <a:buChar char="-"/>
            </a:pP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أوضــاع الأسواق المحلية: </a:t>
            </a:r>
            <a:r>
              <a:rPr lang="ar-SA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هذه الأسواق تعكس بطالة شديدة في وقت لا تعاني فيه أسواق محيطة نفس الظروف</a:t>
            </a: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buFontTx/>
              <a:buChar char="-"/>
            </a:pP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أوضــــاع أسواق المهــــــن</a:t>
            </a:r>
            <a:r>
              <a:rPr lang="ar-SA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: يوجد فائضا في بعض المهن وعجز في مهن اخري</a:t>
            </a:r>
          </a:p>
        </p:txBody>
      </p:sp>
    </p:spTree>
    <p:extLst>
      <p:ext uri="{BB962C8B-B14F-4D97-AF65-F5344CB8AC3E}">
        <p14:creationId xmlns:p14="http://schemas.microsoft.com/office/powerpoint/2010/main" val="1704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/>
      <p:bldP spid="14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D35802FC-02E7-4B1E-9DFC-5475CCFD3898}"/>
              </a:ext>
            </a:extLst>
          </p:cNvPr>
          <p:cNvSpPr/>
          <p:nvPr/>
        </p:nvSpPr>
        <p:spPr>
          <a:xfrm>
            <a:off x="3070870" y="333450"/>
            <a:ext cx="655272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ثالثاً:- 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التـــــــــوافق </a:t>
            </a:r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بين 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العــــــــــــــرض</a:t>
            </a:r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الطــــــــــــــــــــــــــــلب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B9B86AA-D6FF-415A-A491-65B4F73BFACC}"/>
              </a:ext>
            </a:extLst>
          </p:cNvPr>
          <p:cNvSpPr/>
          <p:nvPr/>
        </p:nvSpPr>
        <p:spPr>
          <a:xfrm>
            <a:off x="478582" y="1125538"/>
            <a:ext cx="11114223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بعد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تحليل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جوانب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الطلب المتوقع علي الاحتياجات البشرية في المستقبل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-  والعرض المتوقع من هذه الاحتياجات داخلياً وخارجياً    </a:t>
            </a:r>
          </a:p>
          <a:p>
            <a:pPr algn="r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- تظهر لنا الصور الثلاثة التــــــــــــــــــــالية:-</a:t>
            </a:r>
          </a:p>
          <a:p>
            <a:pPr algn="r" rtl="1"/>
            <a:endParaRPr lang="ar-SA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3949700" indent="-542925" algn="ct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1-هناك زيادة في الطلب عن العرض               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عجز) </a:t>
            </a:r>
          </a:p>
          <a:p>
            <a:pPr marL="4040188" indent="-542925" algn="ct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2-هناك نقصاً في الطلب عن العرض              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فائض)</a:t>
            </a:r>
          </a:p>
          <a:p>
            <a:pPr marL="2241550" indent="-542925" algn="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           3- هناك توافقاً بين الطلب والعرض              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توافق)</a:t>
            </a:r>
          </a:p>
        </p:txBody>
      </p:sp>
      <p:sp>
        <p:nvSpPr>
          <p:cNvPr id="2" name="سهم: منحني لليسار 1">
            <a:extLst>
              <a:ext uri="{FF2B5EF4-FFF2-40B4-BE49-F238E27FC236}">
                <a16:creationId xmlns:a16="http://schemas.microsoft.com/office/drawing/2014/main" id="{3BF88BE9-B49E-4D51-8951-7031FF8A36E7}"/>
              </a:ext>
            </a:extLst>
          </p:cNvPr>
          <p:cNvSpPr/>
          <p:nvPr/>
        </p:nvSpPr>
        <p:spPr>
          <a:xfrm rot="1090171">
            <a:off x="7566795" y="2447755"/>
            <a:ext cx="432048" cy="1656184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سهم: منحني لليسار 8">
            <a:extLst>
              <a:ext uri="{FF2B5EF4-FFF2-40B4-BE49-F238E27FC236}">
                <a16:creationId xmlns:a16="http://schemas.microsoft.com/office/drawing/2014/main" id="{B5270636-D917-4322-8E4F-4424E1925DF9}"/>
              </a:ext>
            </a:extLst>
          </p:cNvPr>
          <p:cNvSpPr/>
          <p:nvPr/>
        </p:nvSpPr>
        <p:spPr>
          <a:xfrm rot="1523046">
            <a:off x="7528728" y="2442416"/>
            <a:ext cx="397478" cy="1335379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سهم: منحني لليسار 9">
            <a:extLst>
              <a:ext uri="{FF2B5EF4-FFF2-40B4-BE49-F238E27FC236}">
                <a16:creationId xmlns:a16="http://schemas.microsoft.com/office/drawing/2014/main" id="{E21272FC-7868-42E4-B94B-C1B6E1AD60FB}"/>
              </a:ext>
            </a:extLst>
          </p:cNvPr>
          <p:cNvSpPr/>
          <p:nvPr/>
        </p:nvSpPr>
        <p:spPr>
          <a:xfrm rot="1940554">
            <a:off x="7542375" y="2423643"/>
            <a:ext cx="287786" cy="967139"/>
          </a:xfrm>
          <a:prstGeom prst="curvedLef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0F3C0A-4B64-4220-858A-38EDFFF03221}"/>
              </a:ext>
            </a:extLst>
          </p:cNvPr>
          <p:cNvSpPr txBox="1"/>
          <p:nvPr/>
        </p:nvSpPr>
        <p:spPr>
          <a:xfrm>
            <a:off x="838622" y="4291279"/>
            <a:ext cx="108732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3763" indent="-542925" algn="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1-هناك زيادة في الطلب عن العرض                </a:t>
            </a:r>
            <a:r>
              <a:rPr lang="ar-SA" sz="2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عجز)                     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هنــــاك عدة بدائل</a:t>
            </a:r>
            <a:endParaRPr lang="ar-SA" sz="24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55CA763-4E6A-4422-8B85-9C33984172FC}"/>
              </a:ext>
            </a:extLst>
          </p:cNvPr>
          <p:cNvSpPr txBox="1"/>
          <p:nvPr/>
        </p:nvSpPr>
        <p:spPr>
          <a:xfrm>
            <a:off x="1270670" y="5021923"/>
            <a:ext cx="10081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542925" algn="r" defTabSz="1433513" rtl="1">
              <a:buFont typeface="+mj-lt"/>
              <a:buAutoNum type="arabicPeriod"/>
            </a:pPr>
            <a:r>
              <a:rPr lang="ar-SA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اللجوء الي مصادر جديدة للتوظيف –زيادة ساعات العمل –تحسين برنامج الأجور والحوافز</a:t>
            </a:r>
          </a:p>
          <a:p>
            <a:pPr marL="627063" indent="-542925" algn="r" defTabSz="1433513" rtl="1">
              <a:buFont typeface="+mj-lt"/>
              <a:buAutoNum type="arabicPeriod"/>
            </a:pP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الاتصالات النشطة بالمتقدمين واستخدام وسائل الإغراء المتاحة للمنظمة حاليا ومستقبلاً في اقناع المتقدمين</a:t>
            </a:r>
          </a:p>
          <a:p>
            <a:pPr marL="627063" indent="-542925" algn="r" defTabSz="1433513" rtl="1">
              <a:buFont typeface="+mj-lt"/>
              <a:buAutoNum type="arabicPeriod"/>
            </a:pPr>
            <a:r>
              <a:rPr lang="ar-SA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تخفيض شروط الالتحا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 بالوظيفة –استخدام العمالة المؤقتة </a:t>
            </a:r>
          </a:p>
          <a:p>
            <a:pPr marL="627063" indent="-542925" algn="r" defTabSz="1433513" rtl="1">
              <a:buFont typeface="+mj-lt"/>
              <a:buAutoNum type="arabicPeriod"/>
            </a:pPr>
            <a:r>
              <a:rPr lang="ar-SA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زيادة فترة الخدمة (أي إطالة سن التقاعد او الإحالة الي المعاش)</a:t>
            </a:r>
          </a:p>
        </p:txBody>
      </p:sp>
    </p:spTree>
    <p:extLst>
      <p:ext uri="{BB962C8B-B14F-4D97-AF65-F5344CB8AC3E}">
        <p14:creationId xmlns:p14="http://schemas.microsoft.com/office/powerpoint/2010/main" val="9632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FE3BB81E-D189-4EC2-A8F2-DE2D1660301D}"/>
              </a:ext>
            </a:extLst>
          </p:cNvPr>
          <p:cNvSpPr txBox="1"/>
          <p:nvPr/>
        </p:nvSpPr>
        <p:spPr>
          <a:xfrm>
            <a:off x="680764" y="261442"/>
            <a:ext cx="108732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3763" indent="-542925" algn="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2-هناك نقصاً في الطلب عن العرض                </a:t>
            </a:r>
            <a:r>
              <a:rPr lang="ar-SA" sz="2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فائض)                     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هنــــاك عدة سياسات</a:t>
            </a:r>
            <a:endParaRPr lang="ar-SA" sz="24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4DDEA88-50B7-43F7-9CFB-266356911524}"/>
              </a:ext>
            </a:extLst>
          </p:cNvPr>
          <p:cNvSpPr txBox="1"/>
          <p:nvPr/>
        </p:nvSpPr>
        <p:spPr>
          <a:xfrm>
            <a:off x="910630" y="981522"/>
            <a:ext cx="1008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542925" algn="r" defTabSz="1433513" rtl="1">
              <a:buFont typeface="+mj-lt"/>
              <a:buAutoNum type="arabicPeriod"/>
            </a:pP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تخفيض ساعات العمل –تشجيع القاعد المبكر- سياسة انهاء الخدمة</a:t>
            </a:r>
          </a:p>
          <a:p>
            <a:pPr marL="627063" indent="-542925" algn="r" defTabSz="1433513" rtl="1">
              <a:buFont typeface="+mj-lt"/>
              <a:buAutoNum type="arabicPeriod"/>
            </a:pPr>
            <a:r>
              <a:rPr lang="ar-SA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تخفيض عمليات التوظيف لامتصاص الزيادة مع مرور الوقت</a:t>
            </a:r>
          </a:p>
          <a:p>
            <a:pPr marL="627063" indent="-542925" algn="r" defTabSz="1433513" rtl="1">
              <a:buFont typeface="+mj-lt"/>
              <a:buAutoNum type="arabicPeriod"/>
            </a:pP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استخدام العمالة المؤقتة الرخيصة في الاجر في بعض الوظائف</a:t>
            </a:r>
            <a:endParaRPr lang="ar-SA" sz="24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CCBFDE6-9733-48A2-84DA-70F44F62A42F}"/>
              </a:ext>
            </a:extLst>
          </p:cNvPr>
          <p:cNvSpPr txBox="1"/>
          <p:nvPr/>
        </p:nvSpPr>
        <p:spPr>
          <a:xfrm>
            <a:off x="833164" y="2205658"/>
            <a:ext cx="108732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3763" indent="-542925" algn="r" defTabSz="1433513" rtl="1"/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3-هناك توافقاً بين الطلب و العرض                </a:t>
            </a:r>
            <a:r>
              <a:rPr lang="ar-SA" sz="2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(حالة توافق)                     </a:t>
            </a:r>
            <a:r>
              <a:rPr lang="ar-SA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هنــــاك عدة سياسات</a:t>
            </a:r>
            <a:endParaRPr lang="ar-SA" sz="24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15BF50-97B8-4A0D-92CE-94289E797A38}"/>
              </a:ext>
            </a:extLst>
          </p:cNvPr>
          <p:cNvSpPr txBox="1"/>
          <p:nvPr/>
        </p:nvSpPr>
        <p:spPr>
          <a:xfrm>
            <a:off x="478582" y="2853730"/>
            <a:ext cx="1159328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algn="ctr" defTabSz="1433513" rtl="1"/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(توجيه الفائض في تصنيف وظيفي لعلاج العجز) </a:t>
            </a:r>
          </a:p>
          <a:p>
            <a:pPr marL="84138" algn="r" defTabSz="1433513" rtl="1"/>
            <a:r>
              <a:rPr lang="ar-SA" sz="27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(حينما تسند الخطة علي تلبية احتياجات القطاعات فقد يكون التقدير دقيقا ويفي في نهايته بالاحتياجات الفعلية للمنظمة)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A20EAB-5C8F-40AD-A78B-E3BD35F5A2EC}"/>
              </a:ext>
            </a:extLst>
          </p:cNvPr>
          <p:cNvSpPr txBox="1"/>
          <p:nvPr/>
        </p:nvSpPr>
        <p:spPr>
          <a:xfrm>
            <a:off x="262558" y="4077866"/>
            <a:ext cx="115932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algn="ctr" defTabSz="1433513" rtl="1"/>
            <a:r>
              <a:rPr lang="ar-SA" sz="32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(عندما تعتمد المنظمة على تقدير الاحتياجات للمنظمة ككل ولكافة قطاعاتها)</a:t>
            </a:r>
          </a:p>
          <a:p>
            <a:pPr marL="84138" algn="r" defTabSz="1433513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يكون النتيجة التقدير وجود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فائــــــــــــض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في قطاع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وعجـــــــــــــــــــز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في قطاع اخر </a:t>
            </a:r>
          </a:p>
          <a:p>
            <a:pPr marL="84138" algn="r" defTabSz="1433513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- وحتي تم </a:t>
            </a:r>
            <a:r>
              <a:rPr lang="ar-SA" sz="2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توازن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المنظمة بين هذين الجانبين دون اثارة 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مشاكل مع الموظفين الحاليين</a:t>
            </a:r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او مع </a:t>
            </a:r>
            <a:r>
              <a:rPr lang="ar-SA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الأنظمة والتشريعات الحكومية</a:t>
            </a:r>
          </a:p>
          <a:p>
            <a:pPr marL="84138" algn="r" defTabSz="1433513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-تلجأ الي تحويل الفائض من بعض القطاعات الي قطاعات تشكو عجزاً في موارها البشرية عن طريق تطبيق </a:t>
            </a:r>
          </a:p>
          <a:p>
            <a:pPr marL="84138" algn="r" defTabSz="1433513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-سياسة يجب علي المنظمة إعادة تأهيل الإعداد الزائدة وتدريبهم لتولي الوظائف الجديدة </a:t>
            </a:r>
          </a:p>
          <a:p>
            <a:pPr marL="84138" algn="r" defTabSz="1433513" rtl="1"/>
            <a:r>
              <a:rPr lang="ar-SA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          - بدلا من اللجوء الي انهاء الخدمة او توظيف عمالة جديدة</a:t>
            </a:r>
          </a:p>
        </p:txBody>
      </p:sp>
    </p:spTree>
    <p:extLst>
      <p:ext uri="{BB962C8B-B14F-4D97-AF65-F5344CB8AC3E}">
        <p14:creationId xmlns:p14="http://schemas.microsoft.com/office/powerpoint/2010/main" val="3764945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59899" y="4222951"/>
            <a:ext cx="710793" cy="533604"/>
          </a:xfrm>
          <a:prstGeom prst="rect">
            <a:avLst/>
          </a:prstGeom>
          <a:noFill/>
        </p:spPr>
        <p:txBody>
          <a:bodyPr wrap="square" lIns="121996" tIns="60999" rIns="121996" bIns="60999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A826E-8748-467B-86FB-A8086EA6FBD2}"/>
              </a:ext>
            </a:extLst>
          </p:cNvPr>
          <p:cNvGrpSpPr/>
          <p:nvPr/>
        </p:nvGrpSpPr>
        <p:grpSpPr>
          <a:xfrm flipH="1">
            <a:off x="719308" y="2781722"/>
            <a:ext cx="7140534" cy="960222"/>
            <a:chOff x="3131840" y="1275606"/>
            <a:chExt cx="5401833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2824" y="1447950"/>
              <a:ext cx="4460849" cy="48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SA" sz="3600" dirty="0"/>
                <a:t>الإمــــــــــداد(الإستقطاب)</a:t>
              </a:r>
              <a:endParaRPr lang="ko-KR" altLang="en-US" sz="3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548DD1-C43F-42E0-97A1-1A11F9F5B224}"/>
              </a:ext>
            </a:extLst>
          </p:cNvPr>
          <p:cNvGrpSpPr/>
          <p:nvPr/>
        </p:nvGrpSpPr>
        <p:grpSpPr>
          <a:xfrm flipH="1">
            <a:off x="815309" y="4197764"/>
            <a:ext cx="7044535" cy="960222"/>
            <a:chOff x="3131840" y="1275606"/>
            <a:chExt cx="5329208" cy="720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>
              <a:off x="3131840" y="1275606"/>
              <a:ext cx="533164" cy="37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532F06-6E2B-41AB-B0A3-DEEF0B406206}"/>
                </a:ext>
              </a:extLst>
            </p:cNvPr>
            <p:cNvSpPr txBox="1"/>
            <p:nvPr/>
          </p:nvSpPr>
          <p:spPr>
            <a:xfrm>
              <a:off x="4068481" y="1410730"/>
              <a:ext cx="4392567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r"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ar-SA" altLang="ko-KR" sz="3200" dirty="0"/>
                <a:t>الاختـــــــــــيار</a:t>
              </a:r>
              <a:endParaRPr lang="ko-KR" altLang="en-US" sz="32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6" y="5726744"/>
            <a:ext cx="1659861" cy="10154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2927268" y="45418"/>
            <a:ext cx="5806415" cy="1354531"/>
          </a:xfrm>
          <a:prstGeom prst="rect">
            <a:avLst/>
          </a:prstGeom>
          <a:noFill/>
        </p:spPr>
        <p:txBody>
          <a:bodyPr wrap="square" lIns="122008" tIns="61004" rIns="122008" bIns="61004" rtlCol="0">
            <a:spAutoFit/>
          </a:bodyPr>
          <a:lstStyle/>
          <a:p>
            <a:pPr algn="ctr"/>
            <a:r>
              <a:rPr lang="ar-E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الفـــــصل </a:t>
            </a:r>
            <a:r>
              <a:rPr lang="ar-SA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الرابع</a:t>
            </a:r>
            <a:endParaRPr lang="ko-KR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6932" y="1476867"/>
            <a:ext cx="513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الإمداد(الاستقطاب)والاختيار والتعيين</a:t>
            </a:r>
            <a:endParaRPr lang="ko-KR" altLang="en-US" sz="7200" b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65809"/>
            <a:ext cx="2088232" cy="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288719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اولاً:- </a:t>
            </a:r>
            <a:r>
              <a:rPr lang="ar-SA" sz="40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الإستقطـــــــــــــاب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7EDD337-253C-4F5D-992A-9CC1AC0269D5}"/>
              </a:ext>
            </a:extLst>
          </p:cNvPr>
          <p:cNvSpPr/>
          <p:nvPr/>
        </p:nvSpPr>
        <p:spPr>
          <a:xfrm>
            <a:off x="9047534" y="1361919"/>
            <a:ext cx="288032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تعريف </a:t>
            </a:r>
            <a:r>
              <a:rPr lang="ar-SA" sz="36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الإستقـــــــطاب</a:t>
            </a:r>
          </a:p>
        </p:txBody>
      </p:sp>
      <p:sp>
        <p:nvSpPr>
          <p:cNvPr id="14" name="سهم: لليسار 13">
            <a:extLst>
              <a:ext uri="{FF2B5EF4-FFF2-40B4-BE49-F238E27FC236}">
                <a16:creationId xmlns:a16="http://schemas.microsoft.com/office/drawing/2014/main" id="{B04D3C44-D25D-4233-B78C-B9FE5B42B8CF}"/>
              </a:ext>
            </a:extLst>
          </p:cNvPr>
          <p:cNvSpPr/>
          <p:nvPr/>
        </p:nvSpPr>
        <p:spPr>
          <a:xfrm>
            <a:off x="7967414" y="1531058"/>
            <a:ext cx="504056" cy="334917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C9BB3D-0AD6-46D2-B11E-4AC3FC14B9C8}"/>
              </a:ext>
            </a:extLst>
          </p:cNvPr>
          <p:cNvSpPr txBox="1"/>
          <p:nvPr/>
        </p:nvSpPr>
        <p:spPr>
          <a:xfrm>
            <a:off x="-97482" y="1197546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r" rtl="1">
              <a:defRPr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r>
              <a:rPr lang="ar-SA" dirty="0"/>
              <a:t>هـــــــي عمليه البحث عن الافراد الصالحين </a:t>
            </a:r>
            <a:r>
              <a:rPr lang="ar-SA" b="1" dirty="0">
                <a:solidFill>
                  <a:srgbClr val="FF0000"/>
                </a:solidFill>
              </a:rPr>
              <a:t>لملء الوظائف </a:t>
            </a:r>
            <a:r>
              <a:rPr lang="ar-SA" sz="3600" dirty="0">
                <a:solidFill>
                  <a:srgbClr val="FF0000"/>
                </a:solidFill>
              </a:rPr>
              <a:t>الشاغرة</a:t>
            </a:r>
            <a:r>
              <a:rPr lang="ar-SA" dirty="0"/>
              <a:t> </a:t>
            </a:r>
          </a:p>
          <a:p>
            <a:r>
              <a:rPr lang="ar-SA" dirty="0"/>
              <a:t>               في العمل وجذبهم واختيار الأفضل منهم  </a:t>
            </a:r>
            <a:endParaRPr lang="en-US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ACEBB0C-E05C-4EA0-ABDC-0CDB9A05867B}"/>
              </a:ext>
            </a:extLst>
          </p:cNvPr>
          <p:cNvSpPr txBox="1"/>
          <p:nvPr/>
        </p:nvSpPr>
        <p:spPr>
          <a:xfrm>
            <a:off x="4655046" y="2464096"/>
            <a:ext cx="344879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algn="r" rtl="1">
              <a:defRPr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r>
              <a:rPr lang="ar-SA" sz="2800" b="1" dirty="0"/>
              <a:t>ويتأثر الاستقطاب بعامليــــن هما:- </a:t>
            </a:r>
            <a:endParaRPr lang="en-US" sz="2800" b="1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7F5BDE7-40C6-4377-BA55-F3995A1C586D}"/>
              </a:ext>
            </a:extLst>
          </p:cNvPr>
          <p:cNvSpPr txBox="1"/>
          <p:nvPr/>
        </p:nvSpPr>
        <p:spPr>
          <a:xfrm>
            <a:off x="118542" y="3058061"/>
            <a:ext cx="1166529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r" rtl="1">
              <a:defRPr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r>
              <a:rPr lang="ar-SA" b="1" dirty="0">
                <a:solidFill>
                  <a:srgbClr val="FF0000"/>
                </a:solidFill>
              </a:rPr>
              <a:t>الاول :-الظروف الاقتصادية:- </a:t>
            </a:r>
            <a:r>
              <a:rPr lang="ar-SA" dirty="0"/>
              <a:t>عندما تكون الظروف الاقتصادية رائجة يشتد الطلب على العمال </a:t>
            </a:r>
            <a:endParaRPr lang="en-US" dirty="0"/>
          </a:p>
          <a:p>
            <a:r>
              <a:rPr lang="ar-SA" b="1" dirty="0">
                <a:solidFill>
                  <a:srgbClr val="FF0000"/>
                </a:solidFill>
              </a:rPr>
              <a:t>الثاني:- سمعــــــه المنشـــــــــــــــــــــاة :- </a:t>
            </a:r>
            <a:r>
              <a:rPr lang="ar-SA" dirty="0"/>
              <a:t>عندما يكون سمعه المنظمة جيدة يسهل استقطاب العاملين والعكس صحيح</a:t>
            </a:r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EE0F2D7-D5D1-4BDF-A916-409E4CA07D77}"/>
              </a:ext>
            </a:extLst>
          </p:cNvPr>
          <p:cNvSpPr txBox="1"/>
          <p:nvPr/>
        </p:nvSpPr>
        <p:spPr>
          <a:xfrm>
            <a:off x="5735166" y="4300240"/>
            <a:ext cx="6264697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algn="r" rtl="1">
              <a:defRPr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r>
              <a:rPr lang="ar-SA" b="1" dirty="0"/>
              <a:t>لكي نقوم بهذه العملية لابد من أمور تحدث مسبقا مثل:</a:t>
            </a:r>
            <a:endParaRPr lang="en-US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A975849-E995-493E-A0C2-FE522C5C22DF}"/>
              </a:ext>
            </a:extLst>
          </p:cNvPr>
          <p:cNvSpPr txBox="1"/>
          <p:nvPr/>
        </p:nvSpPr>
        <p:spPr>
          <a:xfrm>
            <a:off x="190550" y="5013970"/>
            <a:ext cx="890403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r" rtl="1">
              <a:defRPr sz="320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ar-SA" sz="2800" b="1" dirty="0"/>
              <a:t>مسمي الوظيـــــفة  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/>
              <a:t>واجبات الوظيفة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/>
              <a:t>شروط شاغل الوظيفة   (المؤهلات-الخبرات –القدرات المطلوبة في من سيتولى الوظيفة)</a:t>
            </a:r>
            <a:endParaRPr lang="en-US" sz="2800" b="1" dirty="0"/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0751BF54-2AF9-4234-8242-50E40C51C7FA}"/>
              </a:ext>
            </a:extLst>
          </p:cNvPr>
          <p:cNvCxnSpPr/>
          <p:nvPr/>
        </p:nvCxnSpPr>
        <p:spPr>
          <a:xfrm flipH="1">
            <a:off x="9119542" y="4885015"/>
            <a:ext cx="1368152" cy="436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D53F8A68-7D7F-4749-8268-520612E37E93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9094584" y="4885015"/>
            <a:ext cx="1393110" cy="821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A45FE6CC-B7D6-4510-899A-F2A271277134}"/>
              </a:ext>
            </a:extLst>
          </p:cNvPr>
          <p:cNvCxnSpPr/>
          <p:nvPr/>
        </p:nvCxnSpPr>
        <p:spPr>
          <a:xfrm flipH="1">
            <a:off x="9047534" y="4885015"/>
            <a:ext cx="1440160" cy="1209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261442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أساليب الاستقطاب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0FE4400-BC68-4B67-BEA4-4C186C3356D1}"/>
              </a:ext>
            </a:extLst>
          </p:cNvPr>
          <p:cNvSpPr/>
          <p:nvPr/>
        </p:nvSpPr>
        <p:spPr>
          <a:xfrm>
            <a:off x="9839622" y="1053530"/>
            <a:ext cx="208823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الفرص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الوظيفية المتاحة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BB70877-5AED-4E2C-946C-CE6997CD7174}"/>
              </a:ext>
            </a:extLst>
          </p:cNvPr>
          <p:cNvSpPr/>
          <p:nvPr/>
        </p:nvSpPr>
        <p:spPr>
          <a:xfrm>
            <a:off x="8975526" y="1917626"/>
            <a:ext cx="208823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فحص حركة التنقل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الداخلية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2225258-3CF5-4A00-A1D7-D4E8C6D2FDC7}"/>
              </a:ext>
            </a:extLst>
          </p:cNvPr>
          <p:cNvSpPr/>
          <p:nvPr/>
        </p:nvSpPr>
        <p:spPr>
          <a:xfrm>
            <a:off x="8111430" y="2781722"/>
            <a:ext cx="208823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فحص مخزون المهارات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3275045-C612-485B-B117-B5AB32F0BB18}"/>
              </a:ext>
            </a:extLst>
          </p:cNvPr>
          <p:cNvSpPr/>
          <p:nvPr/>
        </p:nvSpPr>
        <p:spPr>
          <a:xfrm>
            <a:off x="7463358" y="3717826"/>
            <a:ext cx="2088232" cy="79208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الإعلان الداخلي عن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الوظائف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5C280EE-7616-45E2-90DB-3AB7561FC706}"/>
              </a:ext>
            </a:extLst>
          </p:cNvPr>
          <p:cNvSpPr/>
          <p:nvPr/>
        </p:nvSpPr>
        <p:spPr>
          <a:xfrm>
            <a:off x="6599262" y="4581922"/>
            <a:ext cx="20882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وسائل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الاستقطاب الخارجية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FBBAA4B-B74E-4C6A-B2EB-11554ED967A6}"/>
              </a:ext>
            </a:extLst>
          </p:cNvPr>
          <p:cNvSpPr/>
          <p:nvPr/>
        </p:nvSpPr>
        <p:spPr>
          <a:xfrm>
            <a:off x="5951190" y="5590034"/>
            <a:ext cx="208823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عمليات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الاستقطاب المختارة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B16DF47-4635-4541-9685-3FEAFA9A54C7}"/>
              </a:ext>
            </a:extLst>
          </p:cNvPr>
          <p:cNvSpPr/>
          <p:nvPr/>
        </p:nvSpPr>
        <p:spPr>
          <a:xfrm>
            <a:off x="3358902" y="5590034"/>
            <a:ext cx="2088232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التنفيذ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F5C2B18-AE2A-43AB-AB1F-B07152268E05}"/>
              </a:ext>
            </a:extLst>
          </p:cNvPr>
          <p:cNvSpPr/>
          <p:nvPr/>
        </p:nvSpPr>
        <p:spPr>
          <a:xfrm>
            <a:off x="1055531" y="1053531"/>
            <a:ext cx="2232247" cy="9000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الوظائف الشاغرة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CEA3CA5-5C44-4DF6-9B41-05A92A52E915}"/>
              </a:ext>
            </a:extLst>
          </p:cNvPr>
          <p:cNvSpPr/>
          <p:nvPr/>
        </p:nvSpPr>
        <p:spPr>
          <a:xfrm>
            <a:off x="1612708" y="2151652"/>
            <a:ext cx="226825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فحص مخزون المهارات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وقوائم الاحلال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E43EC9D-039C-4026-85B6-6597B9A524FF}"/>
              </a:ext>
            </a:extLst>
          </p:cNvPr>
          <p:cNvSpPr/>
          <p:nvPr/>
        </p:nvSpPr>
        <p:spPr>
          <a:xfrm>
            <a:off x="2104847" y="3249774"/>
            <a:ext cx="2337217" cy="9361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قوائم المتقدمين من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الداخل من خلال لجنة عليا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المديرين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84B3F9A-5C4C-48EB-9465-9DE59346A93A}"/>
              </a:ext>
            </a:extLst>
          </p:cNvPr>
          <p:cNvSpPr/>
          <p:nvPr/>
        </p:nvSpPr>
        <p:spPr>
          <a:xfrm>
            <a:off x="2608903" y="4347896"/>
            <a:ext cx="2337218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وسائل الاستقطاب الخارجية</a:t>
            </a:r>
          </a:p>
        </p:txBody>
      </p:sp>
      <p:sp>
        <p:nvSpPr>
          <p:cNvPr id="25" name="مثلث متساوي الساقين 24">
            <a:extLst>
              <a:ext uri="{FF2B5EF4-FFF2-40B4-BE49-F238E27FC236}">
                <a16:creationId xmlns:a16="http://schemas.microsoft.com/office/drawing/2014/main" id="{2917FD2E-C320-4B23-BDC8-7FD5A56F230C}"/>
              </a:ext>
            </a:extLst>
          </p:cNvPr>
          <p:cNvSpPr/>
          <p:nvPr/>
        </p:nvSpPr>
        <p:spPr>
          <a:xfrm>
            <a:off x="9551590" y="3645818"/>
            <a:ext cx="2520280" cy="2448272"/>
          </a:xfrm>
          <a:prstGeom prst="triangl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الاستقطاب للوظائف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الكتابية</a:t>
            </a: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587DA11-E510-4488-9178-A01C37850A38}"/>
              </a:ext>
            </a:extLst>
          </p:cNvPr>
          <p:cNvSpPr/>
          <p:nvPr/>
        </p:nvSpPr>
        <p:spPr>
          <a:xfrm>
            <a:off x="4439022" y="1197546"/>
            <a:ext cx="3456384" cy="2592288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الاستقطاب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الداخلي</a:t>
            </a:r>
          </a:p>
        </p:txBody>
      </p: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6179882F-A7F4-415F-ACFE-95209D1BAA2A}"/>
              </a:ext>
            </a:extLst>
          </p:cNvPr>
          <p:cNvSpPr/>
          <p:nvPr/>
        </p:nvSpPr>
        <p:spPr>
          <a:xfrm>
            <a:off x="190549" y="4005858"/>
            <a:ext cx="2664297" cy="2376264"/>
          </a:xfrm>
          <a:prstGeom prst="triangl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الاستقطاب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للوظائف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القيادية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الرفيعة</a:t>
            </a: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51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7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0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7" y="259036"/>
            <a:ext cx="1896533" cy="116020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285267"/>
            <a:ext cx="5951886" cy="768263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مفاهيم إدارة الموارد البشرية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638" y="1485578"/>
            <a:ext cx="9431811" cy="615642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اشــــــــتراك إدارة الموارد البشرية فى التخطيط الاستــــــــــــــــــــراتيجي الشامل للمنظـــــــــــــــــمة</a:t>
            </a:r>
            <a:endParaRPr lang="en-US" sz="28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75726" y="1516118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0775726" y="2421682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638" y="2511430"/>
            <a:ext cx="9456201" cy="615642"/>
          </a:xfrm>
          <a:prstGeom prst="rect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31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يعتبر العنصر البشري(الموظفين) اصولاً استثمارية يجب إدارتها وتطويرها بكفاءة وفاعلية</a:t>
            </a:r>
          </a:p>
        </p:txBody>
      </p:sp>
      <p:sp>
        <p:nvSpPr>
          <p:cNvPr id="13" name="Oval 12"/>
          <p:cNvSpPr/>
          <p:nvPr/>
        </p:nvSpPr>
        <p:spPr>
          <a:xfrm>
            <a:off x="10775726" y="3429794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2638" y="3519542"/>
            <a:ext cx="9456201" cy="538698"/>
          </a:xfrm>
          <a:prstGeom prst="rect">
            <a:avLst/>
          </a:prstGeom>
          <a:ln/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27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يجب تصميم برامج وتعد السياسات بشكل يتوافق مع متطلبات الموظفين الاقتصادية وطموحاتهـــم</a:t>
            </a:r>
          </a:p>
        </p:txBody>
      </p:sp>
      <p:sp>
        <p:nvSpPr>
          <p:cNvPr id="15" name="Oval 14"/>
          <p:cNvSpPr/>
          <p:nvPr/>
        </p:nvSpPr>
        <p:spPr>
          <a:xfrm>
            <a:off x="10775726" y="4355445"/>
            <a:ext cx="767985" cy="57464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2638" y="4445193"/>
            <a:ext cx="9456201" cy="554087"/>
          </a:xfrm>
          <a:prstGeom prst="rect">
            <a:avLst/>
          </a:prstGeom>
          <a:ln/>
          <a:effectLst>
            <a:glow rad="635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تهيئة المناخ الوظيـــــــــــــــفي فى مجال العمل بشكل يساعد الموظفين على تقديم اقصي طاقـــــــــــــاتهم </a:t>
            </a:r>
          </a:p>
        </p:txBody>
      </p:sp>
      <p:sp>
        <p:nvSpPr>
          <p:cNvPr id="17" name="Oval 16"/>
          <p:cNvSpPr/>
          <p:nvPr/>
        </p:nvSpPr>
        <p:spPr>
          <a:xfrm>
            <a:off x="10775726" y="5231409"/>
            <a:ext cx="767985" cy="57464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9485" y="5323979"/>
            <a:ext cx="9528209" cy="554087"/>
          </a:xfrm>
          <a:prstGeom prst="rect">
            <a:avLst/>
          </a:prstGeom>
          <a:ln/>
          <a:effectLst>
            <a:glow rad="635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تصميم وإعداد سياسات ونشاطات إدارة الموارد البشرية بشكل يحقق التناغم والتناسق فيما بينهم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053A859-7F91-36A8-B083-6E1308B3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9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1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7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54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5809"/>
            <a:ext cx="1584176" cy="67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92" y="117427"/>
            <a:ext cx="1177085" cy="7200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6934" y="549474"/>
            <a:ext cx="5760640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SA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ثانياً:- </a:t>
            </a:r>
            <a:r>
              <a:rPr lang="ar-SA" sz="3600" b="1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الاساليب الكمية واهمها</a:t>
            </a:r>
          </a:p>
          <a:p>
            <a:pPr algn="r"/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6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52" y="117426"/>
            <a:ext cx="1647918" cy="100811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790950" y="285267"/>
            <a:ext cx="4727750" cy="768263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أهمية إدارة المــــوارد البــــشرية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137" y="1197546"/>
            <a:ext cx="11137733" cy="7588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EG" sz="3200" b="1" dirty="0">
                <a:ln w="1905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أهمية وجود إدارة فعالة للموارد البشرية ساهم فى نجاح المنظمات تحقيق المزايا الاقتصادية التالية:</a:t>
            </a:r>
            <a:endParaRPr lang="ar-EG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646" y="2508380"/>
            <a:ext cx="9647835" cy="461754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21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 وجود خبرات متخصصة فى ادارة الموارد البشرية قادرة ومؤهلة علي استقطاب افضل العناصر البشرية لملء الوظائف الشاغرة </a:t>
            </a:r>
            <a:endParaRPr lang="en-US" sz="21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063758" y="2448465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063758" y="3444484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4646" y="3534232"/>
            <a:ext cx="9672225" cy="477143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rtl="1"/>
            <a:r>
              <a:rPr lang="ar-EG" sz="23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 قدرة المنظمة على توفير مناخ تنظيمي صالح للعمل من خلال تبني برامج للموارد البشرية تساهم فى تحفيز الموظفين</a:t>
            </a:r>
          </a:p>
        </p:txBody>
      </p:sp>
      <p:sp>
        <p:nvSpPr>
          <p:cNvPr id="12" name="Oval 11"/>
          <p:cNvSpPr/>
          <p:nvPr/>
        </p:nvSpPr>
        <p:spPr>
          <a:xfrm>
            <a:off x="11063758" y="4452596"/>
            <a:ext cx="767985" cy="5746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4645" y="4542344"/>
            <a:ext cx="9672225" cy="554087"/>
          </a:xfrm>
          <a:prstGeom prst="rect">
            <a:avLst/>
          </a:prstGeom>
          <a:ln/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المعالجة الفورية لمشكلات محتملة فى مجال الاختيار والتعيين وتقويم الاداء والترقيات ....الخ</a:t>
            </a:r>
          </a:p>
        </p:txBody>
      </p:sp>
      <p:sp>
        <p:nvSpPr>
          <p:cNvPr id="14" name="Oval 13"/>
          <p:cNvSpPr/>
          <p:nvPr/>
        </p:nvSpPr>
        <p:spPr>
          <a:xfrm>
            <a:off x="11063758" y="5378247"/>
            <a:ext cx="767985" cy="57464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/>
            <a:r>
              <a:rPr lang="ar-EG" sz="3600" b="1" dirty="0">
                <a:latin typeface="Traditional Arabic" pitchFamily="18" charset="-78"/>
                <a:cs typeface="Traditional Arabic" pitchFamily="18" charset="-78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4645" y="5467995"/>
            <a:ext cx="9672226" cy="492531"/>
          </a:xfrm>
          <a:prstGeom prst="rect">
            <a:avLst/>
          </a:prstGeom>
          <a:ln/>
          <a:effectLst>
            <a:glow rad="635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08" tIns="61004" rIns="122008" bIns="6100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rtl="1"/>
            <a:r>
              <a:rPr lang="ar-EG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قد توفر علي المنشأت تكاليف باهظة فى قضايا قانونية قد يلجأ اليها الموظفين وخاصا فى حالات الفصل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862DAA1-874F-6C1D-526C-6D5A61B9A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98" y="117426"/>
            <a:ext cx="1392480" cy="85184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164677"/>
            <a:ext cx="5951886" cy="672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أهداف إدارة الموارد البشرية</a:t>
            </a:r>
            <a:endParaRPr lang="en-US" b="1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487694" y="1065778"/>
            <a:ext cx="1440160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sz="4400" dirty="0"/>
              <a:t>معــــرفة </a:t>
            </a:r>
            <a:endParaRPr lang="en-US" sz="4400" dirty="0"/>
          </a:p>
        </p:txBody>
      </p:sp>
      <p:cxnSp>
        <p:nvCxnSpPr>
          <p:cNvPr id="3" name="Straight Arrow Connector 2"/>
          <p:cNvCxnSpPr>
            <a:endCxn id="8" idx="3"/>
          </p:cNvCxnSpPr>
          <p:nvPr/>
        </p:nvCxnSpPr>
        <p:spPr>
          <a:xfrm flipH="1" flipV="1">
            <a:off x="9263558" y="1095658"/>
            <a:ext cx="1368153" cy="15626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7823398" y="837506"/>
            <a:ext cx="1440160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أين نحـن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9215204" y="1323930"/>
            <a:ext cx="1272490" cy="1694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7871753" y="1281802"/>
            <a:ext cx="1463813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نريد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391350" y="1169382"/>
            <a:ext cx="432048" cy="328444"/>
          </a:xfrm>
          <a:prstGeom prst="lef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144017" y="1125538"/>
            <a:ext cx="7175325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dirty="0">
                <a:solidFill>
                  <a:srgbClr val="F2A40D"/>
                </a:solidFill>
              </a:rPr>
              <a:t>هو الاساس فى تحديد أهداف إدارة الموارد البشرية والفرق بين</a:t>
            </a:r>
            <a:endParaRPr lang="en-US" dirty="0">
              <a:solidFill>
                <a:srgbClr val="F2A40D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16200000">
            <a:off x="3566418" y="-175173"/>
            <a:ext cx="284191" cy="374971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863288" y="1845618"/>
            <a:ext cx="1951997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dirty="0"/>
              <a:t>موقفنا حاليا</a:t>
            </a:r>
            <a:endParaRPr lang="en-US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622599" y="1845618"/>
            <a:ext cx="2928751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sz="3200" dirty="0"/>
              <a:t>ورغباتنا فى المستقبل</a:t>
            </a:r>
            <a:endParaRPr lang="en-US" sz="3200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998862" y="2493690"/>
            <a:ext cx="6264695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400" b="1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ar-EG" sz="3600" dirty="0"/>
          </a:p>
          <a:p>
            <a:r>
              <a:rPr lang="ar-EG" sz="3600" dirty="0"/>
              <a:t>تنطــــوي تحـــت  هدفين اساسيين</a:t>
            </a:r>
            <a:endParaRPr lang="en-US" sz="3600" dirty="0"/>
          </a:p>
          <a:p>
            <a:endParaRPr lang="ar-EG" sz="3600" dirty="0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9015497" y="3660878"/>
            <a:ext cx="1848555" cy="468052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وهي العلاقة بين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439433" y="3516862"/>
            <a:ext cx="648074" cy="3780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439433" y="3894904"/>
            <a:ext cx="648072" cy="51170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itle 2"/>
          <p:cNvSpPr txBox="1">
            <a:spLocks/>
          </p:cNvSpPr>
          <p:nvPr/>
        </p:nvSpPr>
        <p:spPr>
          <a:xfrm>
            <a:off x="6537135" y="3285778"/>
            <a:ext cx="1982088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مدخلات الانتاج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6537135" y="4045044"/>
            <a:ext cx="1982087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dirty="0"/>
              <a:t>مخرجات الانتاج</a:t>
            </a:r>
            <a:endParaRPr lang="en-US" dirty="0"/>
          </a:p>
        </p:txBody>
      </p:sp>
      <p:sp>
        <p:nvSpPr>
          <p:cNvPr id="43" name="Title 2"/>
          <p:cNvSpPr txBox="1">
            <a:spLocks/>
          </p:cNvSpPr>
          <p:nvPr/>
        </p:nvSpPr>
        <p:spPr>
          <a:xfrm>
            <a:off x="6002987" y="3334030"/>
            <a:ext cx="924278" cy="416858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تمثل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604973" y="3534864"/>
            <a:ext cx="450414" cy="9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itle 2"/>
          <p:cNvSpPr txBox="1">
            <a:spLocks/>
          </p:cNvSpPr>
          <p:nvPr/>
        </p:nvSpPr>
        <p:spPr>
          <a:xfrm>
            <a:off x="2606785" y="3285778"/>
            <a:ext cx="2998187" cy="61984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المواد الخام-الالات والتقنية</a:t>
            </a:r>
          </a:p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المعلومات-الموارد البشرية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" name="Title 2"/>
          <p:cNvSpPr txBox="1">
            <a:spLocks/>
          </p:cNvSpPr>
          <p:nvPr/>
        </p:nvSpPr>
        <p:spPr>
          <a:xfrm>
            <a:off x="5919153" y="4205776"/>
            <a:ext cx="924278" cy="416858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تمثل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5509958" y="4386892"/>
            <a:ext cx="450415" cy="9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2880995" y="4077866"/>
            <a:ext cx="2998187" cy="61984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المنتجات -الخدمات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3" name="Title 2"/>
          <p:cNvSpPr txBox="1">
            <a:spLocks/>
          </p:cNvSpPr>
          <p:nvPr/>
        </p:nvSpPr>
        <p:spPr>
          <a:xfrm>
            <a:off x="550589" y="3213770"/>
            <a:ext cx="2160241" cy="1089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تتحقق الكفاءة عندما تكون </a:t>
            </a:r>
          </a:p>
          <a:p>
            <a:r>
              <a:rPr lang="ar-EG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قيمة </a:t>
            </a:r>
            <a:r>
              <a:rPr lang="ar-EG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2AE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المخــــــــــــــــــرجات</a:t>
            </a:r>
          </a:p>
          <a:p>
            <a:r>
              <a:rPr lang="ar-EG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أكبر من قيمة </a:t>
            </a:r>
            <a:r>
              <a:rPr lang="ar-EG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2AE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المدخلات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2AEB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10896089" y="3798218"/>
            <a:ext cx="1319797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sz="4000" dirty="0"/>
              <a:t>الكفاءة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8399462" y="4807360"/>
            <a:ext cx="3600400" cy="4964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قياس أداء المنظمة من خلال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5166" y="5510536"/>
            <a:ext cx="3878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1- نصيب المنظمة فى السوق</a:t>
            </a:r>
          </a:p>
          <a:p>
            <a:pPr algn="r"/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2- العائد على الاستثمار</a:t>
            </a:r>
          </a:p>
          <a:p>
            <a:pPr algn="r"/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3- مستوى جوده الخدمة المقدمة للجمهور</a:t>
            </a:r>
          </a:p>
        </p:txBody>
      </p: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9613717" y="5303787"/>
            <a:ext cx="585945" cy="398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551590" y="5303787"/>
            <a:ext cx="648072" cy="80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613717" y="5303787"/>
            <a:ext cx="585945" cy="1119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82838" y="4910665"/>
            <a:ext cx="3600400" cy="4964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قياس أداء الموظفين من خلال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8542" y="5518026"/>
            <a:ext cx="38785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دوران العمل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EG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1- معدلات الاداء أو الانتاجية</a:t>
            </a:r>
          </a:p>
          <a:p>
            <a:pPr algn="r"/>
            <a:r>
              <a:rPr lang="ar-EG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2- نسبة الغياب ومعدلات دوران العمل</a:t>
            </a:r>
          </a:p>
          <a:p>
            <a:pPr algn="r"/>
            <a:r>
              <a:rPr lang="ar-EG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3- نسبة الحوادث-الطرد من العمل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007954" y="5417936"/>
            <a:ext cx="585945" cy="398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945827" y="5417936"/>
            <a:ext cx="648072" cy="80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007954" y="5417936"/>
            <a:ext cx="585945" cy="1119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0F6A5FF4-C269-CFD9-6C82-17426C5FC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4" grpId="0" animBg="1"/>
      <p:bldP spid="15" grpId="0"/>
      <p:bldP spid="16" grpId="0" animBg="1"/>
      <p:bldP spid="19" grpId="0"/>
      <p:bldP spid="21" grpId="0"/>
      <p:bldP spid="22" grpId="0" animBg="1"/>
      <p:bldP spid="29" grpId="0"/>
      <p:bldP spid="41" grpId="0"/>
      <p:bldP spid="42" grpId="0"/>
      <p:bldP spid="43" grpId="0"/>
      <p:bldP spid="46" grpId="0"/>
      <p:bldP spid="51" grpId="0"/>
      <p:bldP spid="53" grpId="0"/>
      <p:bldP spid="63" grpId="0" animBg="1"/>
      <p:bldP spid="64" grpId="0"/>
      <p:bldP spid="10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29" y="117426"/>
            <a:ext cx="1896533" cy="116020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31269" y="333450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400" b="1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EG" dirty="0"/>
              <a:t>أهداف إدارة الموارد البشرية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608057" y="2121402"/>
            <a:ext cx="1319797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dirty="0"/>
              <a:t>العدالة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943533" y="2121402"/>
            <a:ext cx="1848555" cy="468052"/>
          </a:xfrm>
          <a:prstGeom prst="rect">
            <a:avLst/>
          </a:prstGeom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وهي العلاقة بين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63214" y="1977386"/>
            <a:ext cx="648074" cy="3780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363214" y="2355428"/>
            <a:ext cx="648072" cy="51170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2494806" y="1746302"/>
            <a:ext cx="5948197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القرارات والاجراءات الخاصة بالتعامل مع الموارد البشرية</a:t>
            </a:r>
            <a:endParaRPr lang="en-US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638822" y="2553450"/>
            <a:ext cx="5976664" cy="5163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</a:lstStyle>
          <a:p>
            <a:r>
              <a:rPr lang="ar-EG" dirty="0"/>
              <a:t>كلما روعيت العدالة فى أمور التوظيف والعلاوات والترقية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4606" y="1866394"/>
            <a:ext cx="159988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EG" b="1" dirty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كلـــــــــــــــــــــــما ادى </a:t>
            </a:r>
          </a:p>
          <a:p>
            <a:r>
              <a:rPr lang="ar-EG" b="1" dirty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الي رضا العاملين</a:t>
            </a:r>
            <a:endParaRPr lang="ar-EG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294495" y="2262606"/>
            <a:ext cx="632359" cy="348675"/>
          </a:xfrm>
          <a:prstGeom prst="leftArrow">
            <a:avLst/>
          </a:prstGeom>
          <a:solidFill>
            <a:srgbClr val="32AE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4" name="Rounded Rectangle 13"/>
          <p:cNvSpPr/>
          <p:nvPr/>
        </p:nvSpPr>
        <p:spPr>
          <a:xfrm>
            <a:off x="8399462" y="3717826"/>
            <a:ext cx="3600400" cy="4964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قياس أداء المنظمة من خلال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1110" y="4605729"/>
            <a:ext cx="438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سياسات واضحه فى عدم التميز او التحفيز فى كل مايرتبط بالموظفين وتحقيق رغباتهم وطموحاتهم </a:t>
            </a:r>
          </a:p>
          <a:p>
            <a:pPr algn="r"/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9642764" y="4214253"/>
            <a:ext cx="556898" cy="794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68114" y="3654339"/>
            <a:ext cx="3600400" cy="4964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قياس أداء الموظفين من خلال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6495" y="4613219"/>
            <a:ext cx="387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     نسبة التظلمات والشكاوي ودرجــــــــــة  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  </a:t>
            </a:r>
            <a:endParaRPr lang="ar-EG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وتاثيرها علي معنويات العاملين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EG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    خطورتها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95006" y="4150766"/>
            <a:ext cx="373309" cy="857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616CAA08-4C10-BBC3-6A69-1FFF5F2F5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  <p:bldP spid="2" grpId="0" animBg="1"/>
      <p:bldP spid="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53" y="117426"/>
            <a:ext cx="1896533" cy="116020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31269" y="261442"/>
            <a:ext cx="5951886" cy="768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96" tIns="60999" rIns="121996" bIns="60999" anchor="ctr"/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4400" b="1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ea typeface="+mj-ea"/>
                <a:cs typeface="Traditional Arabic" pitchFamily="18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EG" dirty="0"/>
              <a:t>أهداف إدارة الموارد البشرية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6694" y="1197546"/>
            <a:ext cx="987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وبالتالي فى اطار هذين الهدفين الاساسيين تتبلور </a:t>
            </a:r>
            <a:r>
              <a:rPr lang="ar-EG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اهداف ادارة الموارد البشرية كالتالي</a:t>
            </a:r>
            <a:r>
              <a:rPr lang="ar-EG" sz="3200" b="1" dirty="0">
                <a:latin typeface="Traditional Arabic" pitchFamily="18" charset="-78"/>
                <a:cs typeface="Traditional Arabic" pitchFamily="18" charset="-78"/>
              </a:rPr>
              <a:t>:-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63369" y="1845618"/>
            <a:ext cx="1608501" cy="108012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قوة عمل </a:t>
            </a:r>
          </a:p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متجانسة</a:t>
            </a:r>
          </a:p>
        </p:txBody>
      </p:sp>
      <p:sp>
        <p:nvSpPr>
          <p:cNvPr id="9" name="Oval 8"/>
          <p:cNvSpPr/>
          <p:nvPr/>
        </p:nvSpPr>
        <p:spPr>
          <a:xfrm>
            <a:off x="10463369" y="3501802"/>
            <a:ext cx="1608501" cy="108012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قوة عمل </a:t>
            </a:r>
          </a:p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منتجة</a:t>
            </a:r>
          </a:p>
        </p:txBody>
      </p:sp>
      <p:sp>
        <p:nvSpPr>
          <p:cNvPr id="10" name="Oval 9"/>
          <p:cNvSpPr/>
          <p:nvPr/>
        </p:nvSpPr>
        <p:spPr>
          <a:xfrm>
            <a:off x="10463369" y="5013970"/>
            <a:ext cx="1608501" cy="108012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قوة عمل </a:t>
            </a:r>
          </a:p>
          <a:p>
            <a:pPr algn="ctr"/>
            <a:r>
              <a:rPr lang="ar-EG" sz="2800" b="1" dirty="0">
                <a:latin typeface="Traditional Arabic" pitchFamily="18" charset="-78"/>
                <a:cs typeface="Traditional Arabic" pitchFamily="18" charset="-78"/>
              </a:rPr>
              <a:t>مستقرة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838622" y="1917626"/>
            <a:ext cx="9552739" cy="864096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EG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يقوم مفهوم التجاس هنا على اساس وجود خصائص مشتركة فى القوى العاملة مثل المستوي الثقافى والتدريبي  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838622" y="3645818"/>
            <a:ext cx="9480731" cy="864096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r"/>
            <a:r>
              <a:rPr lang="ar-EG" sz="28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اى تستطيع تحقيق الانتاج او الخدمة المطلوبة وفق المعايير المحددة فى الوقت والمواصفات المحددة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766614" y="5121982"/>
            <a:ext cx="9624747" cy="864096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EG" sz="2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ان ازدياد حركة دوران العمل تؤثر بلا شك على انتاجية المنظمة كلما امكن تخفيض النسبة دوران العمل كلما زاد قوه المنظمة وفاعليتها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5F890C-6E80-BB43-7FD8-38A704DB1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273812"/>
            <a:ext cx="2120411" cy="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3727</Words>
  <Application>Microsoft Office PowerPoint</Application>
  <PresentationFormat>مخصص</PresentationFormat>
  <Paragraphs>570</Paragraphs>
  <Slides>54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54</vt:i4>
      </vt:variant>
    </vt:vector>
  </HeadingPairs>
  <TitlesOfParts>
    <vt:vector size="61" baseType="lpstr">
      <vt:lpstr>Traditional Arabic</vt:lpstr>
      <vt:lpstr>A Jannat LT</vt:lpstr>
      <vt:lpstr>맑은 고딕</vt:lpstr>
      <vt:lpstr>Arial</vt:lpstr>
      <vt:lpstr>Calibri</vt:lpstr>
      <vt:lpstr>Contents Slide Master</vt:lpstr>
      <vt:lpstr>Section Break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لمبة الأفكار الإبداعية</dc:title>
  <dc:creator>googleslidesppt.com;allppt.com;arabppt.com</dc:creator>
  <cp:keywords>قالب لمبة</cp:keywords>
  <cp:lastModifiedBy>hp</cp:lastModifiedBy>
  <cp:revision>288</cp:revision>
  <dcterms:created xsi:type="dcterms:W3CDTF">2016-12-05T23:26:54Z</dcterms:created>
  <dcterms:modified xsi:type="dcterms:W3CDTF">2024-09-04T16:43:43Z</dcterms:modified>
</cp:coreProperties>
</file>