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73" r:id="rId3"/>
    <p:sldId id="274" r:id="rId4"/>
    <p:sldId id="276" r:id="rId5"/>
    <p:sldId id="257" r:id="rId6"/>
    <p:sldId id="258" r:id="rId7"/>
  </p:sldIdLst>
  <p:sldSz cx="13716000" cy="10287000"/>
  <p:notesSz cx="6858000" cy="9144000"/>
  <p:embeddedFontLst>
    <p:embeddedFont>
      <p:font typeface=" Abdoullah Ashgar EL-kharef" panose="020B0604020202020204" charset="0"/>
      <p:regular r:id="rId9"/>
    </p:embeddedFont>
    <p:embeddedFont>
      <p:font typeface="29LT Azer" panose="00000500000000000000" pitchFamily="2" charset="-78"/>
      <p:italic r:id="rId10"/>
    </p:embeddedFont>
    <p:embeddedFont>
      <p:font typeface="AlGhadTV" panose="01000500000000020004" pitchFamily="2" charset="-78"/>
      <p:regular r:id="rId11"/>
      <p:bold r:id="rId12"/>
    </p:embeddedFont>
    <p:embeddedFont>
      <p:font typeface="Cairo Bold" panose="00000800000000000000" pitchFamily="2" charset="-78"/>
      <p:regular r:id="rId13"/>
      <p:bold r:id="rId14"/>
    </p:embeddedFont>
    <p:embeddedFont>
      <p:font typeface="Heading Now 71-78" panose="020B0604020202020204" charset="0"/>
      <p:regular r:id="rId15"/>
    </p:embeddedFont>
    <p:embeddedFont>
      <p:font typeface="Heading Now 71-78 Bold" panose="020B0604020202020204" charset="0"/>
      <p:regular r:id="rId16"/>
    </p:embeddedFont>
    <p:embeddedFont>
      <p:font typeface="Traditional Arabic" panose="02020603050405020304" pitchFamily="18" charset="-78"/>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96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5622E33-659E-455D-A9F6-E98011DA48E4}" type="datetimeFigureOut">
              <a:rPr lang="ar-SA" smtClean="0"/>
              <a:t>07/03/46</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D6DB28E-9D37-4D16-B6BC-928840AACC63}" type="slidenum">
              <a:rPr lang="ar-SA" smtClean="0"/>
              <a:t>‹#›</a:t>
            </a:fld>
            <a:endParaRPr lang="ar-SA"/>
          </a:p>
        </p:txBody>
      </p:sp>
    </p:spTree>
    <p:extLst>
      <p:ext uri="{BB962C8B-B14F-4D97-AF65-F5344CB8AC3E}">
        <p14:creationId xmlns:p14="http://schemas.microsoft.com/office/powerpoint/2010/main" val="17381161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linkedin.com/in/akram-mohammed-ahmed-ph-d-m-b-a-5859005b?lipi=urn%3Ali%3Apage%3Ad_flagship3_profile_view_base_contact_details%3BIiweHiqLQwurJK%2BeJ8sM8A%3D%3D" TargetMode="External"/><Relationship Id="rId5" Type="http://schemas.openxmlformats.org/officeDocument/2006/relationships/image" Target="../media/image4.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linkedin.com/in/akram-mohammed-ahmed-ph-d-m-b-a-5859005b?lipi=urn%3Ali%3Apage%3Ad_flagship3_profile_view_base_contact_details%3BIiweHiqLQwurJK%2BeJ8sM8A%3D%3D" TargetMode="External"/><Relationship Id="rId5" Type="http://schemas.openxmlformats.org/officeDocument/2006/relationships/image" Target="../media/image4.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linkedin.com/in/akram-mohammed-ahmed-ph-d-m-b-a-5859005b?lipi=urn%3Ali%3Apage%3Ad_flagship3_profile_view_base_contact_details%3BIiweHiqLQwurJK%2BeJ8sM8A%3D%3D" TargetMode="External"/><Relationship Id="rId5" Type="http://schemas.openxmlformats.org/officeDocument/2006/relationships/image" Target="../media/image4.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linkedin.com/in/akram-mohammed-ahmed-ph-d-m-b-a-5859005b?lipi=urn%3Ali%3Apage%3Ad_flagship3_profile_view_base_contact_details%3BIiweHiqLQwurJK%2BeJ8sM8A%3D%3D"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linkedin.com/in/akram-mohammed-ahmed-ph-d-m-b-a-5859005b?lipi=urn%3Ali%3Apage%3Ad_flagship3_profile_view_base_contact_details%3BIiweHiqLQwurJK%2BeJ8sM8A%3D%3D" TargetMode="External"/><Relationship Id="rId5" Type="http://schemas.openxmlformats.org/officeDocument/2006/relationships/image" Target="../media/image7.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rot="-8809957">
            <a:off x="5254076" y="4010706"/>
            <a:ext cx="13194493" cy="11606267"/>
          </a:xfrm>
          <a:custGeom>
            <a:avLst/>
            <a:gdLst/>
            <a:ahLst/>
            <a:cxnLst/>
            <a:rect l="l" t="t" r="r" b="b"/>
            <a:pathLst>
              <a:path w="13194493" h="11606267">
                <a:moveTo>
                  <a:pt x="0" y="0"/>
                </a:moveTo>
                <a:lnTo>
                  <a:pt x="13194494" y="0"/>
                </a:lnTo>
                <a:lnTo>
                  <a:pt x="13194494" y="11606267"/>
                </a:lnTo>
                <a:lnTo>
                  <a:pt x="0" y="11606267"/>
                </a:lnTo>
                <a:lnTo>
                  <a:pt x="0" y="0"/>
                </a:lnTo>
                <a:close/>
              </a:path>
            </a:pathLst>
          </a:custGeom>
          <a:blipFill>
            <a:blip r:embed="rId2"/>
            <a:stretch>
              <a:fillRect/>
            </a:stretch>
          </a:blipFill>
        </p:spPr>
      </p:sp>
      <p:grpSp>
        <p:nvGrpSpPr>
          <p:cNvPr id="3" name="Group 3"/>
          <p:cNvGrpSpPr/>
          <p:nvPr/>
        </p:nvGrpSpPr>
        <p:grpSpPr>
          <a:xfrm>
            <a:off x="9334446" y="8489341"/>
            <a:ext cx="1638354" cy="759435"/>
            <a:chOff x="0" y="0"/>
            <a:chExt cx="455236" cy="211018"/>
          </a:xfrm>
        </p:grpSpPr>
        <p:sp>
          <p:nvSpPr>
            <p:cNvPr id="4" name="Freeform 4"/>
            <p:cNvSpPr/>
            <p:nvPr/>
          </p:nvSpPr>
          <p:spPr>
            <a:xfrm>
              <a:off x="0" y="0"/>
              <a:ext cx="455236" cy="211018"/>
            </a:xfrm>
            <a:custGeom>
              <a:avLst/>
              <a:gdLst/>
              <a:ahLst/>
              <a:cxnLst/>
              <a:rect l="l" t="t" r="r" b="b"/>
              <a:pathLst>
                <a:path w="455236" h="211018">
                  <a:moveTo>
                    <a:pt x="105509" y="0"/>
                  </a:moveTo>
                  <a:lnTo>
                    <a:pt x="349727" y="0"/>
                  </a:lnTo>
                  <a:cubicBezTo>
                    <a:pt x="407998" y="0"/>
                    <a:pt x="455236" y="47238"/>
                    <a:pt x="455236" y="105509"/>
                  </a:cubicBezTo>
                  <a:lnTo>
                    <a:pt x="455236" y="105509"/>
                  </a:lnTo>
                  <a:cubicBezTo>
                    <a:pt x="455236" y="133492"/>
                    <a:pt x="444120" y="160329"/>
                    <a:pt x="424334" y="180115"/>
                  </a:cubicBezTo>
                  <a:cubicBezTo>
                    <a:pt x="404547" y="199902"/>
                    <a:pt x="377710" y="211018"/>
                    <a:pt x="349727" y="211018"/>
                  </a:cubicBezTo>
                  <a:lnTo>
                    <a:pt x="105509" y="211018"/>
                  </a:lnTo>
                  <a:cubicBezTo>
                    <a:pt x="47238" y="211018"/>
                    <a:pt x="0" y="163780"/>
                    <a:pt x="0" y="105509"/>
                  </a:cubicBezTo>
                  <a:lnTo>
                    <a:pt x="0" y="105509"/>
                  </a:lnTo>
                  <a:cubicBezTo>
                    <a:pt x="0" y="47238"/>
                    <a:pt x="47238" y="0"/>
                    <a:pt x="105509" y="0"/>
                  </a:cubicBezTo>
                  <a:close/>
                </a:path>
              </a:pathLst>
            </a:custGeom>
            <a:solidFill>
              <a:srgbClr val="000000">
                <a:alpha val="0"/>
              </a:srgbClr>
            </a:solidFill>
            <a:ln w="38100" cap="rnd">
              <a:solidFill>
                <a:srgbClr val="FFFFFF"/>
              </a:solidFill>
              <a:prstDash val="solid"/>
              <a:round/>
            </a:ln>
          </p:spPr>
        </p:sp>
        <p:sp>
          <p:nvSpPr>
            <p:cNvPr id="5" name="TextBox 5"/>
            <p:cNvSpPr txBox="1"/>
            <p:nvPr/>
          </p:nvSpPr>
          <p:spPr>
            <a:xfrm>
              <a:off x="0" y="-9525"/>
              <a:ext cx="455236" cy="220543"/>
            </a:xfrm>
            <a:prstGeom prst="rect">
              <a:avLst/>
            </a:prstGeom>
          </p:spPr>
          <p:txBody>
            <a:bodyPr lIns="50800" tIns="50800" rIns="50800" bIns="50800" rtlCol="0" anchor="ctr"/>
            <a:lstStyle/>
            <a:p>
              <a:pPr algn="ctr">
                <a:lnSpc>
                  <a:spcPts val="2015"/>
                </a:lnSpc>
              </a:pPr>
              <a:endParaRPr/>
            </a:p>
          </p:txBody>
        </p:sp>
      </p:grpSp>
      <p:sp>
        <p:nvSpPr>
          <p:cNvPr id="6" name="Freeform 6"/>
          <p:cNvSpPr/>
          <p:nvPr/>
        </p:nvSpPr>
        <p:spPr>
          <a:xfrm rot="-10800000">
            <a:off x="9731341" y="8669002"/>
            <a:ext cx="844565" cy="400113"/>
          </a:xfrm>
          <a:custGeom>
            <a:avLst/>
            <a:gdLst/>
            <a:ahLst/>
            <a:cxnLst/>
            <a:rect l="l" t="t" r="r" b="b"/>
            <a:pathLst>
              <a:path w="844565" h="400113">
                <a:moveTo>
                  <a:pt x="0" y="0"/>
                </a:moveTo>
                <a:lnTo>
                  <a:pt x="844565" y="0"/>
                </a:lnTo>
                <a:lnTo>
                  <a:pt x="844565" y="400113"/>
                </a:lnTo>
                <a:lnTo>
                  <a:pt x="0" y="400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787247" y="-3096757"/>
            <a:ext cx="13194493" cy="11606267"/>
          </a:xfrm>
          <a:custGeom>
            <a:avLst/>
            <a:gdLst/>
            <a:ahLst/>
            <a:cxnLst/>
            <a:rect l="l" t="t" r="r" b="b"/>
            <a:pathLst>
              <a:path w="13194493" h="11606267">
                <a:moveTo>
                  <a:pt x="0" y="0"/>
                </a:moveTo>
                <a:lnTo>
                  <a:pt x="13194493" y="0"/>
                </a:lnTo>
                <a:lnTo>
                  <a:pt x="13194493" y="11606268"/>
                </a:lnTo>
                <a:lnTo>
                  <a:pt x="0" y="11606268"/>
                </a:lnTo>
                <a:lnTo>
                  <a:pt x="0" y="0"/>
                </a:lnTo>
                <a:close/>
              </a:path>
            </a:pathLst>
          </a:custGeom>
          <a:blipFill>
            <a:blip r:embed="rId2"/>
            <a:stretch>
              <a:fillRect/>
            </a:stretch>
          </a:blipFill>
        </p:spPr>
      </p:sp>
      <p:grpSp>
        <p:nvGrpSpPr>
          <p:cNvPr id="8" name="Group 8"/>
          <p:cNvGrpSpPr/>
          <p:nvPr/>
        </p:nvGrpSpPr>
        <p:grpSpPr>
          <a:xfrm>
            <a:off x="7391400" y="1822335"/>
            <a:ext cx="4526566" cy="1513471"/>
            <a:chOff x="0" y="0"/>
            <a:chExt cx="1066348" cy="226135"/>
          </a:xfrm>
        </p:grpSpPr>
        <p:sp>
          <p:nvSpPr>
            <p:cNvPr id="9" name="Freeform 9"/>
            <p:cNvSpPr/>
            <p:nvPr/>
          </p:nvSpPr>
          <p:spPr>
            <a:xfrm>
              <a:off x="66837" y="5122"/>
              <a:ext cx="999511" cy="221013"/>
            </a:xfrm>
            <a:custGeom>
              <a:avLst/>
              <a:gdLst/>
              <a:ahLst/>
              <a:cxnLst/>
              <a:rect l="l" t="t" r="r" b="b"/>
              <a:pathLst>
                <a:path w="980388" h="221013">
                  <a:moveTo>
                    <a:pt x="110506" y="0"/>
                  </a:moveTo>
                  <a:lnTo>
                    <a:pt x="869881" y="0"/>
                  </a:lnTo>
                  <a:cubicBezTo>
                    <a:pt x="899189" y="0"/>
                    <a:pt x="927297" y="11643"/>
                    <a:pt x="948021" y="32367"/>
                  </a:cubicBezTo>
                  <a:cubicBezTo>
                    <a:pt x="968745" y="53091"/>
                    <a:pt x="980388" y="81198"/>
                    <a:pt x="980388" y="110506"/>
                  </a:cubicBezTo>
                  <a:lnTo>
                    <a:pt x="980388" y="110506"/>
                  </a:lnTo>
                  <a:cubicBezTo>
                    <a:pt x="980388" y="171537"/>
                    <a:pt x="930912" y="221013"/>
                    <a:pt x="869881" y="221013"/>
                  </a:cubicBezTo>
                  <a:lnTo>
                    <a:pt x="110506" y="221013"/>
                  </a:lnTo>
                  <a:cubicBezTo>
                    <a:pt x="49475" y="221013"/>
                    <a:pt x="0" y="171537"/>
                    <a:pt x="0" y="110506"/>
                  </a:cubicBezTo>
                  <a:lnTo>
                    <a:pt x="0" y="110506"/>
                  </a:lnTo>
                  <a:cubicBezTo>
                    <a:pt x="0" y="49475"/>
                    <a:pt x="49475" y="0"/>
                    <a:pt x="110506" y="0"/>
                  </a:cubicBezTo>
                  <a:close/>
                </a:path>
              </a:pathLst>
            </a:custGeom>
            <a:solidFill>
              <a:srgbClr val="FFFFFF"/>
            </a:solidFill>
            <a:ln cap="rnd">
              <a:noFill/>
              <a:prstDash val="solid"/>
              <a:round/>
            </a:ln>
          </p:spPr>
          <p:txBody>
            <a:bodyPr/>
            <a:lstStyle/>
            <a:p>
              <a:endParaRPr lang="ar-SA" dirty="0"/>
            </a:p>
          </p:txBody>
        </p:sp>
        <p:sp>
          <p:nvSpPr>
            <p:cNvPr id="10" name="TextBox 10"/>
            <p:cNvSpPr txBox="1"/>
            <p:nvPr/>
          </p:nvSpPr>
          <p:spPr>
            <a:xfrm>
              <a:off x="0" y="0"/>
              <a:ext cx="980388" cy="221013"/>
            </a:xfrm>
            <a:prstGeom prst="rect">
              <a:avLst/>
            </a:prstGeom>
          </p:spPr>
          <p:txBody>
            <a:bodyPr lIns="50800" tIns="50800" rIns="50800" bIns="50800" rtlCol="0" anchor="ctr"/>
            <a:lstStyle/>
            <a:p>
              <a:pPr algn="ctr">
                <a:lnSpc>
                  <a:spcPts val="2015"/>
                </a:lnSpc>
              </a:pPr>
              <a:endParaRPr/>
            </a:p>
          </p:txBody>
        </p:sp>
      </p:grpSp>
      <p:sp>
        <p:nvSpPr>
          <p:cNvPr id="13" name="TextBox 13"/>
          <p:cNvSpPr txBox="1"/>
          <p:nvPr/>
        </p:nvSpPr>
        <p:spPr>
          <a:xfrm>
            <a:off x="2986688" y="5993555"/>
            <a:ext cx="7986113" cy="738664"/>
          </a:xfrm>
          <a:prstGeom prst="rect">
            <a:avLst/>
          </a:prstGeom>
        </p:spPr>
        <p:txBody>
          <a:bodyPr lIns="0" tIns="0" rIns="0" bIns="0" rtlCol="0" anchor="t">
            <a:spAutoFit/>
          </a:bodyPr>
          <a:lstStyle/>
          <a:p>
            <a:pPr algn="ctr" rtl="1" eaLnBrk="1" hangingPunct="1">
              <a:spcBef>
                <a:spcPct val="50000"/>
              </a:spcBef>
              <a:buClr>
                <a:srgbClr val="FF0066"/>
              </a:buClr>
            </a:pPr>
            <a:r>
              <a:rPr lang="ar-SA" altLang="ar-SA" sz="4800" b="1" dirty="0">
                <a:solidFill>
                  <a:srgbClr val="FF0000"/>
                </a:solidFill>
                <a:latin typeface=" Abdoullah Ashgar EL-kharef" panose="02000000000000000000" pitchFamily="2" charset="-78"/>
                <a:cs typeface=" Abdoullah Ashgar EL-kharef" panose="02000000000000000000" pitchFamily="2" charset="-78"/>
              </a:rPr>
              <a:t>المحاضرة الأولى  </a:t>
            </a:r>
            <a:endParaRPr lang="en-US" altLang="ar-SA" sz="2000" b="1" dirty="0">
              <a:solidFill>
                <a:schemeClr val="bg1"/>
              </a:solidFill>
              <a:latin typeface="Arial" panose="020B0604020202020204" pitchFamily="34" charset="0"/>
            </a:endParaRPr>
          </a:p>
        </p:txBody>
      </p:sp>
      <p:sp>
        <p:nvSpPr>
          <p:cNvPr id="14" name="TextBox 14"/>
          <p:cNvSpPr txBox="1"/>
          <p:nvPr/>
        </p:nvSpPr>
        <p:spPr>
          <a:xfrm>
            <a:off x="7472620" y="2801408"/>
            <a:ext cx="2433380" cy="361959"/>
          </a:xfrm>
          <a:prstGeom prst="rect">
            <a:avLst/>
          </a:prstGeom>
        </p:spPr>
        <p:txBody>
          <a:bodyPr wrap="square" lIns="0" tIns="0" rIns="0" bIns="0" rtlCol="0" anchor="t">
            <a:spAutoFit/>
          </a:bodyPr>
          <a:lstStyle/>
          <a:p>
            <a:pPr algn="r" rtl="1">
              <a:lnSpc>
                <a:spcPts val="2659"/>
              </a:lnSpc>
            </a:pPr>
            <a:r>
              <a:rPr lang="ar-SA" sz="2659" dirty="0">
                <a:solidFill>
                  <a:srgbClr val="121212"/>
                </a:solidFill>
                <a:latin typeface="Cairo Bold"/>
                <a:ea typeface="Cairo Bold"/>
                <a:cs typeface="Cairo Bold"/>
                <a:sym typeface="Cairo Bold"/>
                <a:rtl/>
              </a:rPr>
              <a:t>أ.دكرم الحاج </a:t>
            </a:r>
            <a:endParaRPr lang="ar-EG" sz="2659" dirty="0">
              <a:solidFill>
                <a:srgbClr val="121212"/>
              </a:solidFill>
              <a:latin typeface="Cairo Bold"/>
              <a:ea typeface="Cairo Bold"/>
              <a:cs typeface="Cairo Bold"/>
              <a:sym typeface="Cairo Bold"/>
              <a:rtl/>
            </a:endParaRPr>
          </a:p>
        </p:txBody>
      </p:sp>
      <p:sp>
        <p:nvSpPr>
          <p:cNvPr id="15" name="TextBox 15"/>
          <p:cNvSpPr txBox="1"/>
          <p:nvPr/>
        </p:nvSpPr>
        <p:spPr>
          <a:xfrm>
            <a:off x="2170656" y="3379896"/>
            <a:ext cx="8490730" cy="1625445"/>
          </a:xfrm>
          <a:prstGeom prst="rect">
            <a:avLst/>
          </a:prstGeom>
        </p:spPr>
        <p:txBody>
          <a:bodyPr lIns="0" tIns="0" rIns="0" bIns="0" rtlCol="0" anchor="t">
            <a:spAutoFit/>
          </a:bodyPr>
          <a:lstStyle/>
          <a:p>
            <a:pPr algn="ctr" rtl="1">
              <a:lnSpc>
                <a:spcPts val="14519"/>
              </a:lnSpc>
            </a:pPr>
            <a:r>
              <a:rPr lang="ar-SA" sz="6000" b="1" i="1" dirty="0">
                <a:solidFill>
                  <a:srgbClr val="FFFFFF"/>
                </a:solidFill>
                <a:latin typeface="AlGhadTV" panose="01000500000000020004" pitchFamily="2" charset="-78"/>
                <a:ea typeface="Alarabiya 2"/>
                <a:cs typeface="AlGhadTV" panose="01000500000000020004" pitchFamily="2" charset="-78"/>
                <a:sym typeface="Alarabiya 2"/>
                <a:rtl/>
              </a:rPr>
              <a:t>تحليل الوظائف</a:t>
            </a:r>
            <a:endParaRPr lang="ar-EG" sz="6000" b="1" i="1" dirty="0">
              <a:solidFill>
                <a:srgbClr val="FFFFFF"/>
              </a:solidFill>
              <a:latin typeface="AlGhadTV" panose="01000500000000020004" pitchFamily="2" charset="-78"/>
              <a:ea typeface="Alarabiya 2"/>
              <a:cs typeface="AlGhadTV" panose="01000500000000020004" pitchFamily="2" charset="-78"/>
              <a:sym typeface="Alarabiya 2"/>
              <a:rtl/>
            </a:endParaRPr>
          </a:p>
        </p:txBody>
      </p:sp>
      <p:grpSp>
        <p:nvGrpSpPr>
          <p:cNvPr id="18" name="Group 10">
            <a:extLst>
              <a:ext uri="{FF2B5EF4-FFF2-40B4-BE49-F238E27FC236}">
                <a16:creationId xmlns:a16="http://schemas.microsoft.com/office/drawing/2014/main" id="{F1F58034-514D-F803-FD44-C8CFAB90EC4D}"/>
              </a:ext>
            </a:extLst>
          </p:cNvPr>
          <p:cNvGrpSpPr/>
          <p:nvPr/>
        </p:nvGrpSpPr>
        <p:grpSpPr>
          <a:xfrm>
            <a:off x="10130044" y="1880539"/>
            <a:ext cx="1787922" cy="1479192"/>
            <a:chOff x="0" y="0"/>
            <a:chExt cx="18228634" cy="18502982"/>
          </a:xfrm>
        </p:grpSpPr>
        <p:sp>
          <p:nvSpPr>
            <p:cNvPr id="19" name="Freeform 11">
              <a:extLst>
                <a:ext uri="{FF2B5EF4-FFF2-40B4-BE49-F238E27FC236}">
                  <a16:creationId xmlns:a16="http://schemas.microsoft.com/office/drawing/2014/main" id="{F65B81ED-3E0E-C546-D259-9DA2FFCE9722}"/>
                </a:ext>
              </a:extLst>
            </p:cNvPr>
            <p:cNvSpPr/>
            <p:nvPr/>
          </p:nvSpPr>
          <p:spPr>
            <a:xfrm>
              <a:off x="0" y="0"/>
              <a:ext cx="18228635" cy="18502982"/>
            </a:xfrm>
            <a:custGeom>
              <a:avLst/>
              <a:gdLst/>
              <a:ahLst/>
              <a:cxnLst/>
              <a:rect l="l" t="t" r="r" b="b"/>
              <a:pathLst>
                <a:path w="18228635" h="18502982">
                  <a:moveTo>
                    <a:pt x="18228635" y="9251602"/>
                  </a:moveTo>
                  <a:cubicBezTo>
                    <a:pt x="18228635" y="14360851"/>
                    <a:pt x="14147936" y="18502982"/>
                    <a:pt x="9114317" y="18502982"/>
                  </a:cubicBezTo>
                  <a:cubicBezTo>
                    <a:pt x="4080626" y="18502982"/>
                    <a:pt x="0" y="14360851"/>
                    <a:pt x="0" y="9251602"/>
                  </a:cubicBezTo>
                  <a:cubicBezTo>
                    <a:pt x="0" y="4142094"/>
                    <a:pt x="4080626" y="0"/>
                    <a:pt x="9114317" y="0"/>
                  </a:cubicBezTo>
                  <a:cubicBezTo>
                    <a:pt x="14148009" y="0"/>
                    <a:pt x="18228635" y="4142094"/>
                    <a:pt x="18228635" y="9251602"/>
                  </a:cubicBezTo>
                  <a:close/>
                </a:path>
              </a:pathLst>
            </a:custGeom>
            <a:blipFill>
              <a:blip r:embed="rId5"/>
              <a:stretch>
                <a:fillRect t="-90" r="-15098" b="-4155"/>
              </a:stretch>
            </a:blipFill>
          </p:spPr>
          <p:txBody>
            <a:bodyPr/>
            <a:lstStyle/>
            <a:p>
              <a:endParaRPr lang="ar-SA" dirty="0"/>
            </a:p>
          </p:txBody>
        </p:sp>
      </p:grpSp>
      <p:grpSp>
        <p:nvGrpSpPr>
          <p:cNvPr id="20" name="Group 8">
            <a:extLst>
              <a:ext uri="{FF2B5EF4-FFF2-40B4-BE49-F238E27FC236}">
                <a16:creationId xmlns:a16="http://schemas.microsoft.com/office/drawing/2014/main" id="{4FBB5137-C811-5FEA-9411-2170032FCCC7}"/>
              </a:ext>
            </a:extLst>
          </p:cNvPr>
          <p:cNvGrpSpPr/>
          <p:nvPr/>
        </p:nvGrpSpPr>
        <p:grpSpPr>
          <a:xfrm>
            <a:off x="2049927" y="1826139"/>
            <a:ext cx="4526566" cy="1513471"/>
            <a:chOff x="0" y="0"/>
            <a:chExt cx="1066348" cy="226135"/>
          </a:xfrm>
        </p:grpSpPr>
        <p:sp>
          <p:nvSpPr>
            <p:cNvPr id="21" name="Freeform 9">
              <a:extLst>
                <a:ext uri="{FF2B5EF4-FFF2-40B4-BE49-F238E27FC236}">
                  <a16:creationId xmlns:a16="http://schemas.microsoft.com/office/drawing/2014/main" id="{280FB5AF-471A-6DA1-71D4-3AD4C6E2BC94}"/>
                </a:ext>
              </a:extLst>
            </p:cNvPr>
            <p:cNvSpPr/>
            <p:nvPr/>
          </p:nvSpPr>
          <p:spPr>
            <a:xfrm>
              <a:off x="66837" y="5122"/>
              <a:ext cx="999511" cy="221013"/>
            </a:xfrm>
            <a:custGeom>
              <a:avLst/>
              <a:gdLst/>
              <a:ahLst/>
              <a:cxnLst/>
              <a:rect l="l" t="t" r="r" b="b"/>
              <a:pathLst>
                <a:path w="980388" h="221013">
                  <a:moveTo>
                    <a:pt x="110506" y="0"/>
                  </a:moveTo>
                  <a:lnTo>
                    <a:pt x="869881" y="0"/>
                  </a:lnTo>
                  <a:cubicBezTo>
                    <a:pt x="899189" y="0"/>
                    <a:pt x="927297" y="11643"/>
                    <a:pt x="948021" y="32367"/>
                  </a:cubicBezTo>
                  <a:cubicBezTo>
                    <a:pt x="968745" y="53091"/>
                    <a:pt x="980388" y="81198"/>
                    <a:pt x="980388" y="110506"/>
                  </a:cubicBezTo>
                  <a:lnTo>
                    <a:pt x="980388" y="110506"/>
                  </a:lnTo>
                  <a:cubicBezTo>
                    <a:pt x="980388" y="171537"/>
                    <a:pt x="930912" y="221013"/>
                    <a:pt x="869881" y="221013"/>
                  </a:cubicBezTo>
                  <a:lnTo>
                    <a:pt x="110506" y="221013"/>
                  </a:lnTo>
                  <a:cubicBezTo>
                    <a:pt x="49475" y="221013"/>
                    <a:pt x="0" y="171537"/>
                    <a:pt x="0" y="110506"/>
                  </a:cubicBezTo>
                  <a:lnTo>
                    <a:pt x="0" y="110506"/>
                  </a:lnTo>
                  <a:cubicBezTo>
                    <a:pt x="0" y="49475"/>
                    <a:pt x="49475" y="0"/>
                    <a:pt x="110506" y="0"/>
                  </a:cubicBezTo>
                  <a:close/>
                </a:path>
              </a:pathLst>
            </a:custGeom>
            <a:solidFill>
              <a:srgbClr val="FFFFFF"/>
            </a:solidFill>
            <a:ln cap="rnd">
              <a:noFill/>
              <a:prstDash val="solid"/>
              <a:round/>
            </a:ln>
          </p:spPr>
          <p:txBody>
            <a:bodyPr/>
            <a:lstStyle/>
            <a:p>
              <a:pPr lvl="1" algn="ctr"/>
              <a:r>
                <a:rPr lang="ar-SA" dirty="0"/>
                <a:t>                    </a:t>
              </a:r>
            </a:p>
            <a:p>
              <a:pPr lvl="1" algn="ctr"/>
              <a:r>
                <a:rPr lang="ar-SA" dirty="0"/>
                <a:t>                     </a:t>
              </a:r>
              <a:r>
                <a:rPr lang="ar-SA" sz="1600" dirty="0">
                  <a:latin typeface="29LT Azer" panose="00000500000000000000" pitchFamily="2" charset="-78"/>
                  <a:cs typeface="29LT Azer" panose="00000500000000000000" pitchFamily="2" charset="-78"/>
                </a:rPr>
                <a:t>المؤسسة العامة للتدريب التقني </a:t>
              </a:r>
            </a:p>
            <a:p>
              <a:pPr lvl="1" algn="ctr"/>
              <a:r>
                <a:rPr lang="ar-SA" sz="1600" dirty="0">
                  <a:latin typeface="29LT Azer" panose="00000500000000000000" pitchFamily="2" charset="-78"/>
                  <a:cs typeface="29LT Azer" panose="00000500000000000000" pitchFamily="2" charset="-78"/>
                </a:rPr>
                <a:t>                               معهد آفاق القادة العالي للتدريب </a:t>
              </a:r>
            </a:p>
          </p:txBody>
        </p:sp>
        <p:sp>
          <p:nvSpPr>
            <p:cNvPr id="22" name="TextBox 10">
              <a:extLst>
                <a:ext uri="{FF2B5EF4-FFF2-40B4-BE49-F238E27FC236}">
                  <a16:creationId xmlns:a16="http://schemas.microsoft.com/office/drawing/2014/main" id="{D66AE016-C2B8-5626-66CA-CB510A3E8836}"/>
                </a:ext>
              </a:extLst>
            </p:cNvPr>
            <p:cNvSpPr txBox="1"/>
            <p:nvPr/>
          </p:nvSpPr>
          <p:spPr>
            <a:xfrm>
              <a:off x="0" y="0"/>
              <a:ext cx="980388" cy="221013"/>
            </a:xfrm>
            <a:prstGeom prst="rect">
              <a:avLst/>
            </a:prstGeom>
          </p:spPr>
          <p:txBody>
            <a:bodyPr lIns="50800" tIns="50800" rIns="50800" bIns="50800" rtlCol="0" anchor="ctr"/>
            <a:lstStyle/>
            <a:p>
              <a:pPr algn="ctr">
                <a:lnSpc>
                  <a:spcPts val="2015"/>
                </a:lnSpc>
              </a:pPr>
              <a:endParaRPr/>
            </a:p>
          </p:txBody>
        </p:sp>
      </p:grpSp>
      <p:pic>
        <p:nvPicPr>
          <p:cNvPr id="23" name="صورة 22">
            <a:extLst>
              <a:ext uri="{FF2B5EF4-FFF2-40B4-BE49-F238E27FC236}">
                <a16:creationId xmlns:a16="http://schemas.microsoft.com/office/drawing/2014/main" id="{F6A92959-2D26-9BF3-7222-0E07843716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8133" y="2028776"/>
            <a:ext cx="1108508" cy="10663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rot="-8809957">
            <a:off x="5546863" y="3470334"/>
            <a:ext cx="13194493" cy="11606267"/>
          </a:xfrm>
          <a:custGeom>
            <a:avLst/>
            <a:gdLst/>
            <a:ahLst/>
            <a:cxnLst/>
            <a:rect l="l" t="t" r="r" b="b"/>
            <a:pathLst>
              <a:path w="13194493" h="11606267">
                <a:moveTo>
                  <a:pt x="0" y="0"/>
                </a:moveTo>
                <a:lnTo>
                  <a:pt x="13194494" y="0"/>
                </a:lnTo>
                <a:lnTo>
                  <a:pt x="13194494" y="11606267"/>
                </a:lnTo>
                <a:lnTo>
                  <a:pt x="0" y="11606267"/>
                </a:lnTo>
                <a:lnTo>
                  <a:pt x="0" y="0"/>
                </a:lnTo>
                <a:close/>
              </a:path>
            </a:pathLst>
          </a:custGeom>
          <a:blipFill>
            <a:blip r:embed="rId2"/>
            <a:stretch>
              <a:fillRect/>
            </a:stretch>
          </a:blipFill>
        </p:spPr>
      </p:sp>
      <p:grpSp>
        <p:nvGrpSpPr>
          <p:cNvPr id="3" name="Group 3"/>
          <p:cNvGrpSpPr/>
          <p:nvPr/>
        </p:nvGrpSpPr>
        <p:grpSpPr>
          <a:xfrm>
            <a:off x="9334446" y="8489341"/>
            <a:ext cx="1638354" cy="759435"/>
            <a:chOff x="0" y="0"/>
            <a:chExt cx="455236" cy="211018"/>
          </a:xfrm>
        </p:grpSpPr>
        <p:sp>
          <p:nvSpPr>
            <p:cNvPr id="4" name="Freeform 4"/>
            <p:cNvSpPr/>
            <p:nvPr/>
          </p:nvSpPr>
          <p:spPr>
            <a:xfrm>
              <a:off x="0" y="0"/>
              <a:ext cx="455236" cy="211018"/>
            </a:xfrm>
            <a:custGeom>
              <a:avLst/>
              <a:gdLst/>
              <a:ahLst/>
              <a:cxnLst/>
              <a:rect l="l" t="t" r="r" b="b"/>
              <a:pathLst>
                <a:path w="455236" h="211018">
                  <a:moveTo>
                    <a:pt x="105509" y="0"/>
                  </a:moveTo>
                  <a:lnTo>
                    <a:pt x="349727" y="0"/>
                  </a:lnTo>
                  <a:cubicBezTo>
                    <a:pt x="407998" y="0"/>
                    <a:pt x="455236" y="47238"/>
                    <a:pt x="455236" y="105509"/>
                  </a:cubicBezTo>
                  <a:lnTo>
                    <a:pt x="455236" y="105509"/>
                  </a:lnTo>
                  <a:cubicBezTo>
                    <a:pt x="455236" y="133492"/>
                    <a:pt x="444120" y="160329"/>
                    <a:pt x="424334" y="180115"/>
                  </a:cubicBezTo>
                  <a:cubicBezTo>
                    <a:pt x="404547" y="199902"/>
                    <a:pt x="377710" y="211018"/>
                    <a:pt x="349727" y="211018"/>
                  </a:cubicBezTo>
                  <a:lnTo>
                    <a:pt x="105509" y="211018"/>
                  </a:lnTo>
                  <a:cubicBezTo>
                    <a:pt x="47238" y="211018"/>
                    <a:pt x="0" y="163780"/>
                    <a:pt x="0" y="105509"/>
                  </a:cubicBezTo>
                  <a:lnTo>
                    <a:pt x="0" y="105509"/>
                  </a:lnTo>
                  <a:cubicBezTo>
                    <a:pt x="0" y="47238"/>
                    <a:pt x="47238" y="0"/>
                    <a:pt x="105509" y="0"/>
                  </a:cubicBezTo>
                  <a:close/>
                </a:path>
              </a:pathLst>
            </a:custGeom>
            <a:solidFill>
              <a:srgbClr val="000000">
                <a:alpha val="0"/>
              </a:srgbClr>
            </a:solidFill>
            <a:ln w="38100" cap="rnd">
              <a:solidFill>
                <a:srgbClr val="FFFFFF"/>
              </a:solidFill>
              <a:prstDash val="solid"/>
              <a:round/>
            </a:ln>
          </p:spPr>
        </p:sp>
        <p:sp>
          <p:nvSpPr>
            <p:cNvPr id="5" name="TextBox 5"/>
            <p:cNvSpPr txBox="1"/>
            <p:nvPr/>
          </p:nvSpPr>
          <p:spPr>
            <a:xfrm>
              <a:off x="0" y="-9525"/>
              <a:ext cx="455236" cy="220543"/>
            </a:xfrm>
            <a:prstGeom prst="rect">
              <a:avLst/>
            </a:prstGeom>
          </p:spPr>
          <p:txBody>
            <a:bodyPr lIns="50800" tIns="50800" rIns="50800" bIns="50800" rtlCol="0" anchor="ctr"/>
            <a:lstStyle/>
            <a:p>
              <a:pPr algn="ctr">
                <a:lnSpc>
                  <a:spcPts val="2015"/>
                </a:lnSpc>
              </a:pPr>
              <a:endParaRPr/>
            </a:p>
          </p:txBody>
        </p:sp>
      </p:grpSp>
      <p:sp>
        <p:nvSpPr>
          <p:cNvPr id="6" name="Freeform 6"/>
          <p:cNvSpPr/>
          <p:nvPr/>
        </p:nvSpPr>
        <p:spPr>
          <a:xfrm rot="-10800000">
            <a:off x="9731341" y="8669002"/>
            <a:ext cx="844565" cy="400113"/>
          </a:xfrm>
          <a:custGeom>
            <a:avLst/>
            <a:gdLst/>
            <a:ahLst/>
            <a:cxnLst/>
            <a:rect l="l" t="t" r="r" b="b"/>
            <a:pathLst>
              <a:path w="844565" h="400113">
                <a:moveTo>
                  <a:pt x="0" y="0"/>
                </a:moveTo>
                <a:lnTo>
                  <a:pt x="844565" y="0"/>
                </a:lnTo>
                <a:lnTo>
                  <a:pt x="844565" y="400113"/>
                </a:lnTo>
                <a:lnTo>
                  <a:pt x="0" y="400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7472620" y="2801408"/>
            <a:ext cx="2433380" cy="361959"/>
          </a:xfrm>
          <a:prstGeom prst="rect">
            <a:avLst/>
          </a:prstGeom>
        </p:spPr>
        <p:txBody>
          <a:bodyPr wrap="square" lIns="0" tIns="0" rIns="0" bIns="0" rtlCol="0" anchor="t">
            <a:spAutoFit/>
          </a:bodyPr>
          <a:lstStyle/>
          <a:p>
            <a:pPr algn="r" rtl="1">
              <a:lnSpc>
                <a:spcPts val="2659"/>
              </a:lnSpc>
            </a:pPr>
            <a:r>
              <a:rPr lang="ar-SA" sz="2659" dirty="0">
                <a:solidFill>
                  <a:srgbClr val="121212"/>
                </a:solidFill>
                <a:latin typeface="Cairo Bold"/>
                <a:ea typeface="Cairo Bold"/>
                <a:cs typeface="Cairo Bold"/>
                <a:sym typeface="Cairo Bold"/>
                <a:rtl/>
              </a:rPr>
              <a:t>أ.دكرم الحاج </a:t>
            </a:r>
            <a:endParaRPr lang="ar-EG" sz="2659" dirty="0">
              <a:solidFill>
                <a:srgbClr val="121212"/>
              </a:solidFill>
              <a:latin typeface="Cairo Bold"/>
              <a:ea typeface="Cairo Bold"/>
              <a:cs typeface="Cairo Bold"/>
              <a:sym typeface="Cairo Bold"/>
              <a:rtl/>
            </a:endParaRPr>
          </a:p>
        </p:txBody>
      </p:sp>
      <p:grpSp>
        <p:nvGrpSpPr>
          <p:cNvPr id="18" name="Group 10">
            <a:extLst>
              <a:ext uri="{FF2B5EF4-FFF2-40B4-BE49-F238E27FC236}">
                <a16:creationId xmlns:a16="http://schemas.microsoft.com/office/drawing/2014/main" id="{F1F58034-514D-F803-FD44-C8CFAB90EC4D}"/>
              </a:ext>
            </a:extLst>
          </p:cNvPr>
          <p:cNvGrpSpPr/>
          <p:nvPr/>
        </p:nvGrpSpPr>
        <p:grpSpPr>
          <a:xfrm>
            <a:off x="7566694" y="8127220"/>
            <a:ext cx="1787922" cy="1479192"/>
            <a:chOff x="0" y="0"/>
            <a:chExt cx="18228634" cy="18502982"/>
          </a:xfrm>
        </p:grpSpPr>
        <p:sp>
          <p:nvSpPr>
            <p:cNvPr id="19" name="Freeform 11">
              <a:extLst>
                <a:ext uri="{FF2B5EF4-FFF2-40B4-BE49-F238E27FC236}">
                  <a16:creationId xmlns:a16="http://schemas.microsoft.com/office/drawing/2014/main" id="{F65B81ED-3E0E-C546-D259-9DA2FFCE9722}"/>
                </a:ext>
              </a:extLst>
            </p:cNvPr>
            <p:cNvSpPr/>
            <p:nvPr/>
          </p:nvSpPr>
          <p:spPr>
            <a:xfrm>
              <a:off x="0" y="0"/>
              <a:ext cx="18228635" cy="18502982"/>
            </a:xfrm>
            <a:custGeom>
              <a:avLst/>
              <a:gdLst/>
              <a:ahLst/>
              <a:cxnLst/>
              <a:rect l="l" t="t" r="r" b="b"/>
              <a:pathLst>
                <a:path w="18228635" h="18502982">
                  <a:moveTo>
                    <a:pt x="18228635" y="9251602"/>
                  </a:moveTo>
                  <a:cubicBezTo>
                    <a:pt x="18228635" y="14360851"/>
                    <a:pt x="14147936" y="18502982"/>
                    <a:pt x="9114317" y="18502982"/>
                  </a:cubicBezTo>
                  <a:cubicBezTo>
                    <a:pt x="4080626" y="18502982"/>
                    <a:pt x="0" y="14360851"/>
                    <a:pt x="0" y="9251602"/>
                  </a:cubicBezTo>
                  <a:cubicBezTo>
                    <a:pt x="0" y="4142094"/>
                    <a:pt x="4080626" y="0"/>
                    <a:pt x="9114317" y="0"/>
                  </a:cubicBezTo>
                  <a:cubicBezTo>
                    <a:pt x="14148009" y="0"/>
                    <a:pt x="18228635" y="4142094"/>
                    <a:pt x="18228635" y="9251602"/>
                  </a:cubicBezTo>
                  <a:close/>
                </a:path>
              </a:pathLst>
            </a:custGeom>
            <a:blipFill>
              <a:blip r:embed="rId5"/>
              <a:stretch>
                <a:fillRect t="-90" r="-15098" b="-4155"/>
              </a:stretch>
            </a:blipFill>
          </p:spPr>
          <p:txBody>
            <a:bodyPr/>
            <a:lstStyle/>
            <a:p>
              <a:endParaRPr lang="ar-SA" dirty="0"/>
            </a:p>
          </p:txBody>
        </p:sp>
      </p:grpSp>
      <p:sp>
        <p:nvSpPr>
          <p:cNvPr id="22" name="TextBox 10">
            <a:extLst>
              <a:ext uri="{FF2B5EF4-FFF2-40B4-BE49-F238E27FC236}">
                <a16:creationId xmlns:a16="http://schemas.microsoft.com/office/drawing/2014/main" id="{D66AE016-C2B8-5626-66CA-CB510A3E8836}"/>
              </a:ext>
            </a:extLst>
          </p:cNvPr>
          <p:cNvSpPr txBox="1"/>
          <p:nvPr/>
        </p:nvSpPr>
        <p:spPr>
          <a:xfrm>
            <a:off x="2049927" y="1826139"/>
            <a:ext cx="4161672" cy="1479191"/>
          </a:xfrm>
          <a:prstGeom prst="rect">
            <a:avLst/>
          </a:prstGeom>
        </p:spPr>
        <p:txBody>
          <a:bodyPr lIns="50800" tIns="50800" rIns="50800" bIns="50800" rtlCol="0" anchor="ctr"/>
          <a:lstStyle/>
          <a:p>
            <a:pPr algn="ctr">
              <a:lnSpc>
                <a:spcPts val="2015"/>
              </a:lnSpc>
            </a:pPr>
            <a:endParaRPr/>
          </a:p>
        </p:txBody>
      </p:sp>
      <p:grpSp>
        <p:nvGrpSpPr>
          <p:cNvPr id="11" name="Group 7">
            <a:extLst>
              <a:ext uri="{FF2B5EF4-FFF2-40B4-BE49-F238E27FC236}">
                <a16:creationId xmlns:a16="http://schemas.microsoft.com/office/drawing/2014/main" id="{DF0D5B3C-DCE9-1868-7121-08B13B9C92F3}"/>
              </a:ext>
            </a:extLst>
          </p:cNvPr>
          <p:cNvGrpSpPr/>
          <p:nvPr/>
        </p:nvGrpSpPr>
        <p:grpSpPr>
          <a:xfrm>
            <a:off x="1847191" y="8722130"/>
            <a:ext cx="5560781" cy="435924"/>
            <a:chOff x="0" y="0"/>
            <a:chExt cx="1545130" cy="121127"/>
          </a:xfrm>
        </p:grpSpPr>
        <p:sp>
          <p:nvSpPr>
            <p:cNvPr id="12" name="Freeform 8">
              <a:extLst>
                <a:ext uri="{FF2B5EF4-FFF2-40B4-BE49-F238E27FC236}">
                  <a16:creationId xmlns:a16="http://schemas.microsoft.com/office/drawing/2014/main" id="{EE30FED2-2702-BF81-1B44-52CDDE164CCC}"/>
                </a:ext>
              </a:extLst>
            </p:cNvPr>
            <p:cNvSpPr/>
            <p:nvPr/>
          </p:nvSpPr>
          <p:spPr>
            <a:xfrm>
              <a:off x="0" y="0"/>
              <a:ext cx="1545130" cy="121127"/>
            </a:xfrm>
            <a:custGeom>
              <a:avLst/>
              <a:gdLst/>
              <a:ahLst/>
              <a:cxnLst/>
              <a:rect l="l" t="t" r="r" b="b"/>
              <a:pathLst>
                <a:path w="1545130" h="121127">
                  <a:moveTo>
                    <a:pt x="60563" y="0"/>
                  </a:moveTo>
                  <a:lnTo>
                    <a:pt x="1484567" y="0"/>
                  </a:lnTo>
                  <a:cubicBezTo>
                    <a:pt x="1518015" y="0"/>
                    <a:pt x="1545130" y="27115"/>
                    <a:pt x="1545130" y="60563"/>
                  </a:cubicBezTo>
                  <a:lnTo>
                    <a:pt x="1545130" y="60563"/>
                  </a:lnTo>
                  <a:cubicBezTo>
                    <a:pt x="1545130" y="76626"/>
                    <a:pt x="1538749" y="92030"/>
                    <a:pt x="1527392" y="103388"/>
                  </a:cubicBezTo>
                  <a:cubicBezTo>
                    <a:pt x="1516034" y="114746"/>
                    <a:pt x="1500629" y="121127"/>
                    <a:pt x="1484567" y="121127"/>
                  </a:cubicBezTo>
                  <a:lnTo>
                    <a:pt x="60563" y="121127"/>
                  </a:lnTo>
                  <a:cubicBezTo>
                    <a:pt x="27115" y="121127"/>
                    <a:pt x="0" y="94012"/>
                    <a:pt x="0" y="60563"/>
                  </a:cubicBezTo>
                  <a:lnTo>
                    <a:pt x="0" y="60563"/>
                  </a:lnTo>
                  <a:cubicBezTo>
                    <a:pt x="0" y="27115"/>
                    <a:pt x="27115" y="0"/>
                    <a:pt x="60563" y="0"/>
                  </a:cubicBezTo>
                  <a:close/>
                </a:path>
              </a:pathLst>
            </a:custGeom>
            <a:solidFill>
              <a:srgbClr val="FFFFFF"/>
            </a:solidFill>
            <a:ln cap="rnd">
              <a:noFill/>
              <a:prstDash val="solid"/>
              <a:round/>
            </a:ln>
          </p:spPr>
        </p:sp>
        <p:sp>
          <p:nvSpPr>
            <p:cNvPr id="16" name="TextBox 9">
              <a:extLst>
                <a:ext uri="{FF2B5EF4-FFF2-40B4-BE49-F238E27FC236}">
                  <a16:creationId xmlns:a16="http://schemas.microsoft.com/office/drawing/2014/main" id="{B68A6D14-58E2-D397-CD18-F23B79FF4AC9}"/>
                </a:ext>
              </a:extLst>
            </p:cNvPr>
            <p:cNvSpPr txBox="1"/>
            <p:nvPr/>
          </p:nvSpPr>
          <p:spPr>
            <a:xfrm>
              <a:off x="0" y="0"/>
              <a:ext cx="1545130" cy="121127"/>
            </a:xfrm>
            <a:prstGeom prst="rect">
              <a:avLst/>
            </a:prstGeom>
          </p:spPr>
          <p:txBody>
            <a:bodyPr lIns="50800" tIns="50800" rIns="50800" bIns="50800" rtlCol="0" anchor="ctr"/>
            <a:lstStyle/>
            <a:p>
              <a:pPr algn="ctr">
                <a:lnSpc>
                  <a:spcPts val="2015"/>
                </a:lnSpc>
              </a:pPr>
              <a:endParaRPr/>
            </a:p>
          </p:txBody>
        </p:sp>
      </p:grpSp>
      <p:sp>
        <p:nvSpPr>
          <p:cNvPr id="24" name="مربع نص 23">
            <a:extLst>
              <a:ext uri="{FF2B5EF4-FFF2-40B4-BE49-F238E27FC236}">
                <a16:creationId xmlns:a16="http://schemas.microsoft.com/office/drawing/2014/main" id="{121CFC12-C038-105D-77D6-9FE0A7D9DE69}"/>
              </a:ext>
            </a:extLst>
          </p:cNvPr>
          <p:cNvSpPr txBox="1"/>
          <p:nvPr/>
        </p:nvSpPr>
        <p:spPr>
          <a:xfrm>
            <a:off x="2205593" y="8783055"/>
            <a:ext cx="4964206" cy="348813"/>
          </a:xfrm>
          <a:prstGeom prst="rect">
            <a:avLst/>
          </a:prstGeom>
          <a:noFill/>
        </p:spPr>
        <p:txBody>
          <a:bodyPr wrap="square">
            <a:spAutoFit/>
          </a:bodyPr>
          <a:lstStyle/>
          <a:p>
            <a:pPr>
              <a:lnSpc>
                <a:spcPts val="2015"/>
              </a:lnSpc>
            </a:pPr>
            <a:r>
              <a:rPr lang="en-US" dirty="0">
                <a:solidFill>
                  <a:srgbClr val="121212"/>
                </a:solidFill>
                <a:latin typeface="Heading Now 71-78"/>
                <a:ea typeface="Heading Now 71-78"/>
                <a:cs typeface="Heading Now 71-78"/>
                <a:sym typeface="Heading Now 71-78"/>
              </a:rPr>
              <a:t>@</a:t>
            </a:r>
            <a:r>
              <a:rPr lang="en-US" u="sng" dirty="0">
                <a:solidFill>
                  <a:srgbClr val="121212"/>
                </a:solidFill>
                <a:latin typeface="Heading Now 71-78"/>
                <a:ea typeface="Heading Now 71-78"/>
                <a:cs typeface="Heading Now 71-78"/>
                <a:sym typeface="Heading Now 71-78"/>
                <a:hlinkClick r:id="rId6" tooltip="https://www.linkedin.com/in/akram-mohammed-ahmed-ph-d-m-b-a-5859005b?lipi=urn%3Ali%3Apage%3Ad_flagship3_profile_view_base_contact_details%3BIiweHiqLQwurJK%2BeJ8sM8A%3D%3D"/>
              </a:rPr>
              <a:t>linkedin.com/in/akram-mohammed</a:t>
            </a:r>
          </a:p>
        </p:txBody>
      </p:sp>
      <p:sp>
        <p:nvSpPr>
          <p:cNvPr id="25" name="WordArt 8">
            <a:extLst>
              <a:ext uri="{FF2B5EF4-FFF2-40B4-BE49-F238E27FC236}">
                <a16:creationId xmlns:a16="http://schemas.microsoft.com/office/drawing/2014/main" id="{3F107349-5495-00BA-7409-4E19C8093BB8}"/>
              </a:ext>
            </a:extLst>
          </p:cNvPr>
          <p:cNvSpPr>
            <a:spLocks noChangeArrowheads="1" noChangeShapeType="1" noTextEdit="1"/>
          </p:cNvSpPr>
          <p:nvPr/>
        </p:nvSpPr>
        <p:spPr bwMode="auto">
          <a:xfrm>
            <a:off x="2686050" y="333375"/>
            <a:ext cx="8515350" cy="920750"/>
          </a:xfrm>
          <a:prstGeom prst="rect">
            <a:avLst/>
          </a:prstGeom>
        </p:spPr>
        <p:txBody>
          <a:bodyPr wrap="none" fromWordArt="1">
            <a:prstTxWarp prst="textPlain">
              <a:avLst>
                <a:gd name="adj" fmla="val 50000"/>
              </a:avLst>
            </a:prstTxWarp>
          </a:bodyPr>
          <a:lstStyle/>
          <a:p>
            <a:pPr algn="ctr" rtl="1">
              <a:lnSpc>
                <a:spcPct val="115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9" name="TextBox 14">
            <a:extLst>
              <a:ext uri="{FF2B5EF4-FFF2-40B4-BE49-F238E27FC236}">
                <a16:creationId xmlns:a16="http://schemas.microsoft.com/office/drawing/2014/main" id="{8D03708F-51EA-DDE9-4EDF-0EA6B19F909E}"/>
              </a:ext>
            </a:extLst>
          </p:cNvPr>
          <p:cNvSpPr txBox="1"/>
          <p:nvPr/>
        </p:nvSpPr>
        <p:spPr>
          <a:xfrm>
            <a:off x="2046463" y="8071294"/>
            <a:ext cx="3803940" cy="436017"/>
          </a:xfrm>
          <a:prstGeom prst="rect">
            <a:avLst/>
          </a:prstGeom>
        </p:spPr>
        <p:txBody>
          <a:bodyPr lIns="0" tIns="0" rIns="0" bIns="0" rtlCol="0" anchor="t">
            <a:spAutoFit/>
          </a:bodyPr>
          <a:lstStyle/>
          <a:p>
            <a:pPr>
              <a:lnSpc>
                <a:spcPts val="3415"/>
              </a:lnSpc>
            </a:pPr>
            <a:r>
              <a:rPr lang="en-US" sz="3415" dirty="0">
                <a:solidFill>
                  <a:srgbClr val="FFFFFF"/>
                </a:solidFill>
                <a:latin typeface="Heading Now 71-78 Bold"/>
                <a:ea typeface="Heading Now 71-78 Bold"/>
                <a:cs typeface="Heading Now 71-78 Bold"/>
                <a:sym typeface="Heading Now 71-78 Bold"/>
              </a:rPr>
              <a:t>02</a:t>
            </a:r>
          </a:p>
        </p:txBody>
      </p:sp>
      <p:sp>
        <p:nvSpPr>
          <p:cNvPr id="33" name="مربع نص 32">
            <a:extLst>
              <a:ext uri="{FF2B5EF4-FFF2-40B4-BE49-F238E27FC236}">
                <a16:creationId xmlns:a16="http://schemas.microsoft.com/office/drawing/2014/main" id="{52E86EA8-0D0A-B63F-15A8-D07746391EF1}"/>
              </a:ext>
            </a:extLst>
          </p:cNvPr>
          <p:cNvSpPr txBox="1"/>
          <p:nvPr/>
        </p:nvSpPr>
        <p:spPr>
          <a:xfrm>
            <a:off x="3446894" y="31840"/>
            <a:ext cx="6745008" cy="587853"/>
          </a:xfrm>
          <a:prstGeom prst="rect">
            <a:avLst/>
          </a:prstGeom>
          <a:noFill/>
        </p:spPr>
        <p:txBody>
          <a:bodyPr wrap="square">
            <a:spAutoFit/>
          </a:bodyPr>
          <a:lstStyle/>
          <a:p>
            <a:pPr algn="ctr" rtl="1">
              <a:lnSpc>
                <a:spcPct val="115000"/>
              </a:lnSpc>
              <a:spcAft>
                <a:spcPts val="1000"/>
              </a:spcAft>
            </a:pPr>
            <a:r>
              <a:rPr lang="ar-EG" sz="2800" b="1" dirty="0">
                <a:solidFill>
                  <a:schemeClr val="bg1"/>
                </a:solidFill>
                <a:ea typeface="Times New Roman" panose="02020603050405020304" pitchFamily="18" charset="0"/>
                <a:cs typeface="Traditional Arabic" panose="02020603050405020304" pitchFamily="18" charset="-78"/>
              </a:rPr>
              <a:t>المفـــاهيم الأساسية في تحليل وتقيـــــيم الوظــــائف)</a:t>
            </a:r>
            <a:endParaRPr lang="en-US" sz="4800"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27" name="مربع نص 26">
            <a:extLst>
              <a:ext uri="{FF2B5EF4-FFF2-40B4-BE49-F238E27FC236}">
                <a16:creationId xmlns:a16="http://schemas.microsoft.com/office/drawing/2014/main" id="{F6993315-DB9E-3DAC-E4E1-EB7C95DD6432}"/>
              </a:ext>
            </a:extLst>
          </p:cNvPr>
          <p:cNvSpPr txBox="1"/>
          <p:nvPr/>
        </p:nvSpPr>
        <p:spPr>
          <a:xfrm>
            <a:off x="1923721" y="567401"/>
            <a:ext cx="10040008" cy="7940635"/>
          </a:xfrm>
          <a:prstGeom prst="rect">
            <a:avLst/>
          </a:prstGeom>
          <a:noFill/>
        </p:spPr>
        <p:txBody>
          <a:bodyPr wrap="square" rtlCol="1">
            <a:spAutoFit/>
          </a:bodyPr>
          <a:lstStyle/>
          <a:p>
            <a:pPr marL="342900" indent="-342900" algn="r" rtl="1">
              <a:spcAft>
                <a:spcPts val="1000"/>
              </a:spcAft>
              <a:buFont typeface="+mj-lt"/>
              <a:buAutoNum type="arabicPeriod"/>
              <a:tabLst>
                <a:tab pos="457200" algn="l"/>
              </a:tabLst>
            </a:pPr>
            <a:r>
              <a:rPr lang="ar-SA" dirty="0">
                <a:solidFill>
                  <a:schemeClr val="bg1"/>
                </a:solidFill>
              </a:rPr>
              <a:t>تعـــــريف تحليــــل الوظـــــائف:- هو عبارة عن القيام بمعرفة المهام الوظيفية للوظيفة لكل موظف والهدف  منها معرفة المهام التي يقوم بها الموظف حتى يتم صياغة وصف وظيفي  مناسب لكل وظيفة وتحديد متطلبات هذه الوظيفة</a:t>
            </a:r>
            <a:endParaRPr lang="en-US" dirty="0">
              <a:solidFill>
                <a:schemeClr val="bg1"/>
              </a:solidFill>
            </a:endParaRPr>
          </a:p>
          <a:p>
            <a:pPr marL="685800" indent="-228600" algn="r" rtl="1">
              <a:spcAft>
                <a:spcPts val="1000"/>
              </a:spcAft>
            </a:pPr>
            <a:r>
              <a:rPr lang="ar-SA" dirty="0">
                <a:solidFill>
                  <a:schemeClr val="bg1"/>
                </a:solidFill>
              </a:rPr>
              <a:t> اهميـــــــــــة تحلــــــــــيل الوظـــــــــــائف:</a:t>
            </a:r>
            <a:endParaRPr lang="en-US" dirty="0">
              <a:solidFill>
                <a:schemeClr val="bg1"/>
              </a:solidFill>
            </a:endParaRPr>
          </a:p>
          <a:p>
            <a:pPr marL="2519680" indent="-318770" algn="r" rtl="1">
              <a:spcAft>
                <a:spcPts val="1000"/>
              </a:spcAft>
            </a:pPr>
            <a:r>
              <a:rPr lang="ar-SA" dirty="0">
                <a:solidFill>
                  <a:schemeClr val="bg1"/>
                </a:solidFill>
              </a:rPr>
              <a:t>1-تخطيط القوى البشرية</a:t>
            </a:r>
            <a:endParaRPr lang="en-US" dirty="0">
              <a:solidFill>
                <a:schemeClr val="bg1"/>
              </a:solidFill>
            </a:endParaRPr>
          </a:p>
          <a:p>
            <a:pPr marL="2519680" indent="-318770" algn="r" rtl="1">
              <a:spcAft>
                <a:spcPts val="1000"/>
              </a:spcAft>
            </a:pPr>
            <a:r>
              <a:rPr lang="ar-SA" dirty="0">
                <a:solidFill>
                  <a:schemeClr val="bg1"/>
                </a:solidFill>
              </a:rPr>
              <a:t>2-الاستقطاب والاختيار</a:t>
            </a:r>
            <a:endParaRPr lang="en-US" dirty="0">
              <a:solidFill>
                <a:schemeClr val="bg1"/>
              </a:solidFill>
            </a:endParaRPr>
          </a:p>
          <a:p>
            <a:pPr marL="2519680" indent="-318770" algn="r" rtl="1">
              <a:spcAft>
                <a:spcPts val="1000"/>
              </a:spcAft>
            </a:pPr>
            <a:r>
              <a:rPr lang="ar-SA" dirty="0">
                <a:solidFill>
                  <a:schemeClr val="bg1"/>
                </a:solidFill>
              </a:rPr>
              <a:t>3-تحديد الأجور، الرواتب والمكافآت</a:t>
            </a:r>
            <a:endParaRPr lang="en-US" dirty="0">
              <a:solidFill>
                <a:schemeClr val="bg1"/>
              </a:solidFill>
            </a:endParaRPr>
          </a:p>
          <a:p>
            <a:pPr marL="2519680" indent="-318770" algn="r" rtl="1">
              <a:spcAft>
                <a:spcPts val="1000"/>
              </a:spcAft>
            </a:pPr>
            <a:r>
              <a:rPr lang="ar-SA" dirty="0">
                <a:solidFill>
                  <a:schemeClr val="bg1"/>
                </a:solidFill>
              </a:rPr>
              <a:t>4-تقييم الأداء</a:t>
            </a:r>
            <a:endParaRPr lang="en-US" dirty="0">
              <a:solidFill>
                <a:schemeClr val="bg1"/>
              </a:solidFill>
            </a:endParaRPr>
          </a:p>
          <a:p>
            <a:pPr marL="2519680" indent="-318770" algn="r" rtl="1">
              <a:spcAft>
                <a:spcPts val="1000"/>
              </a:spcAft>
            </a:pPr>
            <a:r>
              <a:rPr lang="ar-SA" dirty="0">
                <a:solidFill>
                  <a:schemeClr val="bg1"/>
                </a:solidFill>
              </a:rPr>
              <a:t>5-التدريب</a:t>
            </a:r>
            <a:endParaRPr lang="en-US" dirty="0">
              <a:solidFill>
                <a:schemeClr val="bg1"/>
              </a:solidFill>
            </a:endParaRPr>
          </a:p>
          <a:p>
            <a:pPr marL="2519680" indent="-318770" algn="r" rtl="1">
              <a:spcAft>
                <a:spcPts val="1000"/>
              </a:spcAft>
            </a:pPr>
            <a:r>
              <a:rPr lang="ar-SA" dirty="0">
                <a:solidFill>
                  <a:schemeClr val="bg1"/>
                </a:solidFill>
              </a:rPr>
              <a:t>6-تبسيط العمل</a:t>
            </a:r>
            <a:endParaRPr lang="en-US" dirty="0">
              <a:solidFill>
                <a:schemeClr val="bg1"/>
              </a:solidFill>
            </a:endParaRPr>
          </a:p>
          <a:p>
            <a:pPr marL="2519680" indent="-318770" algn="r" rtl="1">
              <a:spcAft>
                <a:spcPts val="1000"/>
              </a:spcAft>
            </a:pPr>
            <a:r>
              <a:rPr lang="ar-SA" dirty="0">
                <a:solidFill>
                  <a:schemeClr val="bg1"/>
                </a:solidFill>
              </a:rPr>
              <a:t>7-تصميم العمل </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فـــوائد التحلــــــــــــــــــيل الوظيــــــــــفي:</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الهيكل التنظيمي والتصميم</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التوظيف والاختيار</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تقييم الأداء والتدريب / التطوير</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تقييم الوظيفة </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الترقيات </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تخطيط المسار الوظيفي</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علاقات العمل</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الصحة والسلامة</a:t>
            </a:r>
            <a:endParaRPr lang="en-US" dirty="0">
              <a:solidFill>
                <a:schemeClr val="bg1"/>
              </a:solidFill>
            </a:endParaRPr>
          </a:p>
          <a:p>
            <a:pPr marL="342900" indent="-342900" algn="r" rtl="1">
              <a:spcAft>
                <a:spcPts val="1000"/>
              </a:spcAft>
              <a:buFont typeface="+mj-lt"/>
              <a:buAutoNum type="arabicPeriod"/>
              <a:tabLst>
                <a:tab pos="457200" algn="l"/>
              </a:tabLst>
            </a:pPr>
            <a:r>
              <a:rPr lang="ar-SA" dirty="0">
                <a:solidFill>
                  <a:schemeClr val="bg1"/>
                </a:solidFill>
              </a:rPr>
              <a:t>قبول عرض العمل</a:t>
            </a:r>
            <a:endParaRPr lang="en-US" sz="1400" dirty="0">
              <a:solidFill>
                <a:schemeClr val="bg1"/>
              </a:solidFill>
              <a:latin typeface="29LT Azer" panose="00000500000000000000" pitchFamily="2" charset="-78"/>
              <a:ea typeface="Times New Roman" panose="02020603050405020304" pitchFamily="18" charset="0"/>
              <a:cs typeface="29LT Azer" panose="00000500000000000000" pitchFamily="2" charset="-78"/>
            </a:endParaRPr>
          </a:p>
        </p:txBody>
      </p:sp>
    </p:spTree>
    <p:extLst>
      <p:ext uri="{BB962C8B-B14F-4D97-AF65-F5344CB8AC3E}">
        <p14:creationId xmlns:p14="http://schemas.microsoft.com/office/powerpoint/2010/main" val="84769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rot="-8809957">
            <a:off x="5254076" y="4010706"/>
            <a:ext cx="13194493" cy="11606267"/>
          </a:xfrm>
          <a:custGeom>
            <a:avLst/>
            <a:gdLst/>
            <a:ahLst/>
            <a:cxnLst/>
            <a:rect l="l" t="t" r="r" b="b"/>
            <a:pathLst>
              <a:path w="13194493" h="11606267">
                <a:moveTo>
                  <a:pt x="0" y="0"/>
                </a:moveTo>
                <a:lnTo>
                  <a:pt x="13194494" y="0"/>
                </a:lnTo>
                <a:lnTo>
                  <a:pt x="13194494" y="11606267"/>
                </a:lnTo>
                <a:lnTo>
                  <a:pt x="0" y="11606267"/>
                </a:lnTo>
                <a:lnTo>
                  <a:pt x="0" y="0"/>
                </a:lnTo>
                <a:close/>
              </a:path>
            </a:pathLst>
          </a:custGeom>
          <a:blipFill>
            <a:blip r:embed="rId2"/>
            <a:stretch>
              <a:fillRect/>
            </a:stretch>
          </a:blipFill>
        </p:spPr>
        <p:txBody>
          <a:bodyPr/>
          <a:lstStyle/>
          <a:p>
            <a:endParaRPr lang="ar-SA" dirty="0"/>
          </a:p>
        </p:txBody>
      </p:sp>
      <p:grpSp>
        <p:nvGrpSpPr>
          <p:cNvPr id="3" name="Group 3"/>
          <p:cNvGrpSpPr/>
          <p:nvPr/>
        </p:nvGrpSpPr>
        <p:grpSpPr>
          <a:xfrm>
            <a:off x="9334446" y="8489341"/>
            <a:ext cx="1638354" cy="759435"/>
            <a:chOff x="0" y="0"/>
            <a:chExt cx="455236" cy="211018"/>
          </a:xfrm>
        </p:grpSpPr>
        <p:sp>
          <p:nvSpPr>
            <p:cNvPr id="4" name="Freeform 4"/>
            <p:cNvSpPr/>
            <p:nvPr/>
          </p:nvSpPr>
          <p:spPr>
            <a:xfrm>
              <a:off x="0" y="0"/>
              <a:ext cx="455236" cy="211018"/>
            </a:xfrm>
            <a:custGeom>
              <a:avLst/>
              <a:gdLst/>
              <a:ahLst/>
              <a:cxnLst/>
              <a:rect l="l" t="t" r="r" b="b"/>
              <a:pathLst>
                <a:path w="455236" h="211018">
                  <a:moveTo>
                    <a:pt x="105509" y="0"/>
                  </a:moveTo>
                  <a:lnTo>
                    <a:pt x="349727" y="0"/>
                  </a:lnTo>
                  <a:cubicBezTo>
                    <a:pt x="407998" y="0"/>
                    <a:pt x="455236" y="47238"/>
                    <a:pt x="455236" y="105509"/>
                  </a:cubicBezTo>
                  <a:lnTo>
                    <a:pt x="455236" y="105509"/>
                  </a:lnTo>
                  <a:cubicBezTo>
                    <a:pt x="455236" y="133492"/>
                    <a:pt x="444120" y="160329"/>
                    <a:pt x="424334" y="180115"/>
                  </a:cubicBezTo>
                  <a:cubicBezTo>
                    <a:pt x="404547" y="199902"/>
                    <a:pt x="377710" y="211018"/>
                    <a:pt x="349727" y="211018"/>
                  </a:cubicBezTo>
                  <a:lnTo>
                    <a:pt x="105509" y="211018"/>
                  </a:lnTo>
                  <a:cubicBezTo>
                    <a:pt x="47238" y="211018"/>
                    <a:pt x="0" y="163780"/>
                    <a:pt x="0" y="105509"/>
                  </a:cubicBezTo>
                  <a:lnTo>
                    <a:pt x="0" y="105509"/>
                  </a:lnTo>
                  <a:cubicBezTo>
                    <a:pt x="0" y="47238"/>
                    <a:pt x="47238" y="0"/>
                    <a:pt x="105509" y="0"/>
                  </a:cubicBezTo>
                  <a:close/>
                </a:path>
              </a:pathLst>
            </a:custGeom>
            <a:solidFill>
              <a:srgbClr val="000000">
                <a:alpha val="0"/>
              </a:srgbClr>
            </a:solidFill>
            <a:ln w="38100" cap="rnd">
              <a:solidFill>
                <a:srgbClr val="FFFFFF"/>
              </a:solidFill>
              <a:prstDash val="solid"/>
              <a:round/>
            </a:ln>
          </p:spPr>
        </p:sp>
        <p:sp>
          <p:nvSpPr>
            <p:cNvPr id="5" name="TextBox 5"/>
            <p:cNvSpPr txBox="1"/>
            <p:nvPr/>
          </p:nvSpPr>
          <p:spPr>
            <a:xfrm>
              <a:off x="0" y="-9525"/>
              <a:ext cx="455236" cy="220543"/>
            </a:xfrm>
            <a:prstGeom prst="rect">
              <a:avLst/>
            </a:prstGeom>
          </p:spPr>
          <p:txBody>
            <a:bodyPr lIns="50800" tIns="50800" rIns="50800" bIns="50800" rtlCol="0" anchor="ctr"/>
            <a:lstStyle/>
            <a:p>
              <a:pPr algn="ctr">
                <a:lnSpc>
                  <a:spcPts val="2015"/>
                </a:lnSpc>
              </a:pPr>
              <a:endParaRPr/>
            </a:p>
          </p:txBody>
        </p:sp>
      </p:grpSp>
      <p:sp>
        <p:nvSpPr>
          <p:cNvPr id="6" name="Freeform 6"/>
          <p:cNvSpPr/>
          <p:nvPr/>
        </p:nvSpPr>
        <p:spPr>
          <a:xfrm rot="-10800000">
            <a:off x="9731341" y="8669002"/>
            <a:ext cx="844565" cy="400113"/>
          </a:xfrm>
          <a:custGeom>
            <a:avLst/>
            <a:gdLst/>
            <a:ahLst/>
            <a:cxnLst/>
            <a:rect l="l" t="t" r="r" b="b"/>
            <a:pathLst>
              <a:path w="844565" h="400113">
                <a:moveTo>
                  <a:pt x="0" y="0"/>
                </a:moveTo>
                <a:lnTo>
                  <a:pt x="844565" y="0"/>
                </a:lnTo>
                <a:lnTo>
                  <a:pt x="844565" y="400113"/>
                </a:lnTo>
                <a:lnTo>
                  <a:pt x="0" y="400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040871" y="-3315127"/>
            <a:ext cx="13194493" cy="11606267"/>
          </a:xfrm>
          <a:custGeom>
            <a:avLst/>
            <a:gdLst/>
            <a:ahLst/>
            <a:cxnLst/>
            <a:rect l="l" t="t" r="r" b="b"/>
            <a:pathLst>
              <a:path w="13194493" h="11606267">
                <a:moveTo>
                  <a:pt x="0" y="0"/>
                </a:moveTo>
                <a:lnTo>
                  <a:pt x="13194493" y="0"/>
                </a:lnTo>
                <a:lnTo>
                  <a:pt x="13194493" y="11606268"/>
                </a:lnTo>
                <a:lnTo>
                  <a:pt x="0" y="11606268"/>
                </a:lnTo>
                <a:lnTo>
                  <a:pt x="0" y="0"/>
                </a:lnTo>
                <a:close/>
              </a:path>
            </a:pathLst>
          </a:custGeom>
          <a:blipFill>
            <a:blip r:embed="rId2"/>
            <a:stretch>
              <a:fillRect/>
            </a:stretch>
          </a:blipFill>
        </p:spPr>
        <p:txBody>
          <a:bodyPr/>
          <a:lstStyle/>
          <a:p>
            <a:endParaRPr lang="ar-SA" dirty="0"/>
          </a:p>
        </p:txBody>
      </p:sp>
      <p:sp>
        <p:nvSpPr>
          <p:cNvPr id="14" name="TextBox 14"/>
          <p:cNvSpPr txBox="1"/>
          <p:nvPr/>
        </p:nvSpPr>
        <p:spPr>
          <a:xfrm>
            <a:off x="1923665" y="594051"/>
            <a:ext cx="9610610" cy="7535396"/>
          </a:xfrm>
          <a:prstGeom prst="rect">
            <a:avLst/>
          </a:prstGeom>
        </p:spPr>
        <p:txBody>
          <a:bodyPr wrap="square" lIns="0" tIns="0" rIns="0" bIns="0" rtlCol="0" anchor="t">
            <a:spAutoFit/>
          </a:bodyPr>
          <a:lstStyle/>
          <a:p>
            <a:pPr algn="r" rtl="1"/>
            <a:r>
              <a:rPr lang="ar-SA" sz="2400" b="1" dirty="0">
                <a:solidFill>
                  <a:schemeClr val="bg1"/>
                </a:solidFill>
                <a:latin typeface="29LT Azer" panose="00000500000000000000" pitchFamily="2" charset="-78"/>
                <a:cs typeface="29LT Azer" panose="00000500000000000000" pitchFamily="2" charset="-78"/>
                <a:sym typeface="Cairo Bold"/>
              </a:rPr>
              <a:t>أتعريف الشخصية  الإنسانية  :    </a:t>
            </a:r>
            <a:r>
              <a:rPr lang="ar-SA" sz="2400" b="1" dirty="0">
                <a:solidFill>
                  <a:schemeClr val="bg1"/>
                </a:solidFill>
                <a:latin typeface="29LT Azer" panose="00000500000000000000" pitchFamily="2" charset="-78"/>
                <a:cs typeface="29LT Azer" panose="00000500000000000000" pitchFamily="2" charset="-78"/>
              </a:rPr>
              <a:t>مجموعة الاساليب السلوكية والعقلية </a:t>
            </a:r>
            <a:r>
              <a:rPr lang="ar-SA" sz="2400" b="1" dirty="0" err="1">
                <a:solidFill>
                  <a:schemeClr val="bg1"/>
                </a:solidFill>
                <a:latin typeface="29LT Azer" panose="00000500000000000000" pitchFamily="2" charset="-78"/>
                <a:cs typeface="29LT Azer" panose="00000500000000000000" pitchFamily="2" charset="-78"/>
              </a:rPr>
              <a:t>التى</a:t>
            </a:r>
            <a:r>
              <a:rPr lang="ar-SA" sz="2400" b="1" dirty="0">
                <a:solidFill>
                  <a:schemeClr val="bg1"/>
                </a:solidFill>
                <a:latin typeface="29LT Azer" panose="00000500000000000000" pitchFamily="2" charset="-78"/>
                <a:cs typeface="29LT Azer" panose="00000500000000000000" pitchFamily="2" charset="-78"/>
              </a:rPr>
              <a:t> تميزه عن غيره</a:t>
            </a:r>
            <a:r>
              <a:rPr lang="en-US" sz="2400" b="1" dirty="0">
                <a:solidFill>
                  <a:schemeClr val="bg1"/>
                </a:solidFill>
                <a:latin typeface="29LT Azer" panose="00000500000000000000" pitchFamily="2" charset="-78"/>
                <a:cs typeface="29LT Azer" panose="00000500000000000000" pitchFamily="2" charset="-78"/>
              </a:rPr>
              <a:t> </a:t>
            </a:r>
          </a:p>
          <a:p>
            <a:pPr algn="r" rtl="1">
              <a:spcAft>
                <a:spcPts val="1000"/>
              </a:spcAft>
              <a:tabLst>
                <a:tab pos="457200" algn="l"/>
              </a:tabLst>
            </a:pPr>
            <a:r>
              <a:rPr lang="ar-SA" dirty="0">
                <a:solidFill>
                  <a:schemeClr val="bg1"/>
                </a:solidFill>
                <a:latin typeface="29LT Azer" panose="00000500000000000000" pitchFamily="2" charset="-78"/>
                <a:cs typeface="29LT Azer" panose="00000500000000000000" pitchFamily="2" charset="-78"/>
                <a:sym typeface="Cairo Bold"/>
              </a:rPr>
              <a:t>مكونات الأساليب :</a:t>
            </a:r>
            <a:r>
              <a:rPr lang="ar-SA" dirty="0">
                <a:solidFill>
                  <a:schemeClr val="bg1"/>
                </a:solidFill>
                <a:latin typeface="29LT Azer" panose="00000500000000000000" pitchFamily="2" charset="-78"/>
                <a:cs typeface="29LT Azer" panose="00000500000000000000" pitchFamily="2" charset="-78"/>
              </a:rPr>
              <a:t>العقبــــــات والمشاكل التي تواجه التحليل الوظيــــفي: </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عدم وجود دعم من الإدارة العليا اللامبالاة.</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الاقتصار على استخدام أداه واحدة في التحليل.</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عدم وجود خبرة لدى المحلل بالوظيفة.</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افتقار شاغل الوظيفي إلى التدريب الكافي.</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عدم إحاطة الخاضعين للتحليل بأخذ المعلومات المفيدة خلال المنافسة </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احياناً تبني المعلومات على اداء انشطة غير صحيح وبالتالي نتائج غير صحيحة. </a:t>
            </a:r>
            <a:endParaRPr lang="en-US" dirty="0">
              <a:solidFill>
                <a:schemeClr val="bg1"/>
              </a:solidFill>
              <a:latin typeface="29LT Azer" panose="00000500000000000000" pitchFamily="2" charset="-78"/>
              <a:cs typeface="29LT Azer" panose="00000500000000000000" pitchFamily="2" charset="-78"/>
            </a:endParaRPr>
          </a:p>
          <a:p>
            <a:pPr algn="r" rtl="1">
              <a:spcAft>
                <a:spcPts val="1000"/>
              </a:spcAft>
              <a:tabLst>
                <a:tab pos="457200" algn="l"/>
              </a:tabLst>
            </a:pPr>
            <a:r>
              <a:rPr lang="ar-SA" sz="2000" b="1" dirty="0">
                <a:solidFill>
                  <a:schemeClr val="bg1"/>
                </a:solidFill>
                <a:latin typeface="29LT Azer" panose="00000500000000000000" pitchFamily="2" charset="-78"/>
                <a:cs typeface="29LT Azer" panose="00000500000000000000" pitchFamily="2" charset="-78"/>
              </a:rPr>
              <a:t>مقـــــــومـــــات نجــــاح تحليــــل الوظيــــــفة:-</a:t>
            </a:r>
            <a:endParaRPr lang="en-US" sz="2000" b="1"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التأييد من جانب المنظمة</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 تحويل الوصف الى شكل كمي ورقمي مثلــــــ السن , سنوات الخبرة .....</a:t>
            </a:r>
            <a:endParaRPr lang="en-US" dirty="0">
              <a:solidFill>
                <a:schemeClr val="bg1"/>
              </a:solidFill>
              <a:latin typeface="29LT Azer" panose="00000500000000000000" pitchFamily="2" charset="-78"/>
              <a:cs typeface="29LT Azer" panose="00000500000000000000" pitchFamily="2" charset="-78"/>
            </a:endParaRPr>
          </a:p>
          <a:p>
            <a:pPr algn="r" rtl="1">
              <a:spcAft>
                <a:spcPts val="1000"/>
              </a:spcAft>
              <a:tabLst>
                <a:tab pos="457200" algn="l"/>
              </a:tabLst>
            </a:pPr>
            <a:r>
              <a:rPr lang="ar-SA" b="1" dirty="0">
                <a:solidFill>
                  <a:schemeClr val="bg1"/>
                </a:solidFill>
                <a:latin typeface="29LT Azer" panose="00000500000000000000" pitchFamily="2" charset="-78"/>
                <a:cs typeface="29LT Azer" panose="00000500000000000000" pitchFamily="2" charset="-78"/>
              </a:rPr>
              <a:t>التمهيد للعاملين حول طبيعة هذه الدراسات والفائدة التي تعود عليهم من اتمام تحليل وتوصيف الوظائف</a:t>
            </a:r>
          </a:p>
          <a:p>
            <a:pPr algn="r" rtl="1">
              <a:spcAft>
                <a:spcPts val="1000"/>
              </a:spcAft>
              <a:tabLst>
                <a:tab pos="457200" algn="l"/>
              </a:tabLst>
            </a:pPr>
            <a:r>
              <a:rPr lang="ar-SA" dirty="0">
                <a:solidFill>
                  <a:schemeClr val="bg1"/>
                </a:solidFill>
                <a:latin typeface="29LT Azer" panose="00000500000000000000" pitchFamily="2" charset="-78"/>
                <a:cs typeface="29LT Azer" panose="00000500000000000000" pitchFamily="2" charset="-78"/>
              </a:rPr>
              <a:t>حسن اختيار واعداد الاشخاص القائمين بعمليه تحليل الوظائف </a:t>
            </a:r>
          </a:p>
          <a:p>
            <a:pPr algn="r" rtl="1">
              <a:spcAft>
                <a:spcPts val="1000"/>
              </a:spcAft>
              <a:tabLst>
                <a:tab pos="457200" algn="l"/>
              </a:tabLst>
            </a:pPr>
            <a:r>
              <a:rPr lang="ar-SA" sz="2000" b="1" dirty="0">
                <a:solidFill>
                  <a:schemeClr val="bg1"/>
                </a:solidFill>
                <a:latin typeface="29LT Azer" panose="00000500000000000000" pitchFamily="2" charset="-78"/>
                <a:cs typeface="29LT Azer" panose="00000500000000000000" pitchFamily="2" charset="-78"/>
              </a:rPr>
              <a:t>التوقيت الزمنى المناسب: للحصول على الفائدة الحقيقية من عملية التوصيف</a:t>
            </a:r>
            <a:endParaRPr lang="en-US" sz="2000" b="1"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تناسب المسمى الوظيفي مع طبيعة عمل الوظيفة</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وجود ملخص وصف لهذه الوظيفة: وهذا الملخص يتضـــمن </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طبيعة الوظيفة (انتاجية، ادارية، خدمية. ) </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 اختلاف هذه الوظيفة عن غيرها </a:t>
            </a:r>
            <a:endParaRPr lang="en-US" dirty="0">
              <a:solidFill>
                <a:schemeClr val="bg1"/>
              </a:solidFill>
              <a:latin typeface="29LT Azer" panose="00000500000000000000" pitchFamily="2" charset="-78"/>
              <a:cs typeface="29LT Azer" panose="00000500000000000000" pitchFamily="2" charset="-78"/>
            </a:endParaRPr>
          </a:p>
          <a:p>
            <a:pPr marL="342900" indent="-342900" algn="r" rtl="1">
              <a:spcAft>
                <a:spcPts val="1000"/>
              </a:spcAft>
              <a:buFont typeface="+mj-lt"/>
              <a:buAutoNum type="arabicPeriod"/>
              <a:tabLst>
                <a:tab pos="457200" algn="l"/>
              </a:tabLst>
            </a:pPr>
            <a:r>
              <a:rPr lang="ar-SA" dirty="0">
                <a:solidFill>
                  <a:schemeClr val="bg1"/>
                </a:solidFill>
                <a:latin typeface="29LT Azer" panose="00000500000000000000" pitchFamily="2" charset="-78"/>
                <a:cs typeface="29LT Azer" panose="00000500000000000000" pitchFamily="2" charset="-78"/>
              </a:rPr>
              <a:t> درجة الاختلاف بينها وبين الوظائف المتشابهة</a:t>
            </a:r>
            <a:endParaRPr lang="en-US" dirty="0">
              <a:solidFill>
                <a:schemeClr val="bg1"/>
              </a:solidFill>
              <a:latin typeface="29LT Azer" panose="00000500000000000000" pitchFamily="2" charset="-78"/>
              <a:cs typeface="29LT Azer" panose="00000500000000000000" pitchFamily="2" charset="-78"/>
            </a:endParaRPr>
          </a:p>
        </p:txBody>
      </p:sp>
      <p:grpSp>
        <p:nvGrpSpPr>
          <p:cNvPr id="18" name="Group 10">
            <a:extLst>
              <a:ext uri="{FF2B5EF4-FFF2-40B4-BE49-F238E27FC236}">
                <a16:creationId xmlns:a16="http://schemas.microsoft.com/office/drawing/2014/main" id="{F1F58034-514D-F803-FD44-C8CFAB90EC4D}"/>
              </a:ext>
            </a:extLst>
          </p:cNvPr>
          <p:cNvGrpSpPr/>
          <p:nvPr/>
        </p:nvGrpSpPr>
        <p:grpSpPr>
          <a:xfrm>
            <a:off x="7492321" y="8292859"/>
            <a:ext cx="1787922" cy="1479192"/>
            <a:chOff x="0" y="0"/>
            <a:chExt cx="18228634" cy="18502982"/>
          </a:xfrm>
        </p:grpSpPr>
        <p:sp>
          <p:nvSpPr>
            <p:cNvPr id="19" name="Freeform 11">
              <a:extLst>
                <a:ext uri="{FF2B5EF4-FFF2-40B4-BE49-F238E27FC236}">
                  <a16:creationId xmlns:a16="http://schemas.microsoft.com/office/drawing/2014/main" id="{F65B81ED-3E0E-C546-D259-9DA2FFCE9722}"/>
                </a:ext>
              </a:extLst>
            </p:cNvPr>
            <p:cNvSpPr/>
            <p:nvPr/>
          </p:nvSpPr>
          <p:spPr>
            <a:xfrm>
              <a:off x="0" y="0"/>
              <a:ext cx="18228635" cy="18502982"/>
            </a:xfrm>
            <a:custGeom>
              <a:avLst/>
              <a:gdLst/>
              <a:ahLst/>
              <a:cxnLst/>
              <a:rect l="l" t="t" r="r" b="b"/>
              <a:pathLst>
                <a:path w="18228635" h="18502982">
                  <a:moveTo>
                    <a:pt x="18228635" y="9251602"/>
                  </a:moveTo>
                  <a:cubicBezTo>
                    <a:pt x="18228635" y="14360851"/>
                    <a:pt x="14147936" y="18502982"/>
                    <a:pt x="9114317" y="18502982"/>
                  </a:cubicBezTo>
                  <a:cubicBezTo>
                    <a:pt x="4080626" y="18502982"/>
                    <a:pt x="0" y="14360851"/>
                    <a:pt x="0" y="9251602"/>
                  </a:cubicBezTo>
                  <a:cubicBezTo>
                    <a:pt x="0" y="4142094"/>
                    <a:pt x="4080626" y="0"/>
                    <a:pt x="9114317" y="0"/>
                  </a:cubicBezTo>
                  <a:cubicBezTo>
                    <a:pt x="14148009" y="0"/>
                    <a:pt x="18228635" y="4142094"/>
                    <a:pt x="18228635" y="9251602"/>
                  </a:cubicBezTo>
                  <a:close/>
                </a:path>
              </a:pathLst>
            </a:custGeom>
            <a:blipFill>
              <a:blip r:embed="rId5"/>
              <a:stretch>
                <a:fillRect t="-90" r="-15098" b="-4155"/>
              </a:stretch>
            </a:blipFill>
          </p:spPr>
          <p:txBody>
            <a:bodyPr/>
            <a:lstStyle/>
            <a:p>
              <a:endParaRPr lang="ar-SA" dirty="0"/>
            </a:p>
          </p:txBody>
        </p:sp>
      </p:grpSp>
      <p:sp>
        <p:nvSpPr>
          <p:cNvPr id="22" name="TextBox 10">
            <a:extLst>
              <a:ext uri="{FF2B5EF4-FFF2-40B4-BE49-F238E27FC236}">
                <a16:creationId xmlns:a16="http://schemas.microsoft.com/office/drawing/2014/main" id="{D66AE016-C2B8-5626-66CA-CB510A3E8836}"/>
              </a:ext>
            </a:extLst>
          </p:cNvPr>
          <p:cNvSpPr txBox="1"/>
          <p:nvPr/>
        </p:nvSpPr>
        <p:spPr>
          <a:xfrm>
            <a:off x="2049927" y="1826139"/>
            <a:ext cx="4161672" cy="1479191"/>
          </a:xfrm>
          <a:prstGeom prst="rect">
            <a:avLst/>
          </a:prstGeom>
        </p:spPr>
        <p:txBody>
          <a:bodyPr lIns="50800" tIns="50800" rIns="50800" bIns="50800" rtlCol="0" anchor="ctr"/>
          <a:lstStyle/>
          <a:p>
            <a:pPr algn="ctr">
              <a:lnSpc>
                <a:spcPts val="2015"/>
              </a:lnSpc>
            </a:pPr>
            <a:endParaRPr/>
          </a:p>
        </p:txBody>
      </p:sp>
      <p:grpSp>
        <p:nvGrpSpPr>
          <p:cNvPr id="11" name="Group 7">
            <a:extLst>
              <a:ext uri="{FF2B5EF4-FFF2-40B4-BE49-F238E27FC236}">
                <a16:creationId xmlns:a16="http://schemas.microsoft.com/office/drawing/2014/main" id="{DF0D5B3C-DCE9-1868-7121-08B13B9C92F3}"/>
              </a:ext>
            </a:extLst>
          </p:cNvPr>
          <p:cNvGrpSpPr/>
          <p:nvPr/>
        </p:nvGrpSpPr>
        <p:grpSpPr>
          <a:xfrm>
            <a:off x="1847191" y="8722130"/>
            <a:ext cx="5560781" cy="435924"/>
            <a:chOff x="0" y="0"/>
            <a:chExt cx="1545130" cy="121127"/>
          </a:xfrm>
        </p:grpSpPr>
        <p:sp>
          <p:nvSpPr>
            <p:cNvPr id="12" name="Freeform 8">
              <a:extLst>
                <a:ext uri="{FF2B5EF4-FFF2-40B4-BE49-F238E27FC236}">
                  <a16:creationId xmlns:a16="http://schemas.microsoft.com/office/drawing/2014/main" id="{EE30FED2-2702-BF81-1B44-52CDDE164CCC}"/>
                </a:ext>
              </a:extLst>
            </p:cNvPr>
            <p:cNvSpPr/>
            <p:nvPr/>
          </p:nvSpPr>
          <p:spPr>
            <a:xfrm>
              <a:off x="0" y="0"/>
              <a:ext cx="1545130" cy="121127"/>
            </a:xfrm>
            <a:custGeom>
              <a:avLst/>
              <a:gdLst/>
              <a:ahLst/>
              <a:cxnLst/>
              <a:rect l="l" t="t" r="r" b="b"/>
              <a:pathLst>
                <a:path w="1545130" h="121127">
                  <a:moveTo>
                    <a:pt x="60563" y="0"/>
                  </a:moveTo>
                  <a:lnTo>
                    <a:pt x="1484567" y="0"/>
                  </a:lnTo>
                  <a:cubicBezTo>
                    <a:pt x="1518015" y="0"/>
                    <a:pt x="1545130" y="27115"/>
                    <a:pt x="1545130" y="60563"/>
                  </a:cubicBezTo>
                  <a:lnTo>
                    <a:pt x="1545130" y="60563"/>
                  </a:lnTo>
                  <a:cubicBezTo>
                    <a:pt x="1545130" y="76626"/>
                    <a:pt x="1538749" y="92030"/>
                    <a:pt x="1527392" y="103388"/>
                  </a:cubicBezTo>
                  <a:cubicBezTo>
                    <a:pt x="1516034" y="114746"/>
                    <a:pt x="1500629" y="121127"/>
                    <a:pt x="1484567" y="121127"/>
                  </a:cubicBezTo>
                  <a:lnTo>
                    <a:pt x="60563" y="121127"/>
                  </a:lnTo>
                  <a:cubicBezTo>
                    <a:pt x="27115" y="121127"/>
                    <a:pt x="0" y="94012"/>
                    <a:pt x="0" y="60563"/>
                  </a:cubicBezTo>
                  <a:lnTo>
                    <a:pt x="0" y="60563"/>
                  </a:lnTo>
                  <a:cubicBezTo>
                    <a:pt x="0" y="27115"/>
                    <a:pt x="27115" y="0"/>
                    <a:pt x="60563" y="0"/>
                  </a:cubicBezTo>
                  <a:close/>
                </a:path>
              </a:pathLst>
            </a:custGeom>
            <a:solidFill>
              <a:srgbClr val="FFFFFF"/>
            </a:solidFill>
            <a:ln cap="rnd">
              <a:noFill/>
              <a:prstDash val="solid"/>
              <a:round/>
            </a:ln>
          </p:spPr>
        </p:sp>
        <p:sp>
          <p:nvSpPr>
            <p:cNvPr id="16" name="TextBox 9">
              <a:extLst>
                <a:ext uri="{FF2B5EF4-FFF2-40B4-BE49-F238E27FC236}">
                  <a16:creationId xmlns:a16="http://schemas.microsoft.com/office/drawing/2014/main" id="{B68A6D14-58E2-D397-CD18-F23B79FF4AC9}"/>
                </a:ext>
              </a:extLst>
            </p:cNvPr>
            <p:cNvSpPr txBox="1"/>
            <p:nvPr/>
          </p:nvSpPr>
          <p:spPr>
            <a:xfrm>
              <a:off x="0" y="0"/>
              <a:ext cx="1545130" cy="121127"/>
            </a:xfrm>
            <a:prstGeom prst="rect">
              <a:avLst/>
            </a:prstGeom>
          </p:spPr>
          <p:txBody>
            <a:bodyPr lIns="50800" tIns="50800" rIns="50800" bIns="50800" rtlCol="0" anchor="ctr"/>
            <a:lstStyle/>
            <a:p>
              <a:pPr algn="ctr">
                <a:lnSpc>
                  <a:spcPts val="2015"/>
                </a:lnSpc>
              </a:pPr>
              <a:endParaRPr/>
            </a:p>
          </p:txBody>
        </p:sp>
      </p:grpSp>
      <p:sp>
        <p:nvSpPr>
          <p:cNvPr id="24" name="مربع نص 23">
            <a:extLst>
              <a:ext uri="{FF2B5EF4-FFF2-40B4-BE49-F238E27FC236}">
                <a16:creationId xmlns:a16="http://schemas.microsoft.com/office/drawing/2014/main" id="{121CFC12-C038-105D-77D6-9FE0A7D9DE69}"/>
              </a:ext>
            </a:extLst>
          </p:cNvPr>
          <p:cNvSpPr txBox="1"/>
          <p:nvPr/>
        </p:nvSpPr>
        <p:spPr>
          <a:xfrm>
            <a:off x="2205593" y="8783055"/>
            <a:ext cx="4964206" cy="348813"/>
          </a:xfrm>
          <a:prstGeom prst="rect">
            <a:avLst/>
          </a:prstGeom>
          <a:noFill/>
        </p:spPr>
        <p:txBody>
          <a:bodyPr wrap="square">
            <a:spAutoFit/>
          </a:bodyPr>
          <a:lstStyle/>
          <a:p>
            <a:pPr>
              <a:lnSpc>
                <a:spcPts val="2015"/>
              </a:lnSpc>
            </a:pPr>
            <a:r>
              <a:rPr lang="en-US" dirty="0">
                <a:solidFill>
                  <a:srgbClr val="121212"/>
                </a:solidFill>
                <a:latin typeface="Heading Now 71-78"/>
                <a:ea typeface="Heading Now 71-78"/>
                <a:cs typeface="Heading Now 71-78"/>
                <a:sym typeface="Heading Now 71-78"/>
              </a:rPr>
              <a:t>@</a:t>
            </a:r>
            <a:r>
              <a:rPr lang="en-US" u="sng" dirty="0">
                <a:solidFill>
                  <a:srgbClr val="121212"/>
                </a:solidFill>
                <a:latin typeface="Heading Now 71-78"/>
                <a:ea typeface="Heading Now 71-78"/>
                <a:cs typeface="Heading Now 71-78"/>
                <a:sym typeface="Heading Now 71-78"/>
                <a:hlinkClick r:id="rId6" tooltip="https://www.linkedin.com/in/akram-mohammed-ahmed-ph-d-m-b-a-5859005b?lipi=urn%3Ali%3Apage%3Ad_flagship3_profile_view_base_contact_details%3BIiweHiqLQwurJK%2BeJ8sM8A%3D%3D"/>
              </a:rPr>
              <a:t>linkedin.com/in/akram-mohammed</a:t>
            </a:r>
          </a:p>
        </p:txBody>
      </p:sp>
      <p:sp>
        <p:nvSpPr>
          <p:cNvPr id="31" name="TextBox 14">
            <a:extLst>
              <a:ext uri="{FF2B5EF4-FFF2-40B4-BE49-F238E27FC236}">
                <a16:creationId xmlns:a16="http://schemas.microsoft.com/office/drawing/2014/main" id="{7860B0C4-2202-34AE-6D2C-A3F9A5E1C1FB}"/>
              </a:ext>
            </a:extLst>
          </p:cNvPr>
          <p:cNvSpPr txBox="1"/>
          <p:nvPr/>
        </p:nvSpPr>
        <p:spPr>
          <a:xfrm>
            <a:off x="1997972" y="8153320"/>
            <a:ext cx="3803940" cy="436017"/>
          </a:xfrm>
          <a:prstGeom prst="rect">
            <a:avLst/>
          </a:prstGeom>
        </p:spPr>
        <p:txBody>
          <a:bodyPr lIns="0" tIns="0" rIns="0" bIns="0" rtlCol="0" anchor="t">
            <a:spAutoFit/>
          </a:bodyPr>
          <a:lstStyle/>
          <a:p>
            <a:pPr>
              <a:lnSpc>
                <a:spcPts val="3415"/>
              </a:lnSpc>
            </a:pPr>
            <a:r>
              <a:rPr lang="en-US" sz="3415" dirty="0">
                <a:solidFill>
                  <a:srgbClr val="FFFFFF"/>
                </a:solidFill>
                <a:latin typeface="Heading Now 71-78 Bold"/>
                <a:ea typeface="Heading Now 71-78 Bold"/>
                <a:cs typeface="Heading Now 71-78 Bold"/>
                <a:sym typeface="Heading Now 71-78 Bold"/>
              </a:rPr>
              <a:t>03</a:t>
            </a:r>
          </a:p>
        </p:txBody>
      </p:sp>
    </p:spTree>
    <p:extLst>
      <p:ext uri="{BB962C8B-B14F-4D97-AF65-F5344CB8AC3E}">
        <p14:creationId xmlns:p14="http://schemas.microsoft.com/office/powerpoint/2010/main" val="424611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rot="-8809957">
            <a:off x="5254076" y="4010706"/>
            <a:ext cx="13194493" cy="11606267"/>
          </a:xfrm>
          <a:custGeom>
            <a:avLst/>
            <a:gdLst/>
            <a:ahLst/>
            <a:cxnLst/>
            <a:rect l="l" t="t" r="r" b="b"/>
            <a:pathLst>
              <a:path w="13194493" h="11606267">
                <a:moveTo>
                  <a:pt x="0" y="0"/>
                </a:moveTo>
                <a:lnTo>
                  <a:pt x="13194494" y="0"/>
                </a:lnTo>
                <a:lnTo>
                  <a:pt x="13194494" y="11606267"/>
                </a:lnTo>
                <a:lnTo>
                  <a:pt x="0" y="11606267"/>
                </a:lnTo>
                <a:lnTo>
                  <a:pt x="0" y="0"/>
                </a:lnTo>
                <a:close/>
              </a:path>
            </a:pathLst>
          </a:custGeom>
          <a:blipFill>
            <a:blip r:embed="rId2"/>
            <a:stretch>
              <a:fillRect/>
            </a:stretch>
          </a:blipFill>
        </p:spPr>
        <p:txBody>
          <a:bodyPr/>
          <a:lstStyle/>
          <a:p>
            <a:endParaRPr lang="ar-SA" dirty="0"/>
          </a:p>
        </p:txBody>
      </p:sp>
      <p:grpSp>
        <p:nvGrpSpPr>
          <p:cNvPr id="3" name="Group 3"/>
          <p:cNvGrpSpPr/>
          <p:nvPr/>
        </p:nvGrpSpPr>
        <p:grpSpPr>
          <a:xfrm>
            <a:off x="9334446" y="8489341"/>
            <a:ext cx="1638354" cy="759435"/>
            <a:chOff x="0" y="0"/>
            <a:chExt cx="455236" cy="211018"/>
          </a:xfrm>
        </p:grpSpPr>
        <p:sp>
          <p:nvSpPr>
            <p:cNvPr id="4" name="Freeform 4"/>
            <p:cNvSpPr/>
            <p:nvPr/>
          </p:nvSpPr>
          <p:spPr>
            <a:xfrm>
              <a:off x="0" y="0"/>
              <a:ext cx="455236" cy="211018"/>
            </a:xfrm>
            <a:custGeom>
              <a:avLst/>
              <a:gdLst/>
              <a:ahLst/>
              <a:cxnLst/>
              <a:rect l="l" t="t" r="r" b="b"/>
              <a:pathLst>
                <a:path w="455236" h="211018">
                  <a:moveTo>
                    <a:pt x="105509" y="0"/>
                  </a:moveTo>
                  <a:lnTo>
                    <a:pt x="349727" y="0"/>
                  </a:lnTo>
                  <a:cubicBezTo>
                    <a:pt x="407998" y="0"/>
                    <a:pt x="455236" y="47238"/>
                    <a:pt x="455236" y="105509"/>
                  </a:cubicBezTo>
                  <a:lnTo>
                    <a:pt x="455236" y="105509"/>
                  </a:lnTo>
                  <a:cubicBezTo>
                    <a:pt x="455236" y="133492"/>
                    <a:pt x="444120" y="160329"/>
                    <a:pt x="424334" y="180115"/>
                  </a:cubicBezTo>
                  <a:cubicBezTo>
                    <a:pt x="404547" y="199902"/>
                    <a:pt x="377710" y="211018"/>
                    <a:pt x="349727" y="211018"/>
                  </a:cubicBezTo>
                  <a:lnTo>
                    <a:pt x="105509" y="211018"/>
                  </a:lnTo>
                  <a:cubicBezTo>
                    <a:pt x="47238" y="211018"/>
                    <a:pt x="0" y="163780"/>
                    <a:pt x="0" y="105509"/>
                  </a:cubicBezTo>
                  <a:lnTo>
                    <a:pt x="0" y="105509"/>
                  </a:lnTo>
                  <a:cubicBezTo>
                    <a:pt x="0" y="47238"/>
                    <a:pt x="47238" y="0"/>
                    <a:pt x="105509" y="0"/>
                  </a:cubicBezTo>
                  <a:close/>
                </a:path>
              </a:pathLst>
            </a:custGeom>
            <a:solidFill>
              <a:srgbClr val="000000">
                <a:alpha val="0"/>
              </a:srgbClr>
            </a:solidFill>
            <a:ln w="38100" cap="rnd">
              <a:solidFill>
                <a:srgbClr val="FFFFFF"/>
              </a:solidFill>
              <a:prstDash val="solid"/>
              <a:round/>
            </a:ln>
          </p:spPr>
        </p:sp>
        <p:sp>
          <p:nvSpPr>
            <p:cNvPr id="5" name="TextBox 5"/>
            <p:cNvSpPr txBox="1"/>
            <p:nvPr/>
          </p:nvSpPr>
          <p:spPr>
            <a:xfrm>
              <a:off x="0" y="-9525"/>
              <a:ext cx="455236" cy="220543"/>
            </a:xfrm>
            <a:prstGeom prst="rect">
              <a:avLst/>
            </a:prstGeom>
          </p:spPr>
          <p:txBody>
            <a:bodyPr lIns="50800" tIns="50800" rIns="50800" bIns="50800" rtlCol="0" anchor="ctr"/>
            <a:lstStyle/>
            <a:p>
              <a:pPr algn="ctr">
                <a:lnSpc>
                  <a:spcPts val="2015"/>
                </a:lnSpc>
              </a:pPr>
              <a:endParaRPr/>
            </a:p>
          </p:txBody>
        </p:sp>
      </p:grpSp>
      <p:sp>
        <p:nvSpPr>
          <p:cNvPr id="6" name="Freeform 6"/>
          <p:cNvSpPr/>
          <p:nvPr/>
        </p:nvSpPr>
        <p:spPr>
          <a:xfrm rot="-10800000">
            <a:off x="9731341" y="8669002"/>
            <a:ext cx="844565" cy="400113"/>
          </a:xfrm>
          <a:custGeom>
            <a:avLst/>
            <a:gdLst/>
            <a:ahLst/>
            <a:cxnLst/>
            <a:rect l="l" t="t" r="r" b="b"/>
            <a:pathLst>
              <a:path w="844565" h="400113">
                <a:moveTo>
                  <a:pt x="0" y="0"/>
                </a:moveTo>
                <a:lnTo>
                  <a:pt x="844565" y="0"/>
                </a:lnTo>
                <a:lnTo>
                  <a:pt x="844565" y="400113"/>
                </a:lnTo>
                <a:lnTo>
                  <a:pt x="0" y="400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040871" y="-3315127"/>
            <a:ext cx="13194493" cy="11606267"/>
          </a:xfrm>
          <a:custGeom>
            <a:avLst/>
            <a:gdLst/>
            <a:ahLst/>
            <a:cxnLst/>
            <a:rect l="l" t="t" r="r" b="b"/>
            <a:pathLst>
              <a:path w="13194493" h="11606267">
                <a:moveTo>
                  <a:pt x="0" y="0"/>
                </a:moveTo>
                <a:lnTo>
                  <a:pt x="13194493" y="0"/>
                </a:lnTo>
                <a:lnTo>
                  <a:pt x="13194493" y="11606268"/>
                </a:lnTo>
                <a:lnTo>
                  <a:pt x="0" y="11606268"/>
                </a:lnTo>
                <a:lnTo>
                  <a:pt x="0" y="0"/>
                </a:lnTo>
                <a:close/>
              </a:path>
            </a:pathLst>
          </a:custGeom>
          <a:blipFill>
            <a:blip r:embed="rId2"/>
            <a:stretch>
              <a:fillRect/>
            </a:stretch>
          </a:blipFill>
        </p:spPr>
        <p:txBody>
          <a:bodyPr/>
          <a:lstStyle/>
          <a:p>
            <a:endParaRPr lang="ar-SA" dirty="0"/>
          </a:p>
        </p:txBody>
      </p:sp>
      <p:sp>
        <p:nvSpPr>
          <p:cNvPr id="14" name="TextBox 14"/>
          <p:cNvSpPr txBox="1"/>
          <p:nvPr/>
        </p:nvSpPr>
        <p:spPr>
          <a:xfrm>
            <a:off x="1849929" y="232254"/>
            <a:ext cx="10037271" cy="7852406"/>
          </a:xfrm>
          <a:prstGeom prst="rect">
            <a:avLst/>
          </a:prstGeom>
        </p:spPr>
        <p:txBody>
          <a:bodyPr wrap="square" lIns="0" tIns="0" rIns="0" bIns="0" rtlCol="0" anchor="t">
            <a:spAutoFit/>
          </a:bodyPr>
          <a:lstStyle/>
          <a:p>
            <a:pPr marL="342900" indent="-342900" algn="r" rtl="1">
              <a:lnSpc>
                <a:spcPct val="115000"/>
              </a:lnSpc>
              <a:buFont typeface="+mj-lt"/>
              <a:buAutoNum type="arabicPeriod"/>
              <a:tabLst>
                <a:tab pos="457200" algn="l"/>
              </a:tabLst>
            </a:pPr>
            <a:r>
              <a:rPr lang="ar-SA" sz="2000" dirty="0">
                <a:solidFill>
                  <a:schemeClr val="bg1"/>
                </a:solidFill>
                <a:latin typeface="29LT Azer" panose="00000500000000000000" pitchFamily="2" charset="-78"/>
                <a:cs typeface="29LT Azer" panose="00000500000000000000" pitchFamily="2" charset="-78"/>
              </a:rPr>
              <a:t>وظيفة مندوب مبيعات تعطى الأهمية النسبية:- لعنصري الاقناع والشكل</a:t>
            </a:r>
            <a:endParaRPr lang="en-US" sz="2000" dirty="0">
              <a:solidFill>
                <a:schemeClr val="bg1"/>
              </a:solidFill>
              <a:latin typeface="29LT Azer" panose="00000500000000000000" pitchFamily="2" charset="-78"/>
              <a:cs typeface="29LT Azer" panose="00000500000000000000" pitchFamily="2" charset="-78"/>
            </a:endParaRPr>
          </a:p>
          <a:p>
            <a:pPr marL="342900" indent="-342900" algn="r" rtl="1">
              <a:lnSpc>
                <a:spcPct val="115000"/>
              </a:lnSpc>
              <a:buFont typeface="+mj-lt"/>
              <a:buAutoNum type="arabicPeriod"/>
              <a:tabLst>
                <a:tab pos="457200" algn="l"/>
              </a:tabLst>
            </a:pPr>
            <a:r>
              <a:rPr lang="en-US" sz="2000" dirty="0">
                <a:solidFill>
                  <a:schemeClr val="bg1"/>
                </a:solidFill>
                <a:latin typeface="29LT Azer" panose="00000500000000000000" pitchFamily="2" charset="-78"/>
                <a:cs typeface="29LT Azer" panose="00000500000000000000" pitchFamily="2" charset="-78"/>
              </a:rPr>
              <a:t> </a:t>
            </a:r>
            <a:r>
              <a:rPr lang="ar-SA" sz="2000" dirty="0">
                <a:solidFill>
                  <a:schemeClr val="bg1"/>
                </a:solidFill>
                <a:latin typeface="29LT Azer" panose="00000500000000000000" pitchFamily="2" charset="-78"/>
                <a:cs typeface="29LT Azer" panose="00000500000000000000" pitchFamily="2" charset="-78"/>
              </a:rPr>
              <a:t>وفى وظيفة السكرتير تعطى الأهمية النسبــــــية: تعطى الأهمية النسبية لعناصر كتم الأسرار، والتنظيم ، واللغة الأجنبية </a:t>
            </a:r>
            <a:endParaRPr lang="en-US" sz="2000" dirty="0">
              <a:solidFill>
                <a:schemeClr val="bg1"/>
              </a:solidFill>
              <a:latin typeface="29LT Azer" panose="00000500000000000000" pitchFamily="2" charset="-78"/>
              <a:cs typeface="29LT Azer" panose="00000500000000000000" pitchFamily="2" charset="-78"/>
            </a:endParaRPr>
          </a:p>
          <a:p>
            <a:pPr marL="342900" indent="-342900" algn="r" rtl="1">
              <a:lnSpc>
                <a:spcPct val="115000"/>
              </a:lnSpc>
              <a:buFont typeface="Traditional Arabic" panose="02020603050405020304" pitchFamily="18" charset="-78"/>
              <a:buChar char="-"/>
            </a:pPr>
            <a:r>
              <a:rPr lang="ar-SA" sz="2000" b="1" dirty="0">
                <a:solidFill>
                  <a:schemeClr val="bg1"/>
                </a:solidFill>
                <a:latin typeface="29LT Azer" panose="00000500000000000000" pitchFamily="2" charset="-78"/>
                <a:cs typeface="29LT Azer" panose="00000500000000000000" pitchFamily="2" charset="-78"/>
              </a:rPr>
              <a:t>مرونة التحليل والتوصيف: وتشمل المرونة جانبــــين:</a:t>
            </a:r>
            <a:endParaRPr lang="en-US" sz="2000" b="1" dirty="0">
              <a:solidFill>
                <a:schemeClr val="bg1"/>
              </a:solidFill>
              <a:latin typeface="29LT Azer" panose="00000500000000000000" pitchFamily="2" charset="-78"/>
              <a:cs typeface="29LT Azer" panose="00000500000000000000" pitchFamily="2" charset="-78"/>
            </a:endParaRPr>
          </a:p>
          <a:p>
            <a:pPr marL="742950" lvl="1" indent="-285750" algn="r" rtl="1">
              <a:lnSpc>
                <a:spcPct val="115000"/>
              </a:lnSpc>
              <a:buFont typeface="+mj-lt"/>
              <a:buAutoNum type="arabicPeriod"/>
              <a:tabLst>
                <a:tab pos="914400" algn="l"/>
              </a:tabLst>
            </a:pPr>
            <a:r>
              <a:rPr lang="ar-SA" sz="2000" dirty="0">
                <a:solidFill>
                  <a:schemeClr val="bg1"/>
                </a:solidFill>
                <a:latin typeface="29LT Azer" panose="00000500000000000000" pitchFamily="2" charset="-78"/>
                <a:cs typeface="29LT Azer" panose="00000500000000000000" pitchFamily="2" charset="-78"/>
              </a:rPr>
              <a:t> الجانب الأول: ويغطى تطور الوظيفة نفسها عبر الزمن، حيث أن الوظائف تتطور بين فترة وأخرى</a:t>
            </a:r>
            <a:endParaRPr lang="en-US" sz="2000" dirty="0">
              <a:solidFill>
                <a:schemeClr val="bg1"/>
              </a:solidFill>
              <a:latin typeface="29LT Azer" panose="00000500000000000000" pitchFamily="2" charset="-78"/>
              <a:cs typeface="29LT Azer" panose="00000500000000000000" pitchFamily="2" charset="-78"/>
            </a:endParaRPr>
          </a:p>
          <a:p>
            <a:pPr marL="742950" lvl="1" indent="-285750" algn="r" rtl="1">
              <a:lnSpc>
                <a:spcPct val="115000"/>
              </a:lnSpc>
              <a:spcAft>
                <a:spcPts val="1000"/>
              </a:spcAft>
              <a:buFont typeface="+mj-lt"/>
              <a:buAutoNum type="arabicPeriod"/>
              <a:tabLst>
                <a:tab pos="914400" algn="l"/>
              </a:tabLst>
            </a:pPr>
            <a:r>
              <a:rPr lang="ar-SA" sz="2000" dirty="0">
                <a:solidFill>
                  <a:schemeClr val="bg1"/>
                </a:solidFill>
                <a:latin typeface="29LT Azer" panose="00000500000000000000" pitchFamily="2" charset="-78"/>
                <a:cs typeface="29LT Azer" panose="00000500000000000000" pitchFamily="2" charset="-78"/>
              </a:rPr>
              <a:t>الجانب </a:t>
            </a:r>
            <a:r>
              <a:rPr lang="ar-SA" sz="2000" dirty="0" err="1">
                <a:solidFill>
                  <a:schemeClr val="bg1"/>
                </a:solidFill>
                <a:latin typeface="29LT Azer" panose="00000500000000000000" pitchFamily="2" charset="-78"/>
                <a:cs typeface="29LT Azer" panose="00000500000000000000" pitchFamily="2" charset="-78"/>
              </a:rPr>
              <a:t>الثــاني:ويغطى</a:t>
            </a:r>
            <a:r>
              <a:rPr lang="ar-SA" sz="2000" dirty="0">
                <a:solidFill>
                  <a:schemeClr val="bg1"/>
                </a:solidFill>
                <a:latin typeface="29LT Azer" panose="00000500000000000000" pitchFamily="2" charset="-78"/>
                <a:cs typeface="29LT Azer" panose="00000500000000000000" pitchFamily="2" charset="-78"/>
              </a:rPr>
              <a:t> علاقة الوظيفة مع الوظائف الأخرى الانتقال من وظيفة لأخرى </a:t>
            </a:r>
            <a:endParaRPr lang="en-US" sz="2000" dirty="0">
              <a:solidFill>
                <a:schemeClr val="bg1"/>
              </a:solidFill>
              <a:latin typeface="29LT Azer" panose="00000500000000000000" pitchFamily="2" charset="-78"/>
              <a:cs typeface="29LT Azer" panose="00000500000000000000" pitchFamily="2" charset="-78"/>
            </a:endParaRPr>
          </a:p>
          <a:p>
            <a:pPr marL="685800" indent="-228600" algn="ctr" rtl="1">
              <a:lnSpc>
                <a:spcPct val="115000"/>
              </a:lnSpc>
              <a:spcAft>
                <a:spcPts val="1000"/>
              </a:spcAft>
            </a:pPr>
            <a:r>
              <a:rPr lang="ar-SA" sz="2400" b="1" dirty="0">
                <a:solidFill>
                  <a:schemeClr val="bg1"/>
                </a:solidFill>
                <a:latin typeface="29LT Azer" panose="00000500000000000000" pitchFamily="2" charset="-78"/>
                <a:cs typeface="29LT Azer" panose="00000500000000000000" pitchFamily="2" charset="-78"/>
              </a:rPr>
              <a:t>بعـــــض المصـــطلحــــات العملـــية في تحلـــيل الوظــــــــــــائف :</a:t>
            </a:r>
            <a:endParaRPr lang="en-US" sz="2400" b="1"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400" b="1" dirty="0">
                <a:solidFill>
                  <a:schemeClr val="bg1"/>
                </a:solidFill>
                <a:latin typeface="29LT Azer" panose="00000500000000000000" pitchFamily="2" charset="-78"/>
                <a:cs typeface="29LT Azer" panose="00000500000000000000" pitchFamily="2" charset="-78"/>
              </a:rPr>
              <a:t>1-العنــــــصــــــــــر: </a:t>
            </a:r>
            <a:r>
              <a:rPr lang="ar-SA" sz="2000" dirty="0">
                <a:solidFill>
                  <a:schemeClr val="bg1"/>
                </a:solidFill>
                <a:latin typeface="29LT Azer" panose="00000500000000000000" pitchFamily="2" charset="-78"/>
                <a:cs typeface="29LT Azer" panose="00000500000000000000" pitchFamily="2" charset="-78"/>
              </a:rPr>
              <a:t>العنصر هو أصغر وحدة موجودة في أي نشاط أو عمل </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dirty="0">
                <a:solidFill>
                  <a:schemeClr val="bg1"/>
                </a:solidFill>
                <a:latin typeface="29LT Azer" panose="00000500000000000000" pitchFamily="2" charset="-78"/>
                <a:cs typeface="29LT Azer" panose="00000500000000000000" pitchFamily="2" charset="-78"/>
              </a:rPr>
              <a:t>مثال ذلك أن إحدى عناصر مهمة مدير الأجور والرواتب هي التوقيع على الصكوك عند كل مرة يتم فيها دفع رواتب وأجور العاملين.</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b="1" dirty="0">
                <a:solidFill>
                  <a:schemeClr val="bg1"/>
                </a:solidFill>
                <a:latin typeface="29LT Azer" panose="00000500000000000000" pitchFamily="2" charset="-78"/>
                <a:cs typeface="29LT Azer" panose="00000500000000000000" pitchFamily="2" charset="-78"/>
              </a:rPr>
              <a:t>2-المهــــــــــــــمة</a:t>
            </a:r>
            <a:r>
              <a:rPr lang="ar-SA" sz="2000" dirty="0">
                <a:solidFill>
                  <a:schemeClr val="bg1"/>
                </a:solidFill>
                <a:latin typeface="29LT Azer" panose="00000500000000000000" pitchFamily="2" charset="-78"/>
                <a:cs typeface="29LT Azer" panose="00000500000000000000" pitchFamily="2" charset="-78"/>
              </a:rPr>
              <a:t>: تمثل مجموعة من العناصر التي يؤديها الموظف للوصول إلى هدف ما، فالمهمة هي وحدة  </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dirty="0">
                <a:solidFill>
                  <a:schemeClr val="bg1"/>
                </a:solidFill>
                <a:latin typeface="29LT Azer" panose="00000500000000000000" pitchFamily="2" charset="-78"/>
                <a:cs typeface="29LT Azer" panose="00000500000000000000" pitchFamily="2" charset="-78"/>
              </a:rPr>
              <a:t>              محددة تتضمن عددا من العناصر تنجز عبر مجموعة الإجراءات والأساليب والطرق المحددة.</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dirty="0">
                <a:solidFill>
                  <a:schemeClr val="bg1"/>
                </a:solidFill>
                <a:latin typeface="29LT Azer" panose="00000500000000000000" pitchFamily="2" charset="-78"/>
                <a:cs typeface="29LT Azer" panose="00000500000000000000" pitchFamily="2" charset="-78"/>
              </a:rPr>
              <a:t>3</a:t>
            </a:r>
            <a:r>
              <a:rPr lang="ar-SA" sz="2000" b="1" dirty="0">
                <a:solidFill>
                  <a:schemeClr val="bg1"/>
                </a:solidFill>
                <a:latin typeface="29LT Azer" panose="00000500000000000000" pitchFamily="2" charset="-78"/>
                <a:cs typeface="29LT Azer" panose="00000500000000000000" pitchFamily="2" charset="-78"/>
              </a:rPr>
              <a:t>-الواجــــــب</a:t>
            </a:r>
            <a:r>
              <a:rPr lang="ar-SA" sz="2000" dirty="0">
                <a:solidFill>
                  <a:schemeClr val="bg1"/>
                </a:solidFill>
                <a:latin typeface="29LT Azer" panose="00000500000000000000" pitchFamily="2" charset="-78"/>
                <a:cs typeface="29LT Azer" panose="00000500000000000000" pitchFamily="2" charset="-78"/>
              </a:rPr>
              <a:t>: هو مجموعة من المهام المحددة ينجزها موظف بقصد إنجاز نشاط أو فعالية معينة تقع </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dirty="0">
                <a:solidFill>
                  <a:schemeClr val="bg1"/>
                </a:solidFill>
                <a:latin typeface="29LT Azer" panose="00000500000000000000" pitchFamily="2" charset="-78"/>
                <a:cs typeface="29LT Azer" panose="00000500000000000000" pitchFamily="2" charset="-78"/>
              </a:rPr>
              <a:t>                        ضمن مسؤوليته. أي أن الواجب يتضمن الفعاليات جميعها.</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b="1" dirty="0">
                <a:solidFill>
                  <a:schemeClr val="bg1"/>
                </a:solidFill>
                <a:latin typeface="29LT Azer" panose="00000500000000000000" pitchFamily="2" charset="-78"/>
                <a:cs typeface="29LT Azer" panose="00000500000000000000" pitchFamily="2" charset="-78"/>
              </a:rPr>
              <a:t>4-العمــــــــــل</a:t>
            </a:r>
            <a:r>
              <a:rPr lang="ar-SA" sz="2000" dirty="0">
                <a:solidFill>
                  <a:schemeClr val="bg1"/>
                </a:solidFill>
                <a:latin typeface="29LT Azer" panose="00000500000000000000" pitchFamily="2" charset="-78"/>
                <a:cs typeface="29LT Azer" panose="00000500000000000000" pitchFamily="2" charset="-78"/>
              </a:rPr>
              <a:t>: مجموع الواجبات التي تناط بشخص معين، يكلف بإنجازها يطلق عليها العمل، وعليه        </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dirty="0">
                <a:solidFill>
                  <a:schemeClr val="bg1"/>
                </a:solidFill>
                <a:latin typeface="29LT Azer" panose="00000500000000000000" pitchFamily="2" charset="-78"/>
                <a:cs typeface="29LT Azer" panose="00000500000000000000" pitchFamily="2" charset="-78"/>
              </a:rPr>
              <a:t>                            فإن العمل هو مجموعة محددة من الواجبات التي ينجزها موظف واحد.</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b="1" dirty="0">
                <a:solidFill>
                  <a:schemeClr val="bg1"/>
                </a:solidFill>
                <a:latin typeface="29LT Azer" panose="00000500000000000000" pitchFamily="2" charset="-78"/>
                <a:cs typeface="29LT Azer" panose="00000500000000000000" pitchFamily="2" charset="-78"/>
              </a:rPr>
              <a:t>5-الوظيفة</a:t>
            </a:r>
            <a:r>
              <a:rPr lang="ar-SA" sz="2000" dirty="0">
                <a:solidFill>
                  <a:schemeClr val="bg1"/>
                </a:solidFill>
                <a:latin typeface="29LT Azer" panose="00000500000000000000" pitchFamily="2" charset="-78"/>
                <a:cs typeface="29LT Azer" panose="00000500000000000000" pitchFamily="2" charset="-78"/>
              </a:rPr>
              <a:t>: مجموعة الأعمال التي يكلف بإنجازها موظف ما فالوظيفة هي مجموعة أعمال ومسؤوليات </a:t>
            </a:r>
            <a:endParaRPr lang="en-US" sz="2000" dirty="0">
              <a:solidFill>
                <a:schemeClr val="bg1"/>
              </a:solidFill>
              <a:latin typeface="29LT Azer" panose="00000500000000000000" pitchFamily="2" charset="-78"/>
              <a:cs typeface="29LT Azer" panose="00000500000000000000" pitchFamily="2" charset="-78"/>
            </a:endParaRPr>
          </a:p>
          <a:p>
            <a:pPr marL="685800" indent="-228600" algn="r" rtl="1">
              <a:lnSpc>
                <a:spcPct val="115000"/>
              </a:lnSpc>
              <a:spcAft>
                <a:spcPts val="1000"/>
              </a:spcAft>
            </a:pPr>
            <a:r>
              <a:rPr lang="ar-SA" sz="2000" dirty="0">
                <a:solidFill>
                  <a:schemeClr val="bg1"/>
                </a:solidFill>
                <a:latin typeface="29LT Azer" panose="00000500000000000000" pitchFamily="2" charset="-78"/>
                <a:cs typeface="29LT Azer" panose="00000500000000000000" pitchFamily="2" charset="-78"/>
              </a:rPr>
              <a:t>                   متشابهة أو متكاملة تناط بشخص واحد وتتطلب وقته بكامله، وتتعلق بمكانته.</a:t>
            </a:r>
            <a:endParaRPr lang="en-US" sz="2000" dirty="0">
              <a:solidFill>
                <a:schemeClr val="bg1"/>
              </a:solidFill>
              <a:latin typeface="29LT Azer" panose="00000500000000000000" pitchFamily="2" charset="-78"/>
              <a:cs typeface="29LT Azer" panose="00000500000000000000" pitchFamily="2" charset="-78"/>
            </a:endParaRPr>
          </a:p>
        </p:txBody>
      </p:sp>
      <p:grpSp>
        <p:nvGrpSpPr>
          <p:cNvPr id="18" name="Group 10">
            <a:extLst>
              <a:ext uri="{FF2B5EF4-FFF2-40B4-BE49-F238E27FC236}">
                <a16:creationId xmlns:a16="http://schemas.microsoft.com/office/drawing/2014/main" id="{F1F58034-514D-F803-FD44-C8CFAB90EC4D}"/>
              </a:ext>
            </a:extLst>
          </p:cNvPr>
          <p:cNvGrpSpPr/>
          <p:nvPr/>
        </p:nvGrpSpPr>
        <p:grpSpPr>
          <a:xfrm>
            <a:off x="7492321" y="8292859"/>
            <a:ext cx="1787922" cy="1479192"/>
            <a:chOff x="0" y="0"/>
            <a:chExt cx="18228634" cy="18502982"/>
          </a:xfrm>
        </p:grpSpPr>
        <p:sp>
          <p:nvSpPr>
            <p:cNvPr id="19" name="Freeform 11">
              <a:extLst>
                <a:ext uri="{FF2B5EF4-FFF2-40B4-BE49-F238E27FC236}">
                  <a16:creationId xmlns:a16="http://schemas.microsoft.com/office/drawing/2014/main" id="{F65B81ED-3E0E-C546-D259-9DA2FFCE9722}"/>
                </a:ext>
              </a:extLst>
            </p:cNvPr>
            <p:cNvSpPr/>
            <p:nvPr/>
          </p:nvSpPr>
          <p:spPr>
            <a:xfrm>
              <a:off x="0" y="0"/>
              <a:ext cx="18228635" cy="18502982"/>
            </a:xfrm>
            <a:custGeom>
              <a:avLst/>
              <a:gdLst/>
              <a:ahLst/>
              <a:cxnLst/>
              <a:rect l="l" t="t" r="r" b="b"/>
              <a:pathLst>
                <a:path w="18228635" h="18502982">
                  <a:moveTo>
                    <a:pt x="18228635" y="9251602"/>
                  </a:moveTo>
                  <a:cubicBezTo>
                    <a:pt x="18228635" y="14360851"/>
                    <a:pt x="14147936" y="18502982"/>
                    <a:pt x="9114317" y="18502982"/>
                  </a:cubicBezTo>
                  <a:cubicBezTo>
                    <a:pt x="4080626" y="18502982"/>
                    <a:pt x="0" y="14360851"/>
                    <a:pt x="0" y="9251602"/>
                  </a:cubicBezTo>
                  <a:cubicBezTo>
                    <a:pt x="0" y="4142094"/>
                    <a:pt x="4080626" y="0"/>
                    <a:pt x="9114317" y="0"/>
                  </a:cubicBezTo>
                  <a:cubicBezTo>
                    <a:pt x="14148009" y="0"/>
                    <a:pt x="18228635" y="4142094"/>
                    <a:pt x="18228635" y="9251602"/>
                  </a:cubicBezTo>
                  <a:close/>
                </a:path>
              </a:pathLst>
            </a:custGeom>
            <a:blipFill>
              <a:blip r:embed="rId5"/>
              <a:stretch>
                <a:fillRect t="-90" r="-15098" b="-4155"/>
              </a:stretch>
            </a:blipFill>
          </p:spPr>
          <p:txBody>
            <a:bodyPr/>
            <a:lstStyle/>
            <a:p>
              <a:endParaRPr lang="ar-SA" dirty="0"/>
            </a:p>
          </p:txBody>
        </p:sp>
      </p:grpSp>
      <p:sp>
        <p:nvSpPr>
          <p:cNvPr id="22" name="TextBox 10">
            <a:extLst>
              <a:ext uri="{FF2B5EF4-FFF2-40B4-BE49-F238E27FC236}">
                <a16:creationId xmlns:a16="http://schemas.microsoft.com/office/drawing/2014/main" id="{D66AE016-C2B8-5626-66CA-CB510A3E8836}"/>
              </a:ext>
            </a:extLst>
          </p:cNvPr>
          <p:cNvSpPr txBox="1"/>
          <p:nvPr/>
        </p:nvSpPr>
        <p:spPr>
          <a:xfrm>
            <a:off x="2049927" y="1826139"/>
            <a:ext cx="4161672" cy="1479191"/>
          </a:xfrm>
          <a:prstGeom prst="rect">
            <a:avLst/>
          </a:prstGeom>
        </p:spPr>
        <p:txBody>
          <a:bodyPr lIns="50800" tIns="50800" rIns="50800" bIns="50800" rtlCol="0" anchor="ctr"/>
          <a:lstStyle/>
          <a:p>
            <a:pPr algn="ctr">
              <a:lnSpc>
                <a:spcPts val="2015"/>
              </a:lnSpc>
            </a:pPr>
            <a:endParaRPr/>
          </a:p>
        </p:txBody>
      </p:sp>
      <p:grpSp>
        <p:nvGrpSpPr>
          <p:cNvPr id="11" name="Group 7">
            <a:extLst>
              <a:ext uri="{FF2B5EF4-FFF2-40B4-BE49-F238E27FC236}">
                <a16:creationId xmlns:a16="http://schemas.microsoft.com/office/drawing/2014/main" id="{DF0D5B3C-DCE9-1868-7121-08B13B9C92F3}"/>
              </a:ext>
            </a:extLst>
          </p:cNvPr>
          <p:cNvGrpSpPr/>
          <p:nvPr/>
        </p:nvGrpSpPr>
        <p:grpSpPr>
          <a:xfrm>
            <a:off x="1847191" y="8722130"/>
            <a:ext cx="5560781" cy="435924"/>
            <a:chOff x="0" y="0"/>
            <a:chExt cx="1545130" cy="121127"/>
          </a:xfrm>
        </p:grpSpPr>
        <p:sp>
          <p:nvSpPr>
            <p:cNvPr id="12" name="Freeform 8">
              <a:extLst>
                <a:ext uri="{FF2B5EF4-FFF2-40B4-BE49-F238E27FC236}">
                  <a16:creationId xmlns:a16="http://schemas.microsoft.com/office/drawing/2014/main" id="{EE30FED2-2702-BF81-1B44-52CDDE164CCC}"/>
                </a:ext>
              </a:extLst>
            </p:cNvPr>
            <p:cNvSpPr/>
            <p:nvPr/>
          </p:nvSpPr>
          <p:spPr>
            <a:xfrm>
              <a:off x="0" y="0"/>
              <a:ext cx="1545130" cy="121127"/>
            </a:xfrm>
            <a:custGeom>
              <a:avLst/>
              <a:gdLst/>
              <a:ahLst/>
              <a:cxnLst/>
              <a:rect l="l" t="t" r="r" b="b"/>
              <a:pathLst>
                <a:path w="1545130" h="121127">
                  <a:moveTo>
                    <a:pt x="60563" y="0"/>
                  </a:moveTo>
                  <a:lnTo>
                    <a:pt x="1484567" y="0"/>
                  </a:lnTo>
                  <a:cubicBezTo>
                    <a:pt x="1518015" y="0"/>
                    <a:pt x="1545130" y="27115"/>
                    <a:pt x="1545130" y="60563"/>
                  </a:cubicBezTo>
                  <a:lnTo>
                    <a:pt x="1545130" y="60563"/>
                  </a:lnTo>
                  <a:cubicBezTo>
                    <a:pt x="1545130" y="76626"/>
                    <a:pt x="1538749" y="92030"/>
                    <a:pt x="1527392" y="103388"/>
                  </a:cubicBezTo>
                  <a:cubicBezTo>
                    <a:pt x="1516034" y="114746"/>
                    <a:pt x="1500629" y="121127"/>
                    <a:pt x="1484567" y="121127"/>
                  </a:cubicBezTo>
                  <a:lnTo>
                    <a:pt x="60563" y="121127"/>
                  </a:lnTo>
                  <a:cubicBezTo>
                    <a:pt x="27115" y="121127"/>
                    <a:pt x="0" y="94012"/>
                    <a:pt x="0" y="60563"/>
                  </a:cubicBezTo>
                  <a:lnTo>
                    <a:pt x="0" y="60563"/>
                  </a:lnTo>
                  <a:cubicBezTo>
                    <a:pt x="0" y="27115"/>
                    <a:pt x="27115" y="0"/>
                    <a:pt x="60563" y="0"/>
                  </a:cubicBezTo>
                  <a:close/>
                </a:path>
              </a:pathLst>
            </a:custGeom>
            <a:solidFill>
              <a:srgbClr val="FFFFFF"/>
            </a:solidFill>
            <a:ln cap="rnd">
              <a:noFill/>
              <a:prstDash val="solid"/>
              <a:round/>
            </a:ln>
          </p:spPr>
        </p:sp>
        <p:sp>
          <p:nvSpPr>
            <p:cNvPr id="16" name="TextBox 9">
              <a:extLst>
                <a:ext uri="{FF2B5EF4-FFF2-40B4-BE49-F238E27FC236}">
                  <a16:creationId xmlns:a16="http://schemas.microsoft.com/office/drawing/2014/main" id="{B68A6D14-58E2-D397-CD18-F23B79FF4AC9}"/>
                </a:ext>
              </a:extLst>
            </p:cNvPr>
            <p:cNvSpPr txBox="1"/>
            <p:nvPr/>
          </p:nvSpPr>
          <p:spPr>
            <a:xfrm>
              <a:off x="0" y="0"/>
              <a:ext cx="1545130" cy="121127"/>
            </a:xfrm>
            <a:prstGeom prst="rect">
              <a:avLst/>
            </a:prstGeom>
          </p:spPr>
          <p:txBody>
            <a:bodyPr lIns="50800" tIns="50800" rIns="50800" bIns="50800" rtlCol="0" anchor="ctr"/>
            <a:lstStyle/>
            <a:p>
              <a:pPr algn="ctr">
                <a:lnSpc>
                  <a:spcPts val="2015"/>
                </a:lnSpc>
              </a:pPr>
              <a:endParaRPr/>
            </a:p>
          </p:txBody>
        </p:sp>
      </p:grpSp>
      <p:sp>
        <p:nvSpPr>
          <p:cNvPr id="24" name="مربع نص 23">
            <a:extLst>
              <a:ext uri="{FF2B5EF4-FFF2-40B4-BE49-F238E27FC236}">
                <a16:creationId xmlns:a16="http://schemas.microsoft.com/office/drawing/2014/main" id="{121CFC12-C038-105D-77D6-9FE0A7D9DE69}"/>
              </a:ext>
            </a:extLst>
          </p:cNvPr>
          <p:cNvSpPr txBox="1"/>
          <p:nvPr/>
        </p:nvSpPr>
        <p:spPr>
          <a:xfrm>
            <a:off x="2205593" y="8783055"/>
            <a:ext cx="4964206" cy="348813"/>
          </a:xfrm>
          <a:prstGeom prst="rect">
            <a:avLst/>
          </a:prstGeom>
          <a:noFill/>
        </p:spPr>
        <p:txBody>
          <a:bodyPr wrap="square">
            <a:spAutoFit/>
          </a:bodyPr>
          <a:lstStyle/>
          <a:p>
            <a:pPr>
              <a:lnSpc>
                <a:spcPts val="2015"/>
              </a:lnSpc>
            </a:pPr>
            <a:r>
              <a:rPr lang="en-US" dirty="0">
                <a:solidFill>
                  <a:srgbClr val="121212"/>
                </a:solidFill>
                <a:latin typeface="Heading Now 71-78"/>
                <a:ea typeface="Heading Now 71-78"/>
                <a:cs typeface="Heading Now 71-78"/>
                <a:sym typeface="Heading Now 71-78"/>
              </a:rPr>
              <a:t>@</a:t>
            </a:r>
            <a:r>
              <a:rPr lang="en-US" u="sng" dirty="0">
                <a:solidFill>
                  <a:srgbClr val="121212"/>
                </a:solidFill>
                <a:latin typeface="Heading Now 71-78"/>
                <a:ea typeface="Heading Now 71-78"/>
                <a:cs typeface="Heading Now 71-78"/>
                <a:sym typeface="Heading Now 71-78"/>
                <a:hlinkClick r:id="rId6" tooltip="https://www.linkedin.com/in/akram-mohammed-ahmed-ph-d-m-b-a-5859005b?lipi=urn%3Ali%3Apage%3Ad_flagship3_profile_view_base_contact_details%3BIiweHiqLQwurJK%2BeJ8sM8A%3D%3D"/>
              </a:rPr>
              <a:t>linkedin.com/in/akram-mohammed</a:t>
            </a:r>
          </a:p>
        </p:txBody>
      </p:sp>
      <p:sp>
        <p:nvSpPr>
          <p:cNvPr id="31" name="TextBox 14">
            <a:extLst>
              <a:ext uri="{FF2B5EF4-FFF2-40B4-BE49-F238E27FC236}">
                <a16:creationId xmlns:a16="http://schemas.microsoft.com/office/drawing/2014/main" id="{7860B0C4-2202-34AE-6D2C-A3F9A5E1C1FB}"/>
              </a:ext>
            </a:extLst>
          </p:cNvPr>
          <p:cNvSpPr txBox="1"/>
          <p:nvPr/>
        </p:nvSpPr>
        <p:spPr>
          <a:xfrm>
            <a:off x="1997972" y="8153320"/>
            <a:ext cx="3803940" cy="436017"/>
          </a:xfrm>
          <a:prstGeom prst="rect">
            <a:avLst/>
          </a:prstGeom>
        </p:spPr>
        <p:txBody>
          <a:bodyPr lIns="0" tIns="0" rIns="0" bIns="0" rtlCol="0" anchor="t">
            <a:spAutoFit/>
          </a:bodyPr>
          <a:lstStyle/>
          <a:p>
            <a:pPr>
              <a:lnSpc>
                <a:spcPts val="3415"/>
              </a:lnSpc>
            </a:pPr>
            <a:r>
              <a:rPr lang="en-US" sz="3415" dirty="0">
                <a:solidFill>
                  <a:srgbClr val="FFFFFF"/>
                </a:solidFill>
                <a:latin typeface="Heading Now 71-78 Bold"/>
                <a:ea typeface="Heading Now 71-78 Bold"/>
                <a:cs typeface="Heading Now 71-78 Bold"/>
                <a:sym typeface="Heading Now 71-78 Bold"/>
              </a:rPr>
              <a:t>03</a:t>
            </a:r>
          </a:p>
        </p:txBody>
      </p:sp>
    </p:spTree>
    <p:extLst>
      <p:ext uri="{BB962C8B-B14F-4D97-AF65-F5344CB8AC3E}">
        <p14:creationId xmlns:p14="http://schemas.microsoft.com/office/powerpoint/2010/main" val="246972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rot="-9871732">
            <a:off x="-8603066" y="3078973"/>
            <a:ext cx="21245752" cy="11428402"/>
          </a:xfrm>
          <a:custGeom>
            <a:avLst/>
            <a:gdLst/>
            <a:ahLst/>
            <a:cxnLst/>
            <a:rect l="l" t="t" r="r" b="b"/>
            <a:pathLst>
              <a:path w="21245752" h="11428402">
                <a:moveTo>
                  <a:pt x="0" y="0"/>
                </a:moveTo>
                <a:lnTo>
                  <a:pt x="21245752" y="0"/>
                </a:lnTo>
                <a:lnTo>
                  <a:pt x="21245752" y="11428402"/>
                </a:lnTo>
                <a:lnTo>
                  <a:pt x="0" y="11428402"/>
                </a:lnTo>
                <a:lnTo>
                  <a:pt x="0" y="0"/>
                </a:lnTo>
                <a:close/>
              </a:path>
            </a:pathLst>
          </a:custGeom>
          <a:blipFill>
            <a:blip r:embed="rId2"/>
            <a:stretch>
              <a:fillRect/>
            </a:stretch>
          </a:blipFill>
        </p:spPr>
      </p:sp>
      <p:grpSp>
        <p:nvGrpSpPr>
          <p:cNvPr id="3" name="Group 3"/>
          <p:cNvGrpSpPr/>
          <p:nvPr/>
        </p:nvGrpSpPr>
        <p:grpSpPr>
          <a:xfrm>
            <a:off x="10150574" y="9269063"/>
            <a:ext cx="1594791" cy="692384"/>
            <a:chOff x="0" y="0"/>
            <a:chExt cx="443132" cy="192387"/>
          </a:xfrm>
        </p:grpSpPr>
        <p:sp>
          <p:nvSpPr>
            <p:cNvPr id="4" name="Freeform 4"/>
            <p:cNvSpPr/>
            <p:nvPr/>
          </p:nvSpPr>
          <p:spPr>
            <a:xfrm>
              <a:off x="0" y="0"/>
              <a:ext cx="443132" cy="192387"/>
            </a:xfrm>
            <a:custGeom>
              <a:avLst/>
              <a:gdLst/>
              <a:ahLst/>
              <a:cxnLst/>
              <a:rect l="l" t="t" r="r" b="b"/>
              <a:pathLst>
                <a:path w="443132" h="192387">
                  <a:moveTo>
                    <a:pt x="96194" y="0"/>
                  </a:moveTo>
                  <a:lnTo>
                    <a:pt x="346938" y="0"/>
                  </a:lnTo>
                  <a:cubicBezTo>
                    <a:pt x="400064" y="0"/>
                    <a:pt x="443132" y="43067"/>
                    <a:pt x="443132" y="96194"/>
                  </a:cubicBezTo>
                  <a:lnTo>
                    <a:pt x="443132" y="96194"/>
                  </a:lnTo>
                  <a:cubicBezTo>
                    <a:pt x="443132" y="121706"/>
                    <a:pt x="432997" y="146173"/>
                    <a:pt x="414957" y="164213"/>
                  </a:cubicBezTo>
                  <a:cubicBezTo>
                    <a:pt x="396918" y="182253"/>
                    <a:pt x="372450" y="192387"/>
                    <a:pt x="346938" y="192387"/>
                  </a:cubicBezTo>
                  <a:lnTo>
                    <a:pt x="96194" y="192387"/>
                  </a:lnTo>
                  <a:cubicBezTo>
                    <a:pt x="70682" y="192387"/>
                    <a:pt x="46214" y="182253"/>
                    <a:pt x="28174" y="164213"/>
                  </a:cubicBezTo>
                  <a:cubicBezTo>
                    <a:pt x="10135" y="146173"/>
                    <a:pt x="0" y="121706"/>
                    <a:pt x="0" y="96194"/>
                  </a:cubicBezTo>
                  <a:lnTo>
                    <a:pt x="0" y="96194"/>
                  </a:lnTo>
                  <a:cubicBezTo>
                    <a:pt x="0" y="70682"/>
                    <a:pt x="10135" y="46214"/>
                    <a:pt x="28174" y="28174"/>
                  </a:cubicBezTo>
                  <a:cubicBezTo>
                    <a:pt x="46214" y="10135"/>
                    <a:pt x="70682" y="0"/>
                    <a:pt x="96194" y="0"/>
                  </a:cubicBezTo>
                  <a:close/>
                </a:path>
              </a:pathLst>
            </a:custGeom>
            <a:solidFill>
              <a:srgbClr val="000000">
                <a:alpha val="0"/>
              </a:srgbClr>
            </a:solidFill>
            <a:ln w="38100" cap="rnd">
              <a:solidFill>
                <a:srgbClr val="FFFFFF"/>
              </a:solidFill>
              <a:prstDash val="solid"/>
              <a:round/>
            </a:ln>
          </p:spPr>
        </p:sp>
        <p:sp>
          <p:nvSpPr>
            <p:cNvPr id="5" name="TextBox 5"/>
            <p:cNvSpPr txBox="1"/>
            <p:nvPr/>
          </p:nvSpPr>
          <p:spPr>
            <a:xfrm>
              <a:off x="0" y="-9525"/>
              <a:ext cx="443132" cy="201912"/>
            </a:xfrm>
            <a:prstGeom prst="rect">
              <a:avLst/>
            </a:prstGeom>
          </p:spPr>
          <p:txBody>
            <a:bodyPr lIns="50800" tIns="50800" rIns="50800" bIns="50800" rtlCol="0" anchor="ctr"/>
            <a:lstStyle/>
            <a:p>
              <a:pPr algn="ctr">
                <a:lnSpc>
                  <a:spcPts val="2015"/>
                </a:lnSpc>
              </a:pPr>
              <a:endParaRPr/>
            </a:p>
          </p:txBody>
        </p:sp>
      </p:grpSp>
      <p:sp>
        <p:nvSpPr>
          <p:cNvPr id="6" name="Freeform 6"/>
          <p:cNvSpPr/>
          <p:nvPr/>
        </p:nvSpPr>
        <p:spPr>
          <a:xfrm>
            <a:off x="10503905" y="9377818"/>
            <a:ext cx="844565" cy="400113"/>
          </a:xfrm>
          <a:custGeom>
            <a:avLst/>
            <a:gdLst/>
            <a:ahLst/>
            <a:cxnLst/>
            <a:rect l="l" t="t" r="r" b="b"/>
            <a:pathLst>
              <a:path w="844565" h="400113">
                <a:moveTo>
                  <a:pt x="0" y="0"/>
                </a:moveTo>
                <a:lnTo>
                  <a:pt x="844565" y="0"/>
                </a:lnTo>
                <a:lnTo>
                  <a:pt x="844565" y="400113"/>
                </a:lnTo>
                <a:lnTo>
                  <a:pt x="0" y="400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2875491" y="9525523"/>
            <a:ext cx="5560781" cy="435924"/>
            <a:chOff x="0" y="0"/>
            <a:chExt cx="1545130" cy="121127"/>
          </a:xfrm>
        </p:grpSpPr>
        <p:sp>
          <p:nvSpPr>
            <p:cNvPr id="8" name="Freeform 8"/>
            <p:cNvSpPr/>
            <p:nvPr/>
          </p:nvSpPr>
          <p:spPr>
            <a:xfrm>
              <a:off x="0" y="0"/>
              <a:ext cx="1545130" cy="121127"/>
            </a:xfrm>
            <a:custGeom>
              <a:avLst/>
              <a:gdLst/>
              <a:ahLst/>
              <a:cxnLst/>
              <a:rect l="l" t="t" r="r" b="b"/>
              <a:pathLst>
                <a:path w="1545130" h="121127">
                  <a:moveTo>
                    <a:pt x="60563" y="0"/>
                  </a:moveTo>
                  <a:lnTo>
                    <a:pt x="1484567" y="0"/>
                  </a:lnTo>
                  <a:cubicBezTo>
                    <a:pt x="1518015" y="0"/>
                    <a:pt x="1545130" y="27115"/>
                    <a:pt x="1545130" y="60563"/>
                  </a:cubicBezTo>
                  <a:lnTo>
                    <a:pt x="1545130" y="60563"/>
                  </a:lnTo>
                  <a:cubicBezTo>
                    <a:pt x="1545130" y="76626"/>
                    <a:pt x="1538749" y="92030"/>
                    <a:pt x="1527392" y="103388"/>
                  </a:cubicBezTo>
                  <a:cubicBezTo>
                    <a:pt x="1516034" y="114746"/>
                    <a:pt x="1500629" y="121127"/>
                    <a:pt x="1484567" y="121127"/>
                  </a:cubicBezTo>
                  <a:lnTo>
                    <a:pt x="60563" y="121127"/>
                  </a:lnTo>
                  <a:cubicBezTo>
                    <a:pt x="27115" y="121127"/>
                    <a:pt x="0" y="94012"/>
                    <a:pt x="0" y="60563"/>
                  </a:cubicBezTo>
                  <a:lnTo>
                    <a:pt x="0" y="60563"/>
                  </a:lnTo>
                  <a:cubicBezTo>
                    <a:pt x="0" y="27115"/>
                    <a:pt x="27115" y="0"/>
                    <a:pt x="60563" y="0"/>
                  </a:cubicBezTo>
                  <a:close/>
                </a:path>
              </a:pathLst>
            </a:custGeom>
            <a:solidFill>
              <a:srgbClr val="FFFFFF"/>
            </a:solidFill>
            <a:ln cap="rnd">
              <a:noFill/>
              <a:prstDash val="solid"/>
              <a:round/>
            </a:ln>
          </p:spPr>
        </p:sp>
        <p:sp>
          <p:nvSpPr>
            <p:cNvPr id="9" name="TextBox 9"/>
            <p:cNvSpPr txBox="1"/>
            <p:nvPr/>
          </p:nvSpPr>
          <p:spPr>
            <a:xfrm>
              <a:off x="0" y="0"/>
              <a:ext cx="1545130" cy="121127"/>
            </a:xfrm>
            <a:prstGeom prst="rect">
              <a:avLst/>
            </a:prstGeom>
          </p:spPr>
          <p:txBody>
            <a:bodyPr lIns="50800" tIns="50800" rIns="50800" bIns="50800" rtlCol="0" anchor="ctr"/>
            <a:lstStyle/>
            <a:p>
              <a:pPr algn="ctr">
                <a:lnSpc>
                  <a:spcPts val="2015"/>
                </a:lnSpc>
              </a:pPr>
              <a:endParaRPr/>
            </a:p>
          </p:txBody>
        </p:sp>
      </p:grpSp>
      <p:grpSp>
        <p:nvGrpSpPr>
          <p:cNvPr id="10" name="Group 10"/>
          <p:cNvGrpSpPr/>
          <p:nvPr/>
        </p:nvGrpSpPr>
        <p:grpSpPr>
          <a:xfrm>
            <a:off x="8436271" y="8774124"/>
            <a:ext cx="1787922" cy="1512876"/>
            <a:chOff x="0" y="0"/>
            <a:chExt cx="18228634" cy="18502982"/>
          </a:xfrm>
        </p:grpSpPr>
        <p:sp>
          <p:nvSpPr>
            <p:cNvPr id="11" name="Freeform 11"/>
            <p:cNvSpPr/>
            <p:nvPr/>
          </p:nvSpPr>
          <p:spPr>
            <a:xfrm>
              <a:off x="0" y="0"/>
              <a:ext cx="18228635" cy="18502982"/>
            </a:xfrm>
            <a:custGeom>
              <a:avLst/>
              <a:gdLst/>
              <a:ahLst/>
              <a:cxnLst/>
              <a:rect l="l" t="t" r="r" b="b"/>
              <a:pathLst>
                <a:path w="18228635" h="18502982">
                  <a:moveTo>
                    <a:pt x="18228635" y="9251602"/>
                  </a:moveTo>
                  <a:cubicBezTo>
                    <a:pt x="18228635" y="14360851"/>
                    <a:pt x="14147936" y="18502982"/>
                    <a:pt x="9114317" y="18502982"/>
                  </a:cubicBezTo>
                  <a:cubicBezTo>
                    <a:pt x="4080626" y="18502982"/>
                    <a:pt x="0" y="14360851"/>
                    <a:pt x="0" y="9251602"/>
                  </a:cubicBezTo>
                  <a:cubicBezTo>
                    <a:pt x="0" y="4142094"/>
                    <a:pt x="4080626" y="0"/>
                    <a:pt x="9114317" y="0"/>
                  </a:cubicBezTo>
                  <a:cubicBezTo>
                    <a:pt x="14148009" y="0"/>
                    <a:pt x="18228635" y="4142094"/>
                    <a:pt x="18228635" y="9251602"/>
                  </a:cubicBezTo>
                  <a:close/>
                </a:path>
              </a:pathLst>
            </a:custGeom>
            <a:blipFill>
              <a:blip r:embed="rId5"/>
              <a:stretch>
                <a:fillRect t="-90" r="-15098" b="-4155"/>
              </a:stretch>
            </a:blipFill>
          </p:spPr>
          <p:txBody>
            <a:bodyPr/>
            <a:lstStyle/>
            <a:p>
              <a:endParaRPr lang="ar-SA" dirty="0"/>
            </a:p>
          </p:txBody>
        </p:sp>
      </p:grpSp>
      <p:sp>
        <p:nvSpPr>
          <p:cNvPr id="12" name="Freeform 12"/>
          <p:cNvSpPr/>
          <p:nvPr/>
        </p:nvSpPr>
        <p:spPr>
          <a:xfrm>
            <a:off x="2019810" y="9308565"/>
            <a:ext cx="855680" cy="855680"/>
          </a:xfrm>
          <a:custGeom>
            <a:avLst/>
            <a:gdLst/>
            <a:ahLst/>
            <a:cxnLst/>
            <a:rect l="l" t="t" r="r" b="b"/>
            <a:pathLst>
              <a:path w="855680" h="855680">
                <a:moveTo>
                  <a:pt x="0" y="0"/>
                </a:moveTo>
                <a:lnTo>
                  <a:pt x="855680" y="0"/>
                </a:lnTo>
                <a:lnTo>
                  <a:pt x="855680" y="855680"/>
                </a:lnTo>
                <a:lnTo>
                  <a:pt x="0" y="855680"/>
                </a:lnTo>
                <a:lnTo>
                  <a:pt x="0" y="0"/>
                </a:lnTo>
                <a:close/>
              </a:path>
            </a:pathLst>
          </a:custGeom>
          <a:blipFill>
            <a:blip r:embed="rId6"/>
            <a:stretch>
              <a:fillRect/>
            </a:stretch>
          </a:blipFill>
        </p:spPr>
      </p:sp>
      <p:sp>
        <p:nvSpPr>
          <p:cNvPr id="14" name="TextBox 14"/>
          <p:cNvSpPr txBox="1"/>
          <p:nvPr/>
        </p:nvSpPr>
        <p:spPr>
          <a:xfrm>
            <a:off x="2019810" y="8774125"/>
            <a:ext cx="3803940" cy="436017"/>
          </a:xfrm>
          <a:prstGeom prst="rect">
            <a:avLst/>
          </a:prstGeom>
        </p:spPr>
        <p:txBody>
          <a:bodyPr lIns="0" tIns="0" rIns="0" bIns="0" rtlCol="0" anchor="t">
            <a:spAutoFit/>
          </a:bodyPr>
          <a:lstStyle/>
          <a:p>
            <a:pPr>
              <a:lnSpc>
                <a:spcPts val="3415"/>
              </a:lnSpc>
            </a:pPr>
            <a:r>
              <a:rPr lang="en-US" sz="3415" dirty="0">
                <a:solidFill>
                  <a:srgbClr val="FFFFFF"/>
                </a:solidFill>
                <a:latin typeface="Heading Now 71-78 Bold"/>
                <a:ea typeface="Heading Now 71-78 Bold"/>
                <a:cs typeface="Heading Now 71-78 Bold"/>
                <a:sym typeface="Heading Now 71-78 Bold"/>
              </a:rPr>
              <a:t> 05</a:t>
            </a:r>
          </a:p>
        </p:txBody>
      </p:sp>
      <p:sp>
        <p:nvSpPr>
          <p:cNvPr id="15" name="TextBox 15"/>
          <p:cNvSpPr txBox="1"/>
          <p:nvPr/>
        </p:nvSpPr>
        <p:spPr>
          <a:xfrm>
            <a:off x="3063662" y="9574361"/>
            <a:ext cx="5372608" cy="256480"/>
          </a:xfrm>
          <a:prstGeom prst="rect">
            <a:avLst/>
          </a:prstGeom>
        </p:spPr>
        <p:txBody>
          <a:bodyPr lIns="0" tIns="0" rIns="0" bIns="0" rtlCol="0" anchor="t">
            <a:spAutoFit/>
          </a:bodyPr>
          <a:lstStyle/>
          <a:p>
            <a:pPr>
              <a:lnSpc>
                <a:spcPts val="2015"/>
              </a:lnSpc>
            </a:pPr>
            <a:r>
              <a:rPr lang="en-US" sz="2015" dirty="0">
                <a:solidFill>
                  <a:srgbClr val="121212"/>
                </a:solidFill>
                <a:latin typeface="Heading Now 71-78"/>
                <a:ea typeface="Heading Now 71-78"/>
                <a:cs typeface="Heading Now 71-78"/>
                <a:sym typeface="Heading Now 71-78"/>
              </a:rPr>
              <a:t>@</a:t>
            </a:r>
            <a:r>
              <a:rPr lang="en-US" sz="2015" u="sng" dirty="0">
                <a:solidFill>
                  <a:srgbClr val="121212"/>
                </a:solidFill>
                <a:latin typeface="Heading Now 71-78"/>
                <a:ea typeface="Heading Now 71-78"/>
                <a:cs typeface="Heading Now 71-78"/>
                <a:sym typeface="Heading Now 71-78"/>
                <a:hlinkClick r:id="rId7" tooltip="https://www.linkedin.com/in/akram-mohammed-ahmed-ph-d-m-b-a-5859005b?lipi=urn%3Ali%3Apage%3Ad_flagship3_profile_view_base_contact_details%3BIiweHiqLQwurJK%2BeJ8sM8A%3D%3D"/>
              </a:rPr>
              <a:t>linkedin.com/in/akram-mohammed</a:t>
            </a:r>
          </a:p>
        </p:txBody>
      </p:sp>
      <p:sp>
        <p:nvSpPr>
          <p:cNvPr id="26" name="AutoShape 4">
            <a:extLst>
              <a:ext uri="{FF2B5EF4-FFF2-40B4-BE49-F238E27FC236}">
                <a16:creationId xmlns:a16="http://schemas.microsoft.com/office/drawing/2014/main" id="{36F67D2E-DD6A-83F5-B738-1E565C13D00B}"/>
              </a:ext>
            </a:extLst>
          </p:cNvPr>
          <p:cNvSpPr>
            <a:spLocks noChangeArrowheads="1"/>
          </p:cNvSpPr>
          <p:nvPr/>
        </p:nvSpPr>
        <p:spPr bwMode="auto">
          <a:xfrm>
            <a:off x="1927008" y="1896352"/>
            <a:ext cx="9810784" cy="6839544"/>
          </a:xfrm>
          <a:prstGeom prst="roundRect">
            <a:avLst>
              <a:gd name="adj" fmla="val 16667"/>
            </a:avLst>
          </a:prstGeom>
          <a:solidFill>
            <a:srgbClr val="FFE1E1"/>
          </a:solidFill>
          <a:ln w="50800">
            <a:solidFill>
              <a:srgbClr val="FF00FF"/>
            </a:solidFill>
            <a:round/>
            <a:headEnd/>
            <a:tailEnd/>
          </a:ln>
        </p:spPr>
        <p:txBody>
          <a:bodyPr wrap="none" lIns="91393" tIns="766409" rIns="91393" bIns="45697" anchor="ctr"/>
          <a:lstStyle>
            <a:lvl1pPr algn="r" defTabSz="555625"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defTabSz="555625"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defTabSz="555625"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defTabSz="555625"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defTabSz="555625"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5556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5556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5556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5556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buNone/>
            </a:pPr>
            <a:endParaRPr lang="en-US" dirty="0"/>
          </a:p>
        </p:txBody>
      </p:sp>
      <p:sp>
        <p:nvSpPr>
          <p:cNvPr id="27" name="AutoShape 5">
            <a:extLst>
              <a:ext uri="{FF2B5EF4-FFF2-40B4-BE49-F238E27FC236}">
                <a16:creationId xmlns:a16="http://schemas.microsoft.com/office/drawing/2014/main" id="{107FE818-DCB3-67DA-6EC4-05F50FC890E9}"/>
              </a:ext>
            </a:extLst>
          </p:cNvPr>
          <p:cNvSpPr>
            <a:spLocks noChangeArrowheads="1"/>
          </p:cNvSpPr>
          <p:nvPr/>
        </p:nvSpPr>
        <p:spPr bwMode="auto">
          <a:xfrm>
            <a:off x="2756663" y="275760"/>
            <a:ext cx="7854950" cy="1444008"/>
          </a:xfrm>
          <a:prstGeom prst="ellipseRibbon2">
            <a:avLst>
              <a:gd name="adj1" fmla="val 25000"/>
              <a:gd name="adj2" fmla="val 75000"/>
              <a:gd name="adj3" fmla="val 12500"/>
            </a:avLst>
          </a:prstGeom>
          <a:solidFill>
            <a:srgbClr val="C9E4FF"/>
          </a:solidFill>
          <a:ln w="50800">
            <a:solidFill>
              <a:srgbClr val="379BFF"/>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JO" altLang="ar-SA" sz="1800">
              <a:latin typeface="Arial" panose="020B0604020202020204" pitchFamily="34" charset="0"/>
            </a:endParaRPr>
          </a:p>
        </p:txBody>
      </p:sp>
      <p:sp>
        <p:nvSpPr>
          <p:cNvPr id="28" name="Rectangle 3">
            <a:extLst>
              <a:ext uri="{FF2B5EF4-FFF2-40B4-BE49-F238E27FC236}">
                <a16:creationId xmlns:a16="http://schemas.microsoft.com/office/drawing/2014/main" id="{97BC0961-66AC-C582-0EA2-9FC9BE9A5E33}"/>
              </a:ext>
            </a:extLst>
          </p:cNvPr>
          <p:cNvSpPr txBox="1">
            <a:spLocks/>
          </p:cNvSpPr>
          <p:nvPr/>
        </p:nvSpPr>
        <p:spPr>
          <a:xfrm>
            <a:off x="1927008" y="1927121"/>
            <a:ext cx="9731592" cy="6798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lgn="r" rtl="1">
              <a:spcAft>
                <a:spcPts val="1000"/>
              </a:spcAft>
              <a:buNone/>
            </a:pPr>
            <a:r>
              <a:rPr lang="ar-SA" sz="1600" b="1" dirty="0">
                <a:solidFill>
                  <a:schemeClr val="bg1"/>
                </a:solidFill>
              </a:rPr>
              <a:t>اولا:- خطــــــــــــوات تحلــــــيل الوظائف:                                               </a:t>
            </a:r>
          </a:p>
          <a:p>
            <a:pPr marL="457200" indent="0" algn="r" rtl="1">
              <a:spcAft>
                <a:spcPts val="1000"/>
              </a:spcAft>
              <a:buNone/>
            </a:pPr>
            <a:r>
              <a:rPr lang="ar-SA" sz="1600" b="1" dirty="0">
                <a:solidFill>
                  <a:schemeClr val="bg1"/>
                </a:solidFill>
              </a:rPr>
              <a:t>- الهدف من تحليل الوظائف:- هو توفير بيانات كاملة عن الأنشطة والمهام المكونة للوظيفة، ومواصفات لها ذات أهمية بالغة، لأداء معظم وظائف إدارة الموارد البشرية، من خلال ما يلــــي :</a:t>
            </a:r>
            <a:endParaRPr lang="en-US" sz="1600" b="1" dirty="0">
              <a:solidFill>
                <a:schemeClr val="bg1"/>
              </a:solidFill>
            </a:endParaRPr>
          </a:p>
          <a:p>
            <a:pPr algn="r" rtl="1">
              <a:spcAft>
                <a:spcPts val="1000"/>
              </a:spcAft>
              <a:buFont typeface="+mj-lt"/>
              <a:buAutoNum type="arabicPeriod"/>
              <a:tabLst>
                <a:tab pos="457200" algn="l"/>
              </a:tabLst>
            </a:pPr>
            <a:r>
              <a:rPr lang="ar-SA" sz="1600" b="1" dirty="0">
                <a:solidFill>
                  <a:schemeClr val="bg1"/>
                </a:solidFill>
              </a:rPr>
              <a:t>تعريف الموظف بمهام عمله: يساعد تحليل العمل (وبطاقة وصف الوظيفة) في تعريف الموظف بمهام عمله، </a:t>
            </a:r>
            <a:endParaRPr lang="en-US" sz="1600" b="1" dirty="0">
              <a:solidFill>
                <a:schemeClr val="bg1"/>
              </a:solidFill>
            </a:endParaRPr>
          </a:p>
          <a:p>
            <a:pPr algn="r" rtl="1">
              <a:spcAft>
                <a:spcPts val="1000"/>
              </a:spcAft>
              <a:buFont typeface="+mj-lt"/>
              <a:buAutoNum type="arabicPeriod"/>
              <a:tabLst>
                <a:tab pos="457200" algn="l"/>
              </a:tabLst>
            </a:pPr>
            <a:r>
              <a:rPr lang="ar-SA" sz="1600" b="1" dirty="0">
                <a:solidFill>
                  <a:schemeClr val="bg1"/>
                </a:solidFill>
              </a:rPr>
              <a:t>تصـــــــــــــــــــــــميــــــــــــم العمـــــــــــــــــــل: يساعد تحليل العمل في تجميع الأنشطة في مهام، وتجميع المهام في وظيفة كاملة </a:t>
            </a:r>
            <a:endParaRPr lang="en-US" sz="1600" b="1" dirty="0">
              <a:solidFill>
                <a:schemeClr val="bg1"/>
              </a:solidFill>
            </a:endParaRPr>
          </a:p>
          <a:p>
            <a:pPr algn="r" rtl="1">
              <a:spcAft>
                <a:spcPts val="1000"/>
              </a:spcAft>
              <a:buFont typeface="+mj-lt"/>
              <a:buAutoNum type="arabicPeriod"/>
              <a:tabLst>
                <a:tab pos="457200" algn="l"/>
              </a:tabLst>
            </a:pPr>
            <a:r>
              <a:rPr lang="ar-SA" sz="1600" b="1" dirty="0">
                <a:solidFill>
                  <a:schemeClr val="bg1"/>
                </a:solidFill>
              </a:rPr>
              <a:t>الاختيـــــــــــــــــــــــــــــــــــــــار: يوفر تحليل العمل بيانات عن المواصفات المثالية الواجب توافرها في شاغل الوظيفة، </a:t>
            </a:r>
            <a:endParaRPr lang="en-US" sz="1600" b="1" dirty="0">
              <a:solidFill>
                <a:schemeClr val="bg1"/>
              </a:solidFill>
            </a:endParaRPr>
          </a:p>
          <a:p>
            <a:pPr algn="r" rtl="1">
              <a:spcAft>
                <a:spcPts val="1000"/>
              </a:spcAft>
              <a:buFont typeface="+mj-lt"/>
              <a:buAutoNum type="arabicPeriod"/>
              <a:tabLst>
                <a:tab pos="457200" algn="l"/>
              </a:tabLst>
            </a:pPr>
            <a:r>
              <a:rPr lang="ar-SA" sz="1600" b="1" dirty="0">
                <a:solidFill>
                  <a:schemeClr val="bg1"/>
                </a:solidFill>
              </a:rPr>
              <a:t>تقيــــــيم الوظـــــــــــــــــــــــــائف </a:t>
            </a:r>
            <a:r>
              <a:rPr lang="en-US" sz="1600" b="1" dirty="0">
                <a:solidFill>
                  <a:schemeClr val="bg1"/>
                </a:solidFill>
              </a:rPr>
              <a:t>:-</a:t>
            </a:r>
            <a:r>
              <a:rPr lang="ar-SA" sz="1600" b="1" dirty="0">
                <a:solidFill>
                  <a:schemeClr val="bg1"/>
                </a:solidFill>
              </a:rPr>
              <a:t>بناءً على تحليل الوظائف، يتم تحديد أهميتها النسبية (أو قيمتها) داخل المنظمة</a:t>
            </a:r>
            <a:endParaRPr lang="en-US" sz="1600" b="1" dirty="0">
              <a:solidFill>
                <a:schemeClr val="bg1"/>
              </a:solidFill>
            </a:endParaRPr>
          </a:p>
          <a:p>
            <a:pPr algn="r" rtl="1">
              <a:spcAft>
                <a:spcPts val="1000"/>
              </a:spcAft>
              <a:buFont typeface="+mj-lt"/>
              <a:buAutoNum type="arabicPeriod"/>
              <a:tabLst>
                <a:tab pos="457200" algn="l"/>
              </a:tabLst>
            </a:pPr>
            <a:r>
              <a:rPr lang="ar-SA" sz="1600" b="1" dirty="0">
                <a:solidFill>
                  <a:schemeClr val="bg1"/>
                </a:solidFill>
              </a:rPr>
              <a:t>تقيــــــــــــــــيم أداء العاملين </a:t>
            </a:r>
            <a:r>
              <a:rPr lang="en-US" sz="1600" b="1" dirty="0">
                <a:solidFill>
                  <a:schemeClr val="bg1"/>
                </a:solidFill>
              </a:rPr>
              <a:t>:-</a:t>
            </a:r>
            <a:r>
              <a:rPr lang="ar-SA" sz="1600" b="1" dirty="0">
                <a:solidFill>
                  <a:schemeClr val="bg1"/>
                </a:solidFill>
              </a:rPr>
              <a:t>يوفر تحليل العمل بيانات عن الأعباء والمهام والمسئوليات التي يجب أن يقوم بها شاغل العمل، </a:t>
            </a:r>
            <a:endParaRPr lang="en-US" sz="1600" b="1" dirty="0">
              <a:solidFill>
                <a:schemeClr val="bg1"/>
              </a:solidFill>
            </a:endParaRPr>
          </a:p>
          <a:p>
            <a:pPr marL="685800" indent="-228600" algn="r" rtl="1">
              <a:spcAft>
                <a:spcPts val="1000"/>
              </a:spcAft>
            </a:pPr>
            <a:r>
              <a:rPr lang="ar-SA" sz="1600" b="1" dirty="0">
                <a:solidFill>
                  <a:schemeClr val="bg1"/>
                </a:solidFill>
              </a:rPr>
              <a:t>2- تحديد عدد الوظائف التي يجب تحليلها و ليس كافة الوظائف في المؤسسة، و  ذلك توفيرا </a:t>
            </a:r>
            <a:endParaRPr lang="en-US" sz="1600" b="1" dirty="0">
              <a:solidFill>
                <a:schemeClr val="bg1"/>
              </a:solidFill>
            </a:endParaRPr>
          </a:p>
          <a:p>
            <a:pPr marL="685800" indent="-228600" algn="r" rtl="1">
              <a:spcAft>
                <a:spcPts val="1000"/>
              </a:spcAft>
            </a:pPr>
            <a:r>
              <a:rPr lang="ar-SA" sz="1600" b="1" dirty="0">
                <a:solidFill>
                  <a:schemeClr val="bg1"/>
                </a:solidFill>
              </a:rPr>
              <a:t>للوقت والجهد و عدم الازدواجية في العمل.</a:t>
            </a:r>
            <a:endParaRPr lang="en-US" sz="1600" b="1" dirty="0">
              <a:solidFill>
                <a:schemeClr val="bg1"/>
              </a:solidFill>
            </a:endParaRPr>
          </a:p>
          <a:p>
            <a:pPr marL="685800" indent="-228600" algn="r" rtl="1">
              <a:spcAft>
                <a:spcPts val="1000"/>
              </a:spcAft>
            </a:pPr>
            <a:r>
              <a:rPr lang="ar-SA" sz="1600" b="1" dirty="0">
                <a:solidFill>
                  <a:schemeClr val="bg1"/>
                </a:solidFill>
              </a:rPr>
              <a:t>3- تحديد نوعية المعلومات و البيانات المطلوبة:- و جمعها اما باستخدام المقابلة، الاستبيان او                   </a:t>
            </a:r>
            <a:endParaRPr lang="en-US" sz="1600" b="1" dirty="0">
              <a:solidFill>
                <a:schemeClr val="bg1"/>
              </a:solidFill>
            </a:endParaRPr>
          </a:p>
          <a:p>
            <a:pPr marL="685800" indent="-228600" algn="r" rtl="1">
              <a:spcAft>
                <a:spcPts val="1000"/>
              </a:spcAft>
            </a:pPr>
            <a:r>
              <a:rPr lang="ar-SA" sz="1600" b="1" dirty="0">
                <a:solidFill>
                  <a:schemeClr val="bg1"/>
                </a:solidFill>
              </a:rPr>
              <a:t>الملاحظة  استنادا الى طبيعة الوظائف المراد تحليلها.</a:t>
            </a:r>
            <a:endParaRPr lang="en-US" sz="1600" b="1" dirty="0">
              <a:solidFill>
                <a:schemeClr val="bg1"/>
              </a:solidFill>
            </a:endParaRPr>
          </a:p>
          <a:p>
            <a:pPr marL="685800" indent="-228600" algn="r" rtl="1">
              <a:spcAft>
                <a:spcPts val="1000"/>
              </a:spcAft>
            </a:pPr>
            <a:r>
              <a:rPr lang="ar-SA" sz="1600" b="1" dirty="0">
                <a:solidFill>
                  <a:schemeClr val="bg1"/>
                </a:solidFill>
              </a:rPr>
              <a:t>4- اعداد مسودة لتحليل الوظــــــــــــائف:-بعد </a:t>
            </a:r>
            <a:r>
              <a:rPr lang="ar-SA" sz="1600" b="1" dirty="0" err="1">
                <a:solidFill>
                  <a:schemeClr val="bg1"/>
                </a:solidFill>
              </a:rPr>
              <a:t>التاكد</a:t>
            </a:r>
            <a:r>
              <a:rPr lang="ar-SA" sz="1600" b="1" dirty="0">
                <a:solidFill>
                  <a:schemeClr val="bg1"/>
                </a:solidFill>
              </a:rPr>
              <a:t> من تغطية كافة المجالات الاساسية المرتبطة بالوظيفة، ثم مراجعة تلك المسودات التي يتم التوصل اليها مع شاغل كل وظيفة و مع رئيسه المباشر </a:t>
            </a:r>
            <a:r>
              <a:rPr lang="ar-SA" sz="1600" b="1" dirty="0" err="1">
                <a:solidFill>
                  <a:schemeClr val="bg1"/>
                </a:solidFill>
              </a:rPr>
              <a:t>للتاكد</a:t>
            </a:r>
            <a:r>
              <a:rPr lang="ar-SA" sz="1600" b="1" dirty="0">
                <a:solidFill>
                  <a:schemeClr val="bg1"/>
                </a:solidFill>
              </a:rPr>
              <a:t> من صدق البيانات و المعلومات المجمعة.</a:t>
            </a:r>
            <a:endParaRPr lang="en-US" sz="1600" b="1" dirty="0">
              <a:solidFill>
                <a:schemeClr val="bg1"/>
              </a:solidFill>
            </a:endParaRPr>
          </a:p>
          <a:p>
            <a:pPr marL="685800" indent="-228600" algn="r" rtl="1">
              <a:spcAft>
                <a:spcPts val="1000"/>
              </a:spcAft>
            </a:pPr>
            <a:r>
              <a:rPr lang="ar-SA" sz="1600" b="1" dirty="0">
                <a:solidFill>
                  <a:schemeClr val="bg1"/>
                </a:solidFill>
              </a:rPr>
              <a:t>5- اعداد كشوف نهائية لتحليل الوظـــائف :- بحيث يشمل ذلك تجميع الوظائف المتشابهة في مجموعات تشمل كل  مجموعة عددا من الوظائف، و بعد اعداد نظام التحليل في شكله النهائي يرفع الى الجهات العليا في المؤسسة </a:t>
            </a:r>
            <a:r>
              <a:rPr lang="ar-SA" sz="1600" b="1" dirty="0" err="1">
                <a:solidFill>
                  <a:schemeClr val="bg1"/>
                </a:solidFill>
              </a:rPr>
              <a:t>لاقراره</a:t>
            </a:r>
            <a:r>
              <a:rPr lang="ar-SA" sz="1600" b="1" dirty="0"/>
              <a:t>.</a:t>
            </a:r>
            <a:endParaRPr lang="en-US" sz="1600" b="1" dirty="0"/>
          </a:p>
        </p:txBody>
      </p:sp>
      <p:sp>
        <p:nvSpPr>
          <p:cNvPr id="29" name="WordArt 6">
            <a:extLst>
              <a:ext uri="{FF2B5EF4-FFF2-40B4-BE49-F238E27FC236}">
                <a16:creationId xmlns:a16="http://schemas.microsoft.com/office/drawing/2014/main" id="{FAD67A35-50D4-3D13-154E-DC33C09A72FF}"/>
              </a:ext>
            </a:extLst>
          </p:cNvPr>
          <p:cNvSpPr>
            <a:spLocks noChangeArrowheads="1" noChangeShapeType="1" noTextEdit="1"/>
          </p:cNvSpPr>
          <p:nvPr/>
        </p:nvSpPr>
        <p:spPr bwMode="auto">
          <a:xfrm>
            <a:off x="4737070" y="332555"/>
            <a:ext cx="3894137" cy="992409"/>
          </a:xfrm>
          <a:prstGeom prst="rect">
            <a:avLst/>
          </a:prstGeom>
        </p:spPr>
        <p:txBody>
          <a:bodyPr wrap="none" fromWordArt="1">
            <a:prstTxWarp prst="textDeflate">
              <a:avLst>
                <a:gd name="adj" fmla="val 26227"/>
              </a:avLst>
            </a:prstTxWarp>
          </a:bodyPr>
          <a:lstStyle/>
          <a:p>
            <a:pPr algn="ctr" rtl="1"/>
            <a:r>
              <a:rPr lang="ar-EG" dirty="0"/>
              <a:t>تحليـــــل الوظــــائف</a:t>
            </a:r>
            <a:endParaRPr lang="ar-SA" sz="3600" b="1" kern="10" dirty="0">
              <a:ln w="9525">
                <a:solidFill>
                  <a:srgbClr val="339966"/>
                </a:solidFill>
                <a:round/>
                <a:headEnd/>
                <a:tailEnd/>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
                                        <p:tgtEl>
                                          <p:spTgt spid="27"/>
                                        </p:tgtEl>
                                      </p:cBhvr>
                                    </p:animEffect>
                                    <p:anim calcmode="lin" valueType="num">
                                      <p:cBhvr>
                                        <p:cTn id="8" dur="400" fill="hold"/>
                                        <p:tgtEl>
                                          <p:spTgt spid="27"/>
                                        </p:tgtEl>
                                        <p:attrNameLst>
                                          <p:attrName>ppt_x</p:attrName>
                                        </p:attrNameLst>
                                      </p:cBhvr>
                                      <p:tavLst>
                                        <p:tav tm="0">
                                          <p:val>
                                            <p:strVal val="#ppt_x"/>
                                          </p:val>
                                        </p:tav>
                                        <p:tav tm="100000">
                                          <p:val>
                                            <p:strVal val="#ppt_x"/>
                                          </p:val>
                                        </p:tav>
                                      </p:tavLst>
                                    </p:anim>
                                    <p:anim calcmode="lin" valueType="num">
                                      <p:cBhvr>
                                        <p:cTn id="9" dur="400" fill="hold"/>
                                        <p:tgtEl>
                                          <p:spTgt spid="2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4)">
                                      <p:cBhvr>
                                        <p:cTn id="15" dur="2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6">
                                            <p:bg/>
                                          </p:spTgt>
                                        </p:tgtEl>
                                        <p:attrNameLst>
                                          <p:attrName>style.visibility</p:attrName>
                                        </p:attrNameLst>
                                      </p:cBhvr>
                                      <p:to>
                                        <p:strVal val="visible"/>
                                      </p:to>
                                    </p:set>
                                    <p:anim calcmode="lin" valueType="num">
                                      <p:cBhvr>
                                        <p:cTn id="20" dur="1000" fill="hold"/>
                                        <p:tgtEl>
                                          <p:spTgt spid="26">
                                            <p:bg/>
                                          </p:spTgt>
                                        </p:tgtEl>
                                        <p:attrNameLst>
                                          <p:attrName>ppt_w</p:attrName>
                                        </p:attrNameLst>
                                      </p:cBhvr>
                                      <p:tavLst>
                                        <p:tav tm="0">
                                          <p:val>
                                            <p:strVal val="#ppt_w*0.70"/>
                                          </p:val>
                                        </p:tav>
                                        <p:tav tm="100000">
                                          <p:val>
                                            <p:strVal val="#ppt_w"/>
                                          </p:val>
                                        </p:tav>
                                      </p:tavLst>
                                    </p:anim>
                                    <p:anim calcmode="lin" valueType="num">
                                      <p:cBhvr>
                                        <p:cTn id="21" dur="1000" fill="hold"/>
                                        <p:tgtEl>
                                          <p:spTgt spid="26">
                                            <p:bg/>
                                          </p:spTgt>
                                        </p:tgtEl>
                                        <p:attrNameLst>
                                          <p:attrName>ppt_h</p:attrName>
                                        </p:attrNameLst>
                                      </p:cBhvr>
                                      <p:tavLst>
                                        <p:tav tm="0">
                                          <p:val>
                                            <p:strVal val="#ppt_h"/>
                                          </p:val>
                                        </p:tav>
                                        <p:tav tm="100000">
                                          <p:val>
                                            <p:strVal val="#ppt_h"/>
                                          </p:val>
                                        </p:tav>
                                      </p:tavLst>
                                    </p:anim>
                                    <p:animEffect transition="in" filter="fade">
                                      <p:cBhvr>
                                        <p:cTn id="22" dur="1000"/>
                                        <p:tgtEl>
                                          <p:spTgt spid="26">
                                            <p:bg/>
                                          </p:spTgt>
                                        </p:tgtEl>
                                      </p:cBhvr>
                                    </p:animEffect>
                                  </p:childTnLst>
                                </p:cTn>
                              </p:par>
                              <p:par>
                                <p:cTn id="23" presetID="55" presetClass="entr" presetSubtype="0" fill="hold" nodeType="withEffect" nodePh="1">
                                  <p:stCondLst>
                                    <p:cond delay="0"/>
                                  </p:stCondLst>
                                  <p:endCondLst>
                                    <p:cond evt="begin" delay="0">
                                      <p:tn val="23"/>
                                    </p:cond>
                                  </p:end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26">
                                            <p:txEl>
                                              <p:pRg st="0" end="0"/>
                                            </p:txEl>
                                          </p:spTgt>
                                        </p:tgtEl>
                                      </p:cBhvr>
                                    </p:animEffect>
                                  </p:childTnLst>
                                </p:cTn>
                              </p:par>
                            </p:childTnLst>
                          </p:cTn>
                        </p:par>
                        <p:par>
                          <p:cTn id="28" fill="hold">
                            <p:stCondLst>
                              <p:cond delay="1000"/>
                            </p:stCondLst>
                            <p:childTnLst>
                              <p:par>
                                <p:cTn id="29" presetID="12" presetClass="entr" presetSubtype="4" fill="hold" nodeType="afterEffect" nodePh="1">
                                  <p:stCondLst>
                                    <p:cond delay="0"/>
                                  </p:stCondLst>
                                  <p:endCondLst>
                                    <p:cond evt="begin" delay="0">
                                      <p:tn val="29"/>
                                    </p:cond>
                                  </p:end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slide(fromBottom)">
                                      <p:cBhvr>
                                        <p:cTn id="3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rot="-9871732">
            <a:off x="-8603066" y="3078973"/>
            <a:ext cx="21245752" cy="11428402"/>
          </a:xfrm>
          <a:custGeom>
            <a:avLst/>
            <a:gdLst/>
            <a:ahLst/>
            <a:cxnLst/>
            <a:rect l="l" t="t" r="r" b="b"/>
            <a:pathLst>
              <a:path w="21245752" h="11428402">
                <a:moveTo>
                  <a:pt x="0" y="0"/>
                </a:moveTo>
                <a:lnTo>
                  <a:pt x="21245752" y="0"/>
                </a:lnTo>
                <a:lnTo>
                  <a:pt x="21245752" y="11428402"/>
                </a:lnTo>
                <a:lnTo>
                  <a:pt x="0" y="11428402"/>
                </a:lnTo>
                <a:lnTo>
                  <a:pt x="0" y="0"/>
                </a:lnTo>
                <a:close/>
              </a:path>
            </a:pathLst>
          </a:custGeom>
          <a:blipFill>
            <a:blip r:embed="rId2"/>
            <a:stretch>
              <a:fillRect/>
            </a:stretch>
          </a:blipFill>
        </p:spPr>
      </p:sp>
      <p:grpSp>
        <p:nvGrpSpPr>
          <p:cNvPr id="3" name="Group 3"/>
          <p:cNvGrpSpPr/>
          <p:nvPr/>
        </p:nvGrpSpPr>
        <p:grpSpPr>
          <a:xfrm>
            <a:off x="10150574" y="9269063"/>
            <a:ext cx="1594791" cy="692384"/>
            <a:chOff x="0" y="0"/>
            <a:chExt cx="443132" cy="192387"/>
          </a:xfrm>
        </p:grpSpPr>
        <p:sp>
          <p:nvSpPr>
            <p:cNvPr id="4" name="Freeform 4"/>
            <p:cNvSpPr/>
            <p:nvPr/>
          </p:nvSpPr>
          <p:spPr>
            <a:xfrm>
              <a:off x="0" y="0"/>
              <a:ext cx="443132" cy="192387"/>
            </a:xfrm>
            <a:custGeom>
              <a:avLst/>
              <a:gdLst/>
              <a:ahLst/>
              <a:cxnLst/>
              <a:rect l="l" t="t" r="r" b="b"/>
              <a:pathLst>
                <a:path w="443132" h="192387">
                  <a:moveTo>
                    <a:pt x="96194" y="0"/>
                  </a:moveTo>
                  <a:lnTo>
                    <a:pt x="346938" y="0"/>
                  </a:lnTo>
                  <a:cubicBezTo>
                    <a:pt x="400064" y="0"/>
                    <a:pt x="443132" y="43067"/>
                    <a:pt x="443132" y="96194"/>
                  </a:cubicBezTo>
                  <a:lnTo>
                    <a:pt x="443132" y="96194"/>
                  </a:lnTo>
                  <a:cubicBezTo>
                    <a:pt x="443132" y="121706"/>
                    <a:pt x="432997" y="146173"/>
                    <a:pt x="414957" y="164213"/>
                  </a:cubicBezTo>
                  <a:cubicBezTo>
                    <a:pt x="396918" y="182253"/>
                    <a:pt x="372450" y="192387"/>
                    <a:pt x="346938" y="192387"/>
                  </a:cubicBezTo>
                  <a:lnTo>
                    <a:pt x="96194" y="192387"/>
                  </a:lnTo>
                  <a:cubicBezTo>
                    <a:pt x="70682" y="192387"/>
                    <a:pt x="46214" y="182253"/>
                    <a:pt x="28174" y="164213"/>
                  </a:cubicBezTo>
                  <a:cubicBezTo>
                    <a:pt x="10135" y="146173"/>
                    <a:pt x="0" y="121706"/>
                    <a:pt x="0" y="96194"/>
                  </a:cubicBezTo>
                  <a:lnTo>
                    <a:pt x="0" y="96194"/>
                  </a:lnTo>
                  <a:cubicBezTo>
                    <a:pt x="0" y="70682"/>
                    <a:pt x="10135" y="46214"/>
                    <a:pt x="28174" y="28174"/>
                  </a:cubicBezTo>
                  <a:cubicBezTo>
                    <a:pt x="46214" y="10135"/>
                    <a:pt x="70682" y="0"/>
                    <a:pt x="96194" y="0"/>
                  </a:cubicBezTo>
                  <a:close/>
                </a:path>
              </a:pathLst>
            </a:custGeom>
            <a:solidFill>
              <a:srgbClr val="000000">
                <a:alpha val="0"/>
              </a:srgbClr>
            </a:solidFill>
            <a:ln w="38100" cap="rnd">
              <a:solidFill>
                <a:srgbClr val="FFFFFF"/>
              </a:solidFill>
              <a:prstDash val="solid"/>
              <a:round/>
            </a:ln>
          </p:spPr>
        </p:sp>
        <p:sp>
          <p:nvSpPr>
            <p:cNvPr id="5" name="TextBox 5"/>
            <p:cNvSpPr txBox="1"/>
            <p:nvPr/>
          </p:nvSpPr>
          <p:spPr>
            <a:xfrm>
              <a:off x="0" y="-9525"/>
              <a:ext cx="443132" cy="201912"/>
            </a:xfrm>
            <a:prstGeom prst="rect">
              <a:avLst/>
            </a:prstGeom>
          </p:spPr>
          <p:txBody>
            <a:bodyPr lIns="50800" tIns="50800" rIns="50800" bIns="50800" rtlCol="0" anchor="ctr"/>
            <a:lstStyle/>
            <a:p>
              <a:pPr algn="ctr">
                <a:lnSpc>
                  <a:spcPts val="2015"/>
                </a:lnSpc>
              </a:pPr>
              <a:endParaRPr/>
            </a:p>
          </p:txBody>
        </p:sp>
      </p:grpSp>
      <p:sp>
        <p:nvSpPr>
          <p:cNvPr id="6" name="Freeform 6"/>
          <p:cNvSpPr/>
          <p:nvPr/>
        </p:nvSpPr>
        <p:spPr>
          <a:xfrm>
            <a:off x="10503905" y="9377818"/>
            <a:ext cx="844565" cy="400113"/>
          </a:xfrm>
          <a:custGeom>
            <a:avLst/>
            <a:gdLst/>
            <a:ahLst/>
            <a:cxnLst/>
            <a:rect l="l" t="t" r="r" b="b"/>
            <a:pathLst>
              <a:path w="844565" h="400113">
                <a:moveTo>
                  <a:pt x="0" y="0"/>
                </a:moveTo>
                <a:lnTo>
                  <a:pt x="844565" y="0"/>
                </a:lnTo>
                <a:lnTo>
                  <a:pt x="844565" y="400113"/>
                </a:lnTo>
                <a:lnTo>
                  <a:pt x="0" y="400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2019810" y="9308565"/>
            <a:ext cx="855680" cy="855680"/>
          </a:xfrm>
          <a:custGeom>
            <a:avLst/>
            <a:gdLst/>
            <a:ahLst/>
            <a:cxnLst/>
            <a:rect l="l" t="t" r="r" b="b"/>
            <a:pathLst>
              <a:path w="855680" h="855680">
                <a:moveTo>
                  <a:pt x="0" y="0"/>
                </a:moveTo>
                <a:lnTo>
                  <a:pt x="855680" y="0"/>
                </a:lnTo>
                <a:lnTo>
                  <a:pt x="855680" y="855680"/>
                </a:lnTo>
                <a:lnTo>
                  <a:pt x="0" y="855680"/>
                </a:lnTo>
                <a:lnTo>
                  <a:pt x="0" y="0"/>
                </a:lnTo>
                <a:close/>
              </a:path>
            </a:pathLst>
          </a:custGeom>
          <a:blipFill>
            <a:blip r:embed="rId5"/>
            <a:stretch>
              <a:fillRect/>
            </a:stretch>
          </a:blipFill>
        </p:spPr>
      </p:sp>
      <p:sp>
        <p:nvSpPr>
          <p:cNvPr id="14" name="TextBox 14"/>
          <p:cNvSpPr txBox="1"/>
          <p:nvPr/>
        </p:nvSpPr>
        <p:spPr>
          <a:xfrm>
            <a:off x="2019810" y="8774125"/>
            <a:ext cx="3803940" cy="436017"/>
          </a:xfrm>
          <a:prstGeom prst="rect">
            <a:avLst/>
          </a:prstGeom>
        </p:spPr>
        <p:txBody>
          <a:bodyPr lIns="0" tIns="0" rIns="0" bIns="0" rtlCol="0" anchor="t">
            <a:spAutoFit/>
          </a:bodyPr>
          <a:lstStyle/>
          <a:p>
            <a:pPr>
              <a:lnSpc>
                <a:spcPts val="3415"/>
              </a:lnSpc>
            </a:pPr>
            <a:r>
              <a:rPr lang="en-US" sz="3415" dirty="0">
                <a:solidFill>
                  <a:srgbClr val="FFFFFF"/>
                </a:solidFill>
                <a:latin typeface="Heading Now 71-78 Bold"/>
                <a:ea typeface="Heading Now 71-78 Bold"/>
                <a:cs typeface="Heading Now 71-78 Bold"/>
                <a:sym typeface="Heading Now 71-78 Bold"/>
              </a:rPr>
              <a:t>06</a:t>
            </a:r>
          </a:p>
        </p:txBody>
      </p:sp>
      <p:sp>
        <p:nvSpPr>
          <p:cNvPr id="21" name="TextBox 15">
            <a:extLst>
              <a:ext uri="{FF2B5EF4-FFF2-40B4-BE49-F238E27FC236}">
                <a16:creationId xmlns:a16="http://schemas.microsoft.com/office/drawing/2014/main" id="{280D9506-E250-92D2-0158-7ACE6D8B851E}"/>
              </a:ext>
            </a:extLst>
          </p:cNvPr>
          <p:cNvSpPr txBox="1"/>
          <p:nvPr/>
        </p:nvSpPr>
        <p:spPr>
          <a:xfrm>
            <a:off x="3063662" y="9574361"/>
            <a:ext cx="5372608" cy="256480"/>
          </a:xfrm>
          <a:prstGeom prst="rect">
            <a:avLst/>
          </a:prstGeom>
        </p:spPr>
        <p:txBody>
          <a:bodyPr lIns="0" tIns="0" rIns="0" bIns="0" rtlCol="0" anchor="t">
            <a:spAutoFit/>
          </a:bodyPr>
          <a:lstStyle/>
          <a:p>
            <a:pPr>
              <a:lnSpc>
                <a:spcPts val="2015"/>
              </a:lnSpc>
            </a:pPr>
            <a:r>
              <a:rPr lang="en-US" sz="2015" dirty="0">
                <a:solidFill>
                  <a:srgbClr val="121212"/>
                </a:solidFill>
                <a:latin typeface="Heading Now 71-78"/>
                <a:ea typeface="Heading Now 71-78"/>
                <a:cs typeface="Heading Now 71-78"/>
                <a:sym typeface="Heading Now 71-78"/>
              </a:rPr>
              <a:t>@</a:t>
            </a:r>
            <a:r>
              <a:rPr lang="en-US" sz="2015" u="sng" dirty="0">
                <a:solidFill>
                  <a:srgbClr val="121212"/>
                </a:solidFill>
                <a:latin typeface="Heading Now 71-78"/>
                <a:ea typeface="Heading Now 71-78"/>
                <a:cs typeface="Heading Now 71-78"/>
                <a:sym typeface="Heading Now 71-78"/>
                <a:hlinkClick r:id="rId6" tooltip="https://www.linkedin.com/in/akram-mohammed-ahmed-ph-d-m-b-a-5859005b?lipi=urn%3Ali%3Apage%3Ad_flagship3_profile_view_base_contact_details%3BIiweHiqLQwurJK%2BeJ8sM8A%3D%3D"/>
              </a:rPr>
              <a:t>linkedin.com/in/akram-mohammed</a:t>
            </a:r>
          </a:p>
        </p:txBody>
      </p:sp>
      <p:grpSp>
        <p:nvGrpSpPr>
          <p:cNvPr id="22" name="Group 10">
            <a:extLst>
              <a:ext uri="{FF2B5EF4-FFF2-40B4-BE49-F238E27FC236}">
                <a16:creationId xmlns:a16="http://schemas.microsoft.com/office/drawing/2014/main" id="{A3C7F5E9-0688-3B16-8AD7-F246ECA30324}"/>
              </a:ext>
            </a:extLst>
          </p:cNvPr>
          <p:cNvGrpSpPr/>
          <p:nvPr/>
        </p:nvGrpSpPr>
        <p:grpSpPr>
          <a:xfrm>
            <a:off x="8436271" y="8774124"/>
            <a:ext cx="1787922" cy="1512876"/>
            <a:chOff x="0" y="0"/>
            <a:chExt cx="18228634" cy="18502982"/>
          </a:xfrm>
        </p:grpSpPr>
        <p:sp>
          <p:nvSpPr>
            <p:cNvPr id="23" name="Freeform 11">
              <a:extLst>
                <a:ext uri="{FF2B5EF4-FFF2-40B4-BE49-F238E27FC236}">
                  <a16:creationId xmlns:a16="http://schemas.microsoft.com/office/drawing/2014/main" id="{20F59B29-FC73-F04F-4EB2-9F96897DF91D}"/>
                </a:ext>
              </a:extLst>
            </p:cNvPr>
            <p:cNvSpPr/>
            <p:nvPr/>
          </p:nvSpPr>
          <p:spPr>
            <a:xfrm>
              <a:off x="0" y="0"/>
              <a:ext cx="18228635" cy="18502982"/>
            </a:xfrm>
            <a:custGeom>
              <a:avLst/>
              <a:gdLst/>
              <a:ahLst/>
              <a:cxnLst/>
              <a:rect l="l" t="t" r="r" b="b"/>
              <a:pathLst>
                <a:path w="18228635" h="18502982">
                  <a:moveTo>
                    <a:pt x="18228635" y="9251602"/>
                  </a:moveTo>
                  <a:cubicBezTo>
                    <a:pt x="18228635" y="14360851"/>
                    <a:pt x="14147936" y="18502982"/>
                    <a:pt x="9114317" y="18502982"/>
                  </a:cubicBezTo>
                  <a:cubicBezTo>
                    <a:pt x="4080626" y="18502982"/>
                    <a:pt x="0" y="14360851"/>
                    <a:pt x="0" y="9251602"/>
                  </a:cubicBezTo>
                  <a:cubicBezTo>
                    <a:pt x="0" y="4142094"/>
                    <a:pt x="4080626" y="0"/>
                    <a:pt x="9114317" y="0"/>
                  </a:cubicBezTo>
                  <a:cubicBezTo>
                    <a:pt x="14148009" y="0"/>
                    <a:pt x="18228635" y="4142094"/>
                    <a:pt x="18228635" y="9251602"/>
                  </a:cubicBezTo>
                  <a:close/>
                </a:path>
              </a:pathLst>
            </a:custGeom>
            <a:blipFill>
              <a:blip r:embed="rId7"/>
              <a:stretch>
                <a:fillRect t="-90" r="-15098" b="-4155"/>
              </a:stretch>
            </a:blipFill>
          </p:spPr>
          <p:txBody>
            <a:bodyPr/>
            <a:lstStyle/>
            <a:p>
              <a:endParaRPr lang="ar-SA" dirty="0"/>
            </a:p>
          </p:txBody>
        </p:sp>
      </p:grpSp>
      <p:sp>
        <p:nvSpPr>
          <p:cNvPr id="7" name="AutoShape 6">
            <a:extLst>
              <a:ext uri="{FF2B5EF4-FFF2-40B4-BE49-F238E27FC236}">
                <a16:creationId xmlns:a16="http://schemas.microsoft.com/office/drawing/2014/main" id="{3A457C07-BDEB-4230-3AC8-A9391C8C0771}"/>
              </a:ext>
            </a:extLst>
          </p:cNvPr>
          <p:cNvSpPr>
            <a:spLocks noChangeArrowheads="1"/>
          </p:cNvSpPr>
          <p:nvPr/>
        </p:nvSpPr>
        <p:spPr bwMode="auto">
          <a:xfrm>
            <a:off x="2737869" y="141297"/>
            <a:ext cx="8610600" cy="1295400"/>
          </a:xfrm>
          <a:prstGeom prst="ellipseRibbon2">
            <a:avLst>
              <a:gd name="adj1" fmla="val 25000"/>
              <a:gd name="adj2" fmla="val 75000"/>
              <a:gd name="adj3" fmla="val 12500"/>
            </a:avLst>
          </a:prstGeom>
          <a:solidFill>
            <a:srgbClr val="C9E4FF"/>
          </a:solidFill>
          <a:ln w="50800">
            <a:solidFill>
              <a:srgbClr val="379BFF"/>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JO" altLang="ar-SA" sz="1800">
              <a:latin typeface="Arial" panose="020B0604020202020204" pitchFamily="34" charset="0"/>
            </a:endParaRPr>
          </a:p>
        </p:txBody>
      </p:sp>
      <p:sp>
        <p:nvSpPr>
          <p:cNvPr id="8" name="Rectangle 3">
            <a:extLst>
              <a:ext uri="{FF2B5EF4-FFF2-40B4-BE49-F238E27FC236}">
                <a16:creationId xmlns:a16="http://schemas.microsoft.com/office/drawing/2014/main" id="{832F5D66-C5B8-A80B-9B2F-DB3E3D1E51BB}"/>
              </a:ext>
            </a:extLst>
          </p:cNvPr>
          <p:cNvSpPr txBox="1">
            <a:spLocks/>
          </p:cNvSpPr>
          <p:nvPr/>
        </p:nvSpPr>
        <p:spPr>
          <a:xfrm>
            <a:off x="1905000" y="1470978"/>
            <a:ext cx="9982200" cy="697759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15000"/>
              </a:lnSpc>
              <a:spcAft>
                <a:spcPts val="1000"/>
              </a:spcAft>
              <a:buNone/>
              <a:tabLst>
                <a:tab pos="457200" algn="l"/>
              </a:tabLst>
            </a:pPr>
            <a:r>
              <a:rPr lang="ar-SA" sz="11200" b="1" dirty="0">
                <a:solidFill>
                  <a:schemeClr val="bg1"/>
                </a:solidFill>
              </a:rPr>
              <a:t>طـــــــــرق جمــــع المعلومات اللازمة عن الوظــــائف :-</a:t>
            </a:r>
          </a:p>
          <a:p>
            <a:pPr algn="r" rtl="1">
              <a:lnSpc>
                <a:spcPct val="115000"/>
              </a:lnSpc>
              <a:spcAft>
                <a:spcPts val="1000"/>
              </a:spcAft>
              <a:buFont typeface="+mj-lt"/>
              <a:buAutoNum type="arabicPeriod"/>
              <a:tabLst>
                <a:tab pos="457200" algn="l"/>
              </a:tabLst>
            </a:pPr>
            <a:r>
              <a:rPr lang="ar-SA" sz="6400" dirty="0">
                <a:solidFill>
                  <a:schemeClr val="bg1"/>
                </a:solidFill>
              </a:rPr>
              <a:t> </a:t>
            </a:r>
            <a:r>
              <a:rPr lang="ar-SA" sz="7200" dirty="0">
                <a:solidFill>
                  <a:schemeClr val="bg1"/>
                </a:solidFill>
              </a:rPr>
              <a:t>طريقة الملاحظة: بالرغم من أنها شائعة الاستخدام في دراسات الحركة والزمن إلا أنها لأغراض تحليل الوظائف لا تمكن من الحصول على معلومات كافية ودقيقة دون الاستعانة بأساليب مساعدة كالمقابلة والاستقصاء.</a:t>
            </a:r>
            <a:endParaRPr lang="en-US" sz="7200" dirty="0">
              <a:solidFill>
                <a:schemeClr val="bg1"/>
              </a:solidFill>
            </a:endParaRPr>
          </a:p>
          <a:p>
            <a:pPr algn="r" rtl="1">
              <a:lnSpc>
                <a:spcPct val="115000"/>
              </a:lnSpc>
              <a:spcAft>
                <a:spcPts val="1000"/>
              </a:spcAft>
              <a:buFont typeface="+mj-lt"/>
              <a:buAutoNum type="arabicPeriod"/>
              <a:tabLst>
                <a:tab pos="457200" algn="l"/>
              </a:tabLst>
            </a:pPr>
            <a:r>
              <a:rPr lang="ar-SA" sz="7200" dirty="0">
                <a:solidFill>
                  <a:schemeClr val="bg1"/>
                </a:solidFill>
              </a:rPr>
              <a:t>طريقة الاستقصاء:- فتستخدم عادة حينما يتم الاستعانة بخبراء من خارج المنظمة </a:t>
            </a:r>
            <a:r>
              <a:rPr lang="ar-SA" sz="7200" dirty="0" err="1">
                <a:solidFill>
                  <a:schemeClr val="bg1"/>
                </a:solidFill>
              </a:rPr>
              <a:t>لاتمام</a:t>
            </a:r>
            <a:r>
              <a:rPr lang="ar-SA" sz="7200" dirty="0">
                <a:solidFill>
                  <a:schemeClr val="bg1"/>
                </a:solidFill>
              </a:rPr>
              <a:t> برنامج تحليل وتقويم الوظائف  حيث تساعد هذه الطريقة علي انجاز أكبر قدر من العمل في فترة وجيزة نسبيا بالمقارنة مع الطرق الأخرى</a:t>
            </a:r>
            <a:endParaRPr lang="en-US" sz="7200" dirty="0">
              <a:solidFill>
                <a:schemeClr val="bg1"/>
              </a:solidFill>
            </a:endParaRPr>
          </a:p>
          <a:p>
            <a:pPr algn="r" rtl="1">
              <a:lnSpc>
                <a:spcPct val="115000"/>
              </a:lnSpc>
              <a:spcAft>
                <a:spcPts val="1000"/>
              </a:spcAft>
              <a:buFont typeface="+mj-lt"/>
              <a:buAutoNum type="arabicPeriod"/>
              <a:tabLst>
                <a:tab pos="457200" algn="l"/>
              </a:tabLst>
            </a:pPr>
            <a:r>
              <a:rPr lang="ar-SA" sz="7200" dirty="0">
                <a:solidFill>
                  <a:schemeClr val="bg1"/>
                </a:solidFill>
              </a:rPr>
              <a:t> المفكرة اليومية:- وهي ملائمة بالنسبة لوظائف الأجر الثابت أي التي لا تعمل بالساعة. ووفقا لهذه الطريقة يطلب من الموظف الاحتفاظ بمفكرة يسجل فيها بصورة تفصيلية </a:t>
            </a:r>
            <a:endParaRPr lang="en-US" sz="7200" dirty="0">
              <a:solidFill>
                <a:schemeClr val="bg1"/>
              </a:solidFill>
            </a:endParaRPr>
          </a:p>
          <a:p>
            <a:pPr algn="r" rtl="1">
              <a:lnSpc>
                <a:spcPct val="115000"/>
              </a:lnSpc>
              <a:spcAft>
                <a:spcPts val="1000"/>
              </a:spcAft>
              <a:buFont typeface="+mj-lt"/>
              <a:buAutoNum type="arabicPeriod"/>
              <a:tabLst>
                <a:tab pos="457200" algn="l"/>
              </a:tabLst>
            </a:pPr>
            <a:r>
              <a:rPr lang="ar-SA" sz="7200" dirty="0">
                <a:solidFill>
                  <a:schemeClr val="bg1"/>
                </a:solidFill>
              </a:rPr>
              <a:t> طريقة المقابلة:-وفي هذه الطريقة لا يتم مقابلة جميع شاغلي الوظائف بل يتم اختيار واحد أو أثنين من   شاغلي كل وظيفة ويقوم المحلل بمقابلتهم للحصول على المعلومات المطلوبة. لضمان الحصول على   معلومات أكثر دقة ومن أهم هذه الإرشادات ما يأتي:</a:t>
            </a:r>
            <a:endParaRPr lang="en-US" sz="7200" dirty="0">
              <a:solidFill>
                <a:schemeClr val="bg1"/>
              </a:solidFill>
            </a:endParaRPr>
          </a:p>
          <a:p>
            <a:pPr marL="0" indent="0" algn="r" rtl="1">
              <a:lnSpc>
                <a:spcPct val="115000"/>
              </a:lnSpc>
              <a:spcAft>
                <a:spcPts val="1000"/>
              </a:spcAft>
              <a:buNone/>
              <a:tabLst>
                <a:tab pos="457200" algn="l"/>
              </a:tabLst>
            </a:pPr>
            <a:r>
              <a:rPr lang="ar-SA" sz="7200" dirty="0">
                <a:solidFill>
                  <a:schemeClr val="bg1"/>
                </a:solidFill>
              </a:rPr>
              <a:t>ينبغي أن يفهم العاملين الهدف من برنامج تحليل الوظائف والفوائد التي ستعود عليه مهما كانت ضآلة الوظيفة فإنها تشكل جانبا هاما من حياة الموظف، وهذا يتطلب من المحلل أن يشعر الموظف بأهمية ما يقوم به من عمل حتى يستطيع أن يحصل منه على ما يريد من معلومات.</a:t>
            </a:r>
            <a:endParaRPr lang="en-US" sz="7200" dirty="0">
              <a:solidFill>
                <a:schemeClr val="bg1"/>
              </a:solidFill>
            </a:endParaRPr>
          </a:p>
          <a:p>
            <a:pPr marL="0" indent="0" algn="r" rtl="1">
              <a:lnSpc>
                <a:spcPct val="115000"/>
              </a:lnSpc>
              <a:spcAft>
                <a:spcPts val="1000"/>
              </a:spcAft>
              <a:buNone/>
              <a:tabLst>
                <a:tab pos="179705" algn="l"/>
                <a:tab pos="457200" algn="l"/>
              </a:tabLst>
            </a:pPr>
            <a:r>
              <a:rPr lang="ar-SA" sz="7200" dirty="0">
                <a:solidFill>
                  <a:schemeClr val="bg1"/>
                </a:solidFill>
              </a:rPr>
              <a:t>أن الفرد هو أكثر الناس معرفة بعمله، ودور المحلل فقط هو استخلاص المعلومات المطلوبة من القائم بالعمل وتنظيمها بالشكل الذي يساعد على الاستفادة منها.</a:t>
            </a:r>
            <a:endParaRPr lang="en-US" sz="7200" dirty="0">
              <a:solidFill>
                <a:schemeClr val="bg1"/>
              </a:solidFill>
            </a:endParaRPr>
          </a:p>
          <a:p>
            <a:pPr marL="0" indent="0" algn="r" rtl="1">
              <a:lnSpc>
                <a:spcPct val="115000"/>
              </a:lnSpc>
              <a:spcAft>
                <a:spcPts val="1000"/>
              </a:spcAft>
              <a:buNone/>
              <a:tabLst>
                <a:tab pos="179705" algn="l"/>
                <a:tab pos="457200" algn="l"/>
              </a:tabLst>
            </a:pPr>
            <a:r>
              <a:rPr lang="en-US" sz="7200" dirty="0">
                <a:solidFill>
                  <a:schemeClr val="bg1"/>
                </a:solidFill>
              </a:rPr>
              <a:t> </a:t>
            </a:r>
            <a:r>
              <a:rPr lang="ar-SA" sz="7200" dirty="0">
                <a:solidFill>
                  <a:schemeClr val="bg1"/>
                </a:solidFill>
              </a:rPr>
              <a:t>يجب على الخبير أن يحاول التحدث الى الموظفين والمشرفين بنفس لغتهم في العمل وهذا يتطلب أن يكون ملما بعض الشيء بمصطلحات المهنة لأن ذلك يسهل مهمة الاتصال بين الطرفين.</a:t>
            </a:r>
            <a:endParaRPr lang="en-US" sz="7200" dirty="0">
              <a:solidFill>
                <a:schemeClr val="bg1"/>
              </a:solidFill>
            </a:endParaRPr>
          </a:p>
          <a:p>
            <a:pPr marL="0" indent="0" algn="r" rtl="1">
              <a:lnSpc>
                <a:spcPct val="115000"/>
              </a:lnSpc>
              <a:spcAft>
                <a:spcPts val="1000"/>
              </a:spcAft>
              <a:buNone/>
              <a:tabLst>
                <a:tab pos="179705" algn="l"/>
                <a:tab pos="457200" algn="l"/>
              </a:tabLst>
            </a:pPr>
            <a:r>
              <a:rPr lang="ar-SA" sz="7200" dirty="0">
                <a:solidFill>
                  <a:schemeClr val="bg1"/>
                </a:solidFill>
              </a:rPr>
              <a:t>يجب أن يشعر الموظف بأن الهدف من التحليل هو الوصول الى توصيف واقعي للوظيفة والمواصفات التي ينبغي توافرها في شاغلها وليس وصفا للشخص الذي شغل الوظيفة حاليا.</a:t>
            </a:r>
            <a:endParaRPr lang="en-US" sz="7200" dirty="0">
              <a:solidFill>
                <a:schemeClr val="bg1"/>
              </a:solidFill>
            </a:endParaRPr>
          </a:p>
          <a:p>
            <a:pPr marL="0" indent="0" algn="r" rtl="1">
              <a:lnSpc>
                <a:spcPct val="115000"/>
              </a:lnSpc>
              <a:spcAft>
                <a:spcPts val="1000"/>
              </a:spcAft>
              <a:buNone/>
              <a:tabLst>
                <a:tab pos="457200" algn="l"/>
              </a:tabLst>
            </a:pPr>
            <a:r>
              <a:rPr lang="ar-SA" sz="7200" dirty="0">
                <a:solidFill>
                  <a:schemeClr val="bg1"/>
                </a:solidFill>
              </a:rPr>
              <a:t>التيقن من مدى صدق المعلومات. فالمعلومات التي تم جمعها من موظف معين ينبغي مراجعتها بواسطة رئيسه ومطابقتها على البيانات التي تم الحصول عليها من أشخاص آخرين يشغلون نفس الوظيفة</a:t>
            </a:r>
            <a:r>
              <a:rPr lang="ar-SA" sz="3600" dirty="0">
                <a:solidFill>
                  <a:schemeClr val="bg1"/>
                </a:solidFill>
              </a:rPr>
              <a:t>.</a:t>
            </a:r>
            <a:endParaRPr lang="en-US" sz="3600" dirty="0">
              <a:solidFill>
                <a:schemeClr val="bg1"/>
              </a:solidFill>
            </a:endParaRPr>
          </a:p>
        </p:txBody>
      </p:sp>
      <p:sp>
        <p:nvSpPr>
          <p:cNvPr id="9" name="WordArt 4">
            <a:extLst>
              <a:ext uri="{FF2B5EF4-FFF2-40B4-BE49-F238E27FC236}">
                <a16:creationId xmlns:a16="http://schemas.microsoft.com/office/drawing/2014/main" id="{480F43A5-639F-2066-4732-4BE7312DBD14}"/>
              </a:ext>
            </a:extLst>
          </p:cNvPr>
          <p:cNvSpPr>
            <a:spLocks noChangeArrowheads="1" noChangeShapeType="1" noTextEdit="1"/>
          </p:cNvSpPr>
          <p:nvPr/>
        </p:nvSpPr>
        <p:spPr bwMode="auto">
          <a:xfrm>
            <a:off x="4111723" y="87586"/>
            <a:ext cx="6038850" cy="871538"/>
          </a:xfrm>
          <a:prstGeom prst="rect">
            <a:avLst/>
          </a:prstGeom>
        </p:spPr>
        <p:txBody>
          <a:bodyPr wrap="none" fromWordArt="1">
            <a:prstTxWarp prst="textInflateTop">
              <a:avLst>
                <a:gd name="adj" fmla="val 31917"/>
              </a:avLst>
            </a:prstTxWarp>
          </a:bodyPr>
          <a:lstStyle/>
          <a:p>
            <a:pPr algn="ctr" rtl="1"/>
            <a:r>
              <a:rPr lang="ar-SA" sz="3600" b="1" kern="10" dirty="0">
                <a:ln w="9525">
                  <a:solidFill>
                    <a:srgbClr val="339966"/>
                  </a:solidFill>
                  <a:round/>
                  <a:headEnd/>
                  <a:tailEnd/>
                </a:ln>
              </a:rPr>
              <a:t>تخطيط الوقت </a:t>
            </a:r>
          </a:p>
        </p:txBody>
      </p:sp>
      <p:sp>
        <p:nvSpPr>
          <p:cNvPr id="10" name="عنصر نائب لرقم الشريحة 5">
            <a:extLst>
              <a:ext uri="{FF2B5EF4-FFF2-40B4-BE49-F238E27FC236}">
                <a16:creationId xmlns:a16="http://schemas.microsoft.com/office/drawing/2014/main" id="{05E90C43-4D33-AEBD-7F53-FAB89F77D526}"/>
              </a:ext>
            </a:extLst>
          </p:cNvPr>
          <p:cNvSpPr>
            <a:spLocks noGrp="1" noChangeArrowheads="1"/>
          </p:cNvSpPr>
          <p:nvPr>
            <p:ph type="sldNum" sz="quarter" idx="12"/>
          </p:nvPr>
        </p:nvSpPr>
        <p:spPr bwMode="auto">
          <a:xfrm>
            <a:off x="2552700" y="63563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62589FA4-2BEE-4562-B756-00D6B440FA1A}" type="slidenum">
              <a:rPr lang="ar-SA" altLang="ar-SA" sz="1800">
                <a:solidFill>
                  <a:srgbClr val="898989"/>
                </a:solidFill>
              </a:rPr>
              <a:pPr algn="l">
                <a:spcBef>
                  <a:spcPct val="0"/>
                </a:spcBef>
                <a:buFontTx/>
                <a:buNone/>
              </a:pPr>
              <a:t>6</a:t>
            </a:fld>
            <a:endParaRPr lang="ar-SA" altLang="ar-SA" sz="18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1127</Words>
  <Application>Microsoft Office PowerPoint</Application>
  <PresentationFormat>مخصص</PresentationFormat>
  <Paragraphs>98</Paragraphs>
  <Slides>6</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6</vt:i4>
      </vt:variant>
    </vt:vector>
  </HeadingPairs>
  <TitlesOfParts>
    <vt:vector size="17" baseType="lpstr">
      <vt:lpstr>AlGhadTV</vt:lpstr>
      <vt:lpstr>Traditional Arabic</vt:lpstr>
      <vt:lpstr>Heading Now 71-78 Bold</vt:lpstr>
      <vt:lpstr>Times New Roman</vt:lpstr>
      <vt:lpstr>Heading Now 71-78</vt:lpstr>
      <vt:lpstr>Arial</vt:lpstr>
      <vt:lpstr> Abdoullah Ashgar EL-kharef</vt:lpstr>
      <vt:lpstr>Calibri</vt:lpstr>
      <vt:lpstr>29LT Azer</vt:lpstr>
      <vt:lpstr>Cairo 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Cheesy Bacon Melt</dc:title>
  <cp:lastModifiedBy>hp</cp:lastModifiedBy>
  <cp:revision>13</cp:revision>
  <dcterms:created xsi:type="dcterms:W3CDTF">2006-08-16T00:00:00Z</dcterms:created>
  <dcterms:modified xsi:type="dcterms:W3CDTF">2024-09-10T09:13:23Z</dcterms:modified>
  <dc:identifier>DAGJso7roNM</dc:identifier>
</cp:coreProperties>
</file>