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</p:sldIdLst>
  <p:sldSz cx="10287000" cy="10287000"/>
  <p:notesSz cx="6858000" cy="9144000"/>
  <p:embeddedFontLst>
    <p:embeddedFont>
      <p:font typeface=" Abdoullah Ashgar EL-kharef" panose="020B0604020202020204" charset="0"/>
      <p:regular r:id="rId10"/>
    </p:embeddedFont>
    <p:embeddedFont>
      <p:font typeface="29LT Azer" panose="00000500000000000000" pitchFamily="2" charset="-78"/>
      <p:italic r:id="rId11"/>
    </p:embeddedFont>
    <p:embeddedFont>
      <p:font typeface="Algerian" panose="04020705040A02060702" pitchFamily="82" charset="0"/>
      <p:regular r:id="rId12"/>
    </p:embeddedFont>
    <p:embeddedFont>
      <p:font typeface="AlGhadTV" panose="01000500000000020004" pitchFamily="2" charset="-78"/>
      <p:regular r:id="rId13"/>
      <p:bold r:id="rId14"/>
    </p:embeddedFont>
    <p:embeddedFont>
      <p:font typeface="Arabic Transparent" panose="020B0604020202020204" pitchFamily="34" charset="0"/>
      <p:regular r:id="rId15"/>
      <p:bold r:id="rId16"/>
    </p:embeddedFont>
    <p:embeddedFont>
      <p:font typeface="Cairo Bold" panose="00000800000000000000" pitchFamily="2" charset="-78"/>
      <p:regular r:id="rId17"/>
      <p:bold r:id="rId18"/>
    </p:embeddedFont>
    <p:embeddedFont>
      <p:font typeface="Heading Now 71-78" panose="020B0604020202020204" charset="0"/>
      <p:regular r:id="rId19"/>
    </p:embeddedFont>
    <p:embeddedFont>
      <p:font typeface="Heading Now 71-78 Bold" panose="020B0604020202020204" charset="0"/>
      <p:regular r:id="rId20"/>
    </p:embeddedFont>
    <p:embeddedFont>
      <p:font typeface="Traditional Arabic" panose="02020603050405020304" pitchFamily="18" charset="-78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622E33-659E-455D-A9F6-E98011DA48E4}" type="datetimeFigureOut">
              <a:rPr lang="ar-SA" smtClean="0"/>
              <a:t>03/01/46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6DB28E-9D37-4D16-B6BC-928840AAC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811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0.jpeg"/><Relationship Id="rId10" Type="http://schemas.microsoft.com/office/2007/relationships/hdphoto" Target="../media/hdphoto2.wdp"/><Relationship Id="rId19" Type="http://schemas.openxmlformats.org/officeDocument/2006/relationships/image" Target="../media/image12.jpe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10" Type="http://schemas.microsoft.com/office/2007/relationships/hdphoto" Target="../media/hdphoto9.wdp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3549604" y="3915300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19946" y="8489340"/>
            <a:ext cx="1638354" cy="759435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8016840" y="8669001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501747" y="-3096757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676900" y="1822334"/>
            <a:ext cx="4526566" cy="1513471"/>
            <a:chOff x="0" y="0"/>
            <a:chExt cx="1066348" cy="226135"/>
          </a:xfrm>
        </p:grpSpPr>
        <p:sp>
          <p:nvSpPr>
            <p:cNvPr id="9" name="Freeform 9"/>
            <p:cNvSpPr/>
            <p:nvPr/>
          </p:nvSpPr>
          <p:spPr>
            <a:xfrm>
              <a:off x="66837" y="5122"/>
              <a:ext cx="999511" cy="221013"/>
            </a:xfrm>
            <a:custGeom>
              <a:avLst/>
              <a:gdLst/>
              <a:ahLst/>
              <a:cxnLst/>
              <a:rect l="l" t="t" r="r" b="b"/>
              <a:pathLst>
                <a:path w="980388" h="221013">
                  <a:moveTo>
                    <a:pt x="110506" y="0"/>
                  </a:moveTo>
                  <a:lnTo>
                    <a:pt x="869881" y="0"/>
                  </a:lnTo>
                  <a:cubicBezTo>
                    <a:pt x="899189" y="0"/>
                    <a:pt x="927297" y="11643"/>
                    <a:pt x="948021" y="32367"/>
                  </a:cubicBezTo>
                  <a:cubicBezTo>
                    <a:pt x="968745" y="53091"/>
                    <a:pt x="980388" y="81198"/>
                    <a:pt x="980388" y="110506"/>
                  </a:cubicBezTo>
                  <a:lnTo>
                    <a:pt x="980388" y="110506"/>
                  </a:lnTo>
                  <a:cubicBezTo>
                    <a:pt x="980388" y="171537"/>
                    <a:pt x="930912" y="221013"/>
                    <a:pt x="869881" y="221013"/>
                  </a:cubicBezTo>
                  <a:lnTo>
                    <a:pt x="110506" y="221013"/>
                  </a:lnTo>
                  <a:cubicBezTo>
                    <a:pt x="49475" y="221013"/>
                    <a:pt x="0" y="171537"/>
                    <a:pt x="0" y="110506"/>
                  </a:cubicBezTo>
                  <a:lnTo>
                    <a:pt x="0" y="110506"/>
                  </a:lnTo>
                  <a:cubicBezTo>
                    <a:pt x="0" y="49475"/>
                    <a:pt x="49475" y="0"/>
                    <a:pt x="11050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80388" cy="22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72187" y="5993555"/>
            <a:ext cx="7986113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 eaLnBrk="1" hangingPunct="1">
              <a:spcBef>
                <a:spcPct val="50000"/>
              </a:spcBef>
              <a:buClr>
                <a:srgbClr val="FF0066"/>
              </a:buClr>
            </a:pPr>
            <a:r>
              <a:rPr lang="ar-SA" altLang="ar-SA" sz="4800" b="1" dirty="0">
                <a:solidFill>
                  <a:srgbClr val="FF0000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المحاضرة الثانية  </a:t>
            </a:r>
            <a:endParaRPr lang="en-US" altLang="ar-SA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58120" y="2801407"/>
            <a:ext cx="2433380" cy="36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659"/>
              </a:lnSpc>
            </a:pPr>
            <a:r>
              <a:rPr lang="ar-SA" sz="2659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2659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6156" y="3379895"/>
            <a:ext cx="8490730" cy="162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519"/>
              </a:lnSpc>
            </a:pPr>
            <a:r>
              <a:rPr lang="ar-SA" sz="6000" b="1" i="1" dirty="0">
                <a:solidFill>
                  <a:srgbClr val="FFFFFF"/>
                </a:solidFill>
                <a:latin typeface="AlGhadTV" panose="01000500000000020004" pitchFamily="2" charset="-78"/>
                <a:ea typeface="Alarabiya 2"/>
                <a:cs typeface="AlGhadTV" panose="01000500000000020004" pitchFamily="2" charset="-78"/>
                <a:sym typeface="Alarabiya 2"/>
                <a:rtl/>
              </a:rPr>
              <a:t>مقرر التوجيه المهني والتميز </a:t>
            </a:r>
            <a:endParaRPr lang="ar-EG" sz="6000" b="1" i="1" dirty="0">
              <a:solidFill>
                <a:srgbClr val="FFFFFF"/>
              </a:solidFill>
              <a:latin typeface="AlGhadTV" panose="01000500000000020004" pitchFamily="2" charset="-78"/>
              <a:ea typeface="Alarabiya 2"/>
              <a:cs typeface="AlGhadTV" panose="01000500000000020004" pitchFamily="2" charset="-78"/>
              <a:sym typeface="Alarabiya 2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8415544" y="1880539"/>
            <a:ext cx="1787922" cy="1479192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4FBB5137-C811-5FEA-9411-2170032FCCC7}"/>
              </a:ext>
            </a:extLst>
          </p:cNvPr>
          <p:cNvGrpSpPr/>
          <p:nvPr/>
        </p:nvGrpSpPr>
        <p:grpSpPr>
          <a:xfrm>
            <a:off x="335427" y="1826138"/>
            <a:ext cx="4526566" cy="1513471"/>
            <a:chOff x="0" y="0"/>
            <a:chExt cx="1066348" cy="226135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80FB5AF-471A-6DA1-71D4-3AD4C6E2BC94}"/>
                </a:ext>
              </a:extLst>
            </p:cNvPr>
            <p:cNvSpPr/>
            <p:nvPr/>
          </p:nvSpPr>
          <p:spPr>
            <a:xfrm>
              <a:off x="66837" y="5122"/>
              <a:ext cx="999511" cy="221013"/>
            </a:xfrm>
            <a:custGeom>
              <a:avLst/>
              <a:gdLst/>
              <a:ahLst/>
              <a:cxnLst/>
              <a:rect l="l" t="t" r="r" b="b"/>
              <a:pathLst>
                <a:path w="980388" h="221013">
                  <a:moveTo>
                    <a:pt x="110506" y="0"/>
                  </a:moveTo>
                  <a:lnTo>
                    <a:pt x="869881" y="0"/>
                  </a:lnTo>
                  <a:cubicBezTo>
                    <a:pt x="899189" y="0"/>
                    <a:pt x="927297" y="11643"/>
                    <a:pt x="948021" y="32367"/>
                  </a:cubicBezTo>
                  <a:cubicBezTo>
                    <a:pt x="968745" y="53091"/>
                    <a:pt x="980388" y="81198"/>
                    <a:pt x="980388" y="110506"/>
                  </a:cubicBezTo>
                  <a:lnTo>
                    <a:pt x="980388" y="110506"/>
                  </a:lnTo>
                  <a:cubicBezTo>
                    <a:pt x="980388" y="171537"/>
                    <a:pt x="930912" y="221013"/>
                    <a:pt x="869881" y="221013"/>
                  </a:cubicBezTo>
                  <a:lnTo>
                    <a:pt x="110506" y="221013"/>
                  </a:lnTo>
                  <a:cubicBezTo>
                    <a:pt x="49475" y="221013"/>
                    <a:pt x="0" y="171537"/>
                    <a:pt x="0" y="110506"/>
                  </a:cubicBezTo>
                  <a:lnTo>
                    <a:pt x="0" y="110506"/>
                  </a:lnTo>
                  <a:cubicBezTo>
                    <a:pt x="0" y="49475"/>
                    <a:pt x="49475" y="0"/>
                    <a:pt x="11050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lvl="1" algn="ctr"/>
              <a:r>
                <a:rPr lang="ar-SA" dirty="0"/>
                <a:t>                    </a:t>
              </a:r>
            </a:p>
            <a:p>
              <a:pPr lvl="1" algn="ctr"/>
              <a:r>
                <a:rPr lang="ar-SA" dirty="0"/>
                <a:t>                     </a:t>
              </a:r>
              <a:r>
                <a:rPr lang="ar-SA" sz="1600" dirty="0">
                  <a:latin typeface="29LT Azer" panose="00000500000000000000" pitchFamily="2" charset="-78"/>
                  <a:cs typeface="29LT Azer" panose="00000500000000000000" pitchFamily="2" charset="-78"/>
                </a:rPr>
                <a:t>المؤسسة العامة للتدريب التقني </a:t>
              </a:r>
            </a:p>
            <a:p>
              <a:pPr lvl="1" algn="ctr"/>
              <a:r>
                <a:rPr lang="ar-SA" sz="1600" dirty="0">
                  <a:latin typeface="29LT Azer" panose="00000500000000000000" pitchFamily="2" charset="-78"/>
                  <a:cs typeface="29LT Azer" panose="00000500000000000000" pitchFamily="2" charset="-78"/>
                </a:rPr>
                <a:t>                               معهد آفاق القادة العالي للتدريب 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D66AE016-C2B8-5626-66CA-CB510A3E8836}"/>
                </a:ext>
              </a:extLst>
            </p:cNvPr>
            <p:cNvSpPr txBox="1"/>
            <p:nvPr/>
          </p:nvSpPr>
          <p:spPr>
            <a:xfrm>
              <a:off x="0" y="0"/>
              <a:ext cx="980388" cy="22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A92959-2D26-9BF3-7222-0E0784371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3" y="2028775"/>
            <a:ext cx="1108508" cy="1066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3832362" y="3470333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19946" y="8489340"/>
            <a:ext cx="1638354" cy="759435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8016840" y="8669001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758120" y="2801407"/>
            <a:ext cx="2433380" cy="36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659"/>
              </a:lnSpc>
            </a:pPr>
            <a:r>
              <a:rPr lang="ar-SA" sz="2659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2659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5852194" y="8127220"/>
            <a:ext cx="1787922" cy="1479192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335427" y="1826138"/>
            <a:ext cx="4161672" cy="14791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15"/>
              </a:lnSpc>
            </a:pPr>
            <a:endParaRPr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132690" y="8722130"/>
            <a:ext cx="5560781" cy="435924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491093" y="8783054"/>
            <a:ext cx="4964206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8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18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5" name="WordArt 8">
            <a:extLst>
              <a:ext uri="{FF2B5EF4-FFF2-40B4-BE49-F238E27FC236}">
                <a16:creationId xmlns:a16="http://schemas.microsoft.com/office/drawing/2014/main" id="{3F107349-5495-00BA-7409-4E19C8093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851535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D03708F-51EA-DDE9-4EDF-0EA6B19F909E}"/>
              </a:ext>
            </a:extLst>
          </p:cNvPr>
          <p:cNvSpPr txBox="1"/>
          <p:nvPr/>
        </p:nvSpPr>
        <p:spPr>
          <a:xfrm>
            <a:off x="331963" y="8071293"/>
            <a:ext cx="38039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3415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02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2E86EA8-0D0A-B63F-15A8-D07746391EF1}"/>
              </a:ext>
            </a:extLst>
          </p:cNvPr>
          <p:cNvSpPr txBox="1"/>
          <p:nvPr/>
        </p:nvSpPr>
        <p:spPr>
          <a:xfrm>
            <a:off x="1732394" y="31839"/>
            <a:ext cx="674500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الفصــــــل الاول</a:t>
            </a:r>
            <a:r>
              <a:rPr lang="ar-E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(سلوكيات الفرض)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927662-ECEF-91C5-91DE-2F268145C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0" y="766364"/>
            <a:ext cx="10040009" cy="9613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BA0E438-D686-3968-E5E2-DE006DB55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0" y="1907414"/>
            <a:ext cx="10154309" cy="9074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0FE18BC-F7AD-D93A-97CA-A6F7CC0D5A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0" y="2860096"/>
            <a:ext cx="10040009" cy="15894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EA7D16D-973A-F11F-5F7A-23AAAA26FB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0" y="4472984"/>
            <a:ext cx="10040009" cy="58039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B821019-26F2-D02C-C6D1-5EE26E7416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5068620"/>
            <a:ext cx="2708910" cy="27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26BABCA-F05E-8EE8-9536-A6C164EB61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0" y="5392864"/>
            <a:ext cx="10154309" cy="32004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04E336D-2FB8-C40E-24A6-2B0E09B91B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748"/>
            <a:ext cx="10286999" cy="1052830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6993315-DB9E-3DAC-E4E1-EB7C95DD6432}"/>
              </a:ext>
            </a:extLst>
          </p:cNvPr>
          <p:cNvSpPr txBox="1"/>
          <p:nvPr/>
        </p:nvSpPr>
        <p:spPr>
          <a:xfrm>
            <a:off x="132690" y="6821645"/>
            <a:ext cx="10040008" cy="19574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chemeClr val="bg1"/>
                </a:solidFill>
              </a:rPr>
              <a:t>مفهوم الميول :</a:t>
            </a:r>
            <a:r>
              <a:rPr lang="ar-S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هو</a:t>
            </a:r>
            <a:r>
              <a:rPr lang="ar-SA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عبارة عن تنظيمات وجدانية تجعل الفرد يعطى انتباها واهتماما لموضوع أو توجه معين،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EG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</a:t>
            </a:r>
            <a:r>
              <a:rPr lang="ar-S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ويشترك في أنشطة عقلية أو عملية ترتبط به ويشعر بقدر من الارتياح </a:t>
            </a:r>
            <a:r>
              <a:rPr lang="ar-SA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فى</a:t>
            </a:r>
            <a:r>
              <a:rPr lang="ar-S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ممارسته لهذه الأنشطة</a:t>
            </a:r>
            <a:r>
              <a:rPr lang="en-US" sz="24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SA" sz="2400" dirty="0">
              <a:solidFill>
                <a:schemeClr val="bg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solidFill>
                  <a:schemeClr val="bg1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خصائص الميول :1- </a:t>
            </a:r>
            <a:r>
              <a:rPr lang="ar-SA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مكتسبة </a:t>
            </a:r>
            <a:r>
              <a:rPr lang="ar-EG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3-</a:t>
            </a:r>
            <a:r>
              <a:rPr lang="ar-SA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تختلف باختلاف الجن .3 </a:t>
            </a:r>
            <a:r>
              <a:rPr lang="en-US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- </a:t>
            </a:r>
            <a:r>
              <a:rPr lang="en-US" sz="2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غير </a:t>
            </a:r>
            <a:r>
              <a:rPr lang="ar-EG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مستقرة</a:t>
            </a:r>
            <a:r>
              <a:rPr lang="ar-SA" sz="20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4- تختلف باختلاف العمر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76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3539575" y="4010705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3" name="Group 3"/>
          <p:cNvGrpSpPr/>
          <p:nvPr/>
        </p:nvGrpSpPr>
        <p:grpSpPr>
          <a:xfrm>
            <a:off x="7619946" y="8489340"/>
            <a:ext cx="1638354" cy="759435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8016840" y="8669001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755371" y="-3315127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TextBox 14"/>
          <p:cNvSpPr txBox="1"/>
          <p:nvPr/>
        </p:nvSpPr>
        <p:spPr>
          <a:xfrm>
            <a:off x="502364" y="2297641"/>
            <a:ext cx="9293543" cy="617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659"/>
              </a:lnSpc>
            </a:pPr>
            <a:r>
              <a:rPr lang="ar-SA" sz="2000" dirty="0">
                <a:solidFill>
                  <a:schemeClr val="bg1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أتعريف الشخصية  الإنسانية  :    </a:t>
            </a:r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مجموعة الاساليب السلوكية والعقلية </a:t>
            </a:r>
            <a:r>
              <a:rPr lang="ar-SA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التى</a:t>
            </a:r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تميزه عن غيره</a:t>
            </a:r>
            <a:r>
              <a:rPr lang="en-US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 rtl="1">
              <a:lnSpc>
                <a:spcPts val="2659"/>
              </a:lnSpc>
            </a:pPr>
            <a:r>
              <a:rPr lang="ar-SA" sz="2000" dirty="0">
                <a:solidFill>
                  <a:schemeClr val="bg1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مكونات الأساليب :</a:t>
            </a:r>
          </a:p>
          <a:p>
            <a:pPr algn="r" rtl="1">
              <a:lnSpc>
                <a:spcPts val="2659"/>
              </a:lnSpc>
            </a:pPr>
            <a:endParaRPr lang="ar-SA" sz="2000" dirty="0">
              <a:solidFill>
                <a:schemeClr val="bg1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  <a:p>
            <a:pPr algn="r" rtl="1">
              <a:lnSpc>
                <a:spcPts val="2659"/>
              </a:lnSpc>
            </a:pPr>
            <a:endParaRPr lang="ar-SA" sz="2000" dirty="0">
              <a:solidFill>
                <a:schemeClr val="bg1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  <a:p>
            <a:pPr algn="r" rtl="1">
              <a:lnSpc>
                <a:spcPts val="2659"/>
              </a:lnSpc>
            </a:pPr>
            <a:endParaRPr lang="ar-SA" sz="2000" dirty="0">
              <a:solidFill>
                <a:schemeClr val="bg1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  <a:p>
            <a:pPr algn="r" rtl="1">
              <a:lnSpc>
                <a:spcPct val="115000"/>
              </a:lnSpc>
              <a:tabLst>
                <a:tab pos="457200" algn="l"/>
              </a:tabLst>
            </a:pPr>
            <a:r>
              <a:rPr lang="ar-SA" sz="2000" dirty="0">
                <a:solidFill>
                  <a:schemeClr val="bg1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خصائص الشخصية :</a:t>
            </a:r>
            <a:r>
              <a:rPr lang="en-US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خ</a:t>
            </a:r>
            <a:r>
              <a:rPr lang="ar-EG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1800" dirty="0" err="1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ائص</a:t>
            </a:r>
            <a:r>
              <a:rPr lang="ar-SA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فكرية </a:t>
            </a:r>
            <a:r>
              <a:rPr lang="ar-SA" dirty="0">
                <a:solidFill>
                  <a:schemeClr val="bg1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،</a:t>
            </a:r>
            <a:r>
              <a:rPr lang="ar-SA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خصائص مزاجية</a:t>
            </a:r>
            <a:r>
              <a:rPr lang="ar-SA" dirty="0">
                <a:solidFill>
                  <a:schemeClr val="bg1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، </a:t>
            </a:r>
            <a:r>
              <a:rPr lang="ar-SA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خصائص نفسية</a:t>
            </a:r>
            <a:r>
              <a:rPr lang="ar-SA" dirty="0">
                <a:solidFill>
                  <a:schemeClr val="bg1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،</a:t>
            </a:r>
            <a:r>
              <a:rPr lang="ar-SA" sz="1800" dirty="0">
                <a:solidFill>
                  <a:schemeClr val="bg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خصائص سلوكية ،</a:t>
            </a:r>
            <a:r>
              <a:rPr lang="ar-SA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خصائص معرفية</a:t>
            </a:r>
          </a:p>
          <a:p>
            <a:pPr algn="r" rtl="1">
              <a:tabLst>
                <a:tab pos="457200" algn="l"/>
              </a:tabLst>
            </a:pPr>
            <a:r>
              <a:rPr lang="ar-SA" dirty="0">
                <a:solidFill>
                  <a:schemeClr val="bg1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أنماط الشخصية : 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النمط الواقعي 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)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توجه حركي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(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يتعامل مع البيئة بطريقة موضوعية ، لا يحب الانشطة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التى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تتطلب مهارات اجتماعية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اى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ان التفاعل الاجتماعي غير قوى المهارات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)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المهن الزراعية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–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التقنية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–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الهندسية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–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الميكانيكية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(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.</a:t>
            </a:r>
          </a:p>
          <a:p>
            <a:pPr algn="r" rtl="1">
              <a:spcAft>
                <a:spcPts val="1000"/>
              </a:spcAft>
            </a:pP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النمط الذهني توجه عقلي:-يتفاعل مع البيئة عن طريق استخدام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الذكا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والتفكير المجرد ويفضل مهن علمية  أو مهام نظرية وغير اجتماعي ويحاولوا تجنب المواقف الاجتماعية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(</a:t>
            </a:r>
          </a:p>
          <a:p>
            <a:pPr algn="r" rtl="1">
              <a:spcAft>
                <a:spcPts val="1000"/>
              </a:spcAft>
            </a:pPr>
            <a:r>
              <a:rPr lang="ar-EG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3- 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النمط الفني  توجه جمالي يتفاعل مع البيئة عن طريق الخلق والابداع الأدبي والفني ويعتمد على تخيلاته </a:t>
            </a:r>
            <a:endParaRPr lang="en-US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                                الذاتية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فى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حل المشكلات ويفضلوا المهن الثقافية والادبية والموسيقية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(</a:t>
            </a:r>
          </a:p>
          <a:p>
            <a:pPr algn="r" rtl="1">
              <a:spcAft>
                <a:spcPts val="1000"/>
              </a:spcAft>
            </a:pP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4- النمط الاجتماعي  التوجه المساند 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:-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يتفاعل مع البيئية عن طريق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اسىت</a:t>
            </a:r>
            <a:r>
              <a:rPr lang="ar-EG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خ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دام مهارات التعامل مع الاخرين </a:t>
            </a:r>
            <a:endParaRPr lang="en-US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                                      ومعروفين بمهاراتهم الاجتماعية ويفضلوا الوظائف التربوية والانشطة الدينية </a:t>
            </a:r>
            <a:endParaRPr lang="en-US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5- النمط المغامر التوجه الأقناع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:-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الافراد هنا يتفاعلوا مع البيئية عن طريق ممارسيه أنشطة تسمح لهم بالتعبير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عىن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المغامرة والسيطرة والحماس </a:t>
            </a:r>
            <a:endParaRPr lang="en-US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6- النمط التقليدي التوجه التقليدي</a:t>
            </a:r>
            <a:r>
              <a:rPr lang="en-US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:- 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الفرد يتفاعل </a:t>
            </a:r>
            <a:r>
              <a:rPr lang="ar-SA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مىع</a:t>
            </a:r>
            <a:r>
              <a:rPr lang="ar-SA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البيئة </a:t>
            </a:r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عن طريق اختيار الانشطة </a:t>
            </a:r>
            <a:r>
              <a:rPr lang="ar-SA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التى</a:t>
            </a:r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تؤدى الى  الاستحسان الاجتماعي وطريقتهم مع المواقف التقليدية ،</a:t>
            </a:r>
            <a:endParaRPr lang="ar-SA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5777821" y="8292859"/>
            <a:ext cx="1787922" cy="1479192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335427" y="1826138"/>
            <a:ext cx="4161672" cy="14791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15"/>
              </a:lnSpc>
            </a:pPr>
            <a:endParaRPr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132690" y="8722130"/>
            <a:ext cx="5560781" cy="435924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491093" y="8783054"/>
            <a:ext cx="4964206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8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18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7860B0C4-2202-34AE-6D2C-A3F9A5E1C1FB}"/>
              </a:ext>
            </a:extLst>
          </p:cNvPr>
          <p:cNvSpPr txBox="1"/>
          <p:nvPr/>
        </p:nvSpPr>
        <p:spPr>
          <a:xfrm>
            <a:off x="283472" y="8153319"/>
            <a:ext cx="38039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3415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7D4CC86-C9D3-2F3C-E03E-AA5BFA393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9" y="154809"/>
            <a:ext cx="9449209" cy="21082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7E43760-32DA-2AEF-64D2-D947DCA2B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4833"/>
            <a:ext cx="5506548" cy="14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3539575" y="4010705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19946" y="8489340"/>
            <a:ext cx="1638354" cy="759435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8016840" y="8669001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716774" y="-3116928"/>
            <a:ext cx="13194493" cy="11606267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758120" y="2801407"/>
            <a:ext cx="2433380" cy="36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659"/>
              </a:lnSpc>
            </a:pPr>
            <a:r>
              <a:rPr lang="ar-SA" sz="2659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2659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5852194" y="8127220"/>
            <a:ext cx="1787922" cy="1479192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335427" y="1826138"/>
            <a:ext cx="4161672" cy="14791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15"/>
              </a:lnSpc>
            </a:pPr>
            <a:endParaRPr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132690" y="8722130"/>
            <a:ext cx="5560781" cy="435924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491093" y="8783054"/>
            <a:ext cx="4964206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8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18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BF18B3-5A46-D7B0-5486-568C4B545145}"/>
              </a:ext>
            </a:extLst>
          </p:cNvPr>
          <p:cNvSpPr txBox="1"/>
          <p:nvPr/>
        </p:nvSpPr>
        <p:spPr>
          <a:xfrm>
            <a:off x="335427" y="397806"/>
            <a:ext cx="9761073" cy="4826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Aft>
                <a:spcPts val="1000"/>
              </a:spcAft>
            </a:pPr>
            <a:r>
              <a:rPr lang="ar-EG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أهم البيــــــــــــــــئات المهـــــــــــــــنية</a:t>
            </a:r>
            <a:endParaRPr lang="ar-SA" sz="1800" b="1" dirty="0">
              <a:effectLst/>
              <a:latin typeface="29LT Azer" panose="00000500000000000000" pitchFamily="2" charset="-78"/>
              <a:ea typeface="Calibri" panose="020F0502020204030204" pitchFamily="34" charset="0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EG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بيـــــــــئة واقعيـــــــــــة</a:t>
            </a:r>
            <a:r>
              <a:rPr lang="en-US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: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الانشطة هنا حسية وجسمية - مثابرة وحركية مثل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)  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العمل مع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الالات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(</a:t>
            </a:r>
          </a:p>
          <a:p>
            <a:pPr algn="r" rtl="1">
              <a:spcAft>
                <a:spcPts val="1000"/>
              </a:spcAft>
            </a:pP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-2 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البيـــــــــئة الذهنية</a:t>
            </a:r>
            <a:r>
              <a:rPr lang="en-US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: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تتطلب استخدام التفكير والذكاء واستخدام القدرات العقلية مثل العمل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فى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مركز بحوث </a:t>
            </a:r>
            <a:endParaRPr lang="en-US" sz="1800" dirty="0">
              <a:effectLst/>
              <a:latin typeface="29LT Azer" panose="00000500000000000000" pitchFamily="2" charset="-78"/>
              <a:ea typeface="Calibri" panose="020F0502020204030204" pitchFamily="34" charset="0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-3 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البيـــــــــئة الفنــــــــية</a:t>
            </a:r>
            <a:r>
              <a:rPr lang="en-US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: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تتطلب است</a:t>
            </a:r>
            <a:r>
              <a:rPr lang="ar-EG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خ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دام الإبداع والعاطفة مثل بيئة الفنانين والرسامين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.</a:t>
            </a:r>
          </a:p>
          <a:p>
            <a:pPr algn="r" rtl="1">
              <a:spcAft>
                <a:spcPts val="1000"/>
              </a:spcAft>
            </a:pP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-4 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البيئة الاجتماعية</a:t>
            </a:r>
            <a:r>
              <a:rPr lang="en-US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: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تتطلب القدرة على تعديل وتفسير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الىىلوك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الانىىانى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ورغبة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فى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الاهتمام والتعامل مع</a:t>
            </a:r>
            <a:endParaRPr lang="en-US" sz="1800" dirty="0">
              <a:effectLst/>
              <a:latin typeface="29LT Azer" panose="00000500000000000000" pitchFamily="2" charset="-78"/>
              <a:ea typeface="Calibri" panose="020F0502020204030204" pitchFamily="34" charset="0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       الاخرين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. )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مستشفى صحية نفسية- مكاتب دعوة وارشاد 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-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مكاتب تعليمية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اخصائى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اجتماعى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( </a:t>
            </a:r>
          </a:p>
          <a:p>
            <a:pPr algn="r" rtl="1">
              <a:spcAft>
                <a:spcPts val="1000"/>
              </a:spcAft>
            </a:pP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-5 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البيئة المغامرة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:</a:t>
            </a:r>
            <a:r>
              <a:rPr lang="en-US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تتطلب مهارات لفظية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لاقناع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الاخرين والعمل يتطلب توجيه وتخطيط مثل مكتب عقار أو   </a:t>
            </a:r>
            <a:endParaRPr lang="en-US" sz="1800" dirty="0">
              <a:effectLst/>
              <a:latin typeface="29LT Azer" panose="00000500000000000000" pitchFamily="2" charset="-78"/>
              <a:ea typeface="Calibri" panose="020F0502020204030204" pitchFamily="34" charset="0"/>
              <a:cs typeface="29LT Azer" panose="000005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                      مكان بيع سيارات شركة دعاية واعلان أو ادارة مبيعات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. </a:t>
            </a:r>
          </a:p>
          <a:p>
            <a:pPr algn="r" rtl="1">
              <a:spcAft>
                <a:spcPts val="1000"/>
              </a:spcAft>
            </a:pP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-6 </a:t>
            </a:r>
            <a:r>
              <a:rPr lang="ar-SA" sz="1800" b="1" dirty="0">
                <a:solidFill>
                  <a:srgbClr val="000000"/>
                </a:solidFill>
                <a:effectLst/>
                <a:highlight>
                  <a:srgbClr val="DFDFDF"/>
                </a:highlight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البيئة التقليدية</a:t>
            </a:r>
            <a:r>
              <a:rPr lang="en-US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: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تتطلب تعامل منظم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وروتينى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ومحسوس مثل التعامل مع الارقام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) 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بنك محاسبة اقتصاد 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–</a:t>
            </a:r>
          </a:p>
          <a:p>
            <a:pPr algn="r" rtl="1">
              <a:spcAft>
                <a:spcPts val="1000"/>
              </a:spcAft>
            </a:pP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                                                             سكرتارية اعمال مكتبية</a:t>
            </a:r>
            <a:r>
              <a:rPr lang="en-US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( </a:t>
            </a:r>
          </a:p>
          <a:p>
            <a:pPr algn="ctr" rtl="1">
              <a:spcAft>
                <a:spcPts val="1000"/>
              </a:spcAft>
            </a:pPr>
            <a:r>
              <a:rPr lang="ar-EG" sz="1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الفصــــــل </a:t>
            </a:r>
            <a:r>
              <a:rPr lang="ar-EG" sz="1800" b="1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الثانى</a:t>
            </a:r>
            <a:r>
              <a:rPr lang="ar-EG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(ادارة وتنظــــــــــــيم الوقت)</a:t>
            </a:r>
            <a:endParaRPr lang="en-US" sz="1800" dirty="0">
              <a:effectLst/>
              <a:latin typeface="29LT Azer" panose="00000500000000000000" pitchFamily="2" charset="-78"/>
              <a:ea typeface="Calibri" panose="020F0502020204030204" pitchFamily="34" charset="0"/>
              <a:cs typeface="29LT Azer" panose="00000500000000000000" pitchFamily="2" charset="-78"/>
            </a:endParaRPr>
          </a:p>
          <a:p>
            <a:pPr algn="ctr" rtl="1">
              <a:spcAft>
                <a:spcPts val="1000"/>
              </a:spcAft>
            </a:pPr>
            <a:r>
              <a:rPr lang="ar-SA" b="1" dirty="0"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إدارة الوقت هي :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"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هى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تنظ</a:t>
            </a:r>
            <a:r>
              <a:rPr lang="ar-EG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ـــــــــــــــ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يم العمل </a:t>
            </a:r>
            <a:r>
              <a:rPr lang="ar-SA" sz="1800" dirty="0" err="1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والسيطره</a:t>
            </a:r>
            <a:r>
              <a:rPr lang="ar-SA" sz="1800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 عليه وفق محــــــــــــــدد زمنى 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B4E5EA69-2129-66B4-5849-71AAE539E2A3}"/>
              </a:ext>
            </a:extLst>
          </p:cNvPr>
          <p:cNvSpPr txBox="1"/>
          <p:nvPr/>
        </p:nvSpPr>
        <p:spPr>
          <a:xfrm>
            <a:off x="157343" y="8273195"/>
            <a:ext cx="38039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3415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DAB432B-F05E-9F82-B227-727933375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6" y="5224769"/>
            <a:ext cx="9761073" cy="29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732">
            <a:off x="-10317566" y="3078973"/>
            <a:ext cx="21245752" cy="11428402"/>
          </a:xfrm>
          <a:custGeom>
            <a:avLst/>
            <a:gdLst/>
            <a:ahLst/>
            <a:cxnLst/>
            <a:rect l="l" t="t" r="r" b="b"/>
            <a:pathLst>
              <a:path w="21245752" h="11428402">
                <a:moveTo>
                  <a:pt x="0" y="0"/>
                </a:moveTo>
                <a:lnTo>
                  <a:pt x="21245752" y="0"/>
                </a:lnTo>
                <a:lnTo>
                  <a:pt x="21245752" y="11428402"/>
                </a:lnTo>
                <a:lnTo>
                  <a:pt x="0" y="1142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36073" y="9269063"/>
            <a:ext cx="1594791" cy="692384"/>
            <a:chOff x="0" y="0"/>
            <a:chExt cx="443132" cy="192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132" cy="192387"/>
            </a:xfrm>
            <a:custGeom>
              <a:avLst/>
              <a:gdLst/>
              <a:ahLst/>
              <a:cxnLst/>
              <a:rect l="l" t="t" r="r" b="b"/>
              <a:pathLst>
                <a:path w="443132" h="192387">
                  <a:moveTo>
                    <a:pt x="96194" y="0"/>
                  </a:moveTo>
                  <a:lnTo>
                    <a:pt x="346938" y="0"/>
                  </a:lnTo>
                  <a:cubicBezTo>
                    <a:pt x="400064" y="0"/>
                    <a:pt x="443132" y="43067"/>
                    <a:pt x="443132" y="96194"/>
                  </a:cubicBezTo>
                  <a:lnTo>
                    <a:pt x="443132" y="96194"/>
                  </a:lnTo>
                  <a:cubicBezTo>
                    <a:pt x="443132" y="121706"/>
                    <a:pt x="432997" y="146173"/>
                    <a:pt x="414957" y="164213"/>
                  </a:cubicBezTo>
                  <a:cubicBezTo>
                    <a:pt x="396918" y="182253"/>
                    <a:pt x="372450" y="192387"/>
                    <a:pt x="346938" y="192387"/>
                  </a:cubicBezTo>
                  <a:lnTo>
                    <a:pt x="96194" y="192387"/>
                  </a:lnTo>
                  <a:cubicBezTo>
                    <a:pt x="70682" y="192387"/>
                    <a:pt x="46214" y="182253"/>
                    <a:pt x="28174" y="164213"/>
                  </a:cubicBezTo>
                  <a:cubicBezTo>
                    <a:pt x="10135" y="146173"/>
                    <a:pt x="0" y="121706"/>
                    <a:pt x="0" y="96194"/>
                  </a:cubicBezTo>
                  <a:lnTo>
                    <a:pt x="0" y="96194"/>
                  </a:lnTo>
                  <a:cubicBezTo>
                    <a:pt x="0" y="70682"/>
                    <a:pt x="10135" y="46214"/>
                    <a:pt x="28174" y="28174"/>
                  </a:cubicBezTo>
                  <a:cubicBezTo>
                    <a:pt x="46214" y="10135"/>
                    <a:pt x="70682" y="0"/>
                    <a:pt x="96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43132" cy="201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789404" y="9377817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60990" y="9525523"/>
            <a:ext cx="5560781" cy="435924"/>
            <a:chOff x="0" y="0"/>
            <a:chExt cx="1545130" cy="121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1771" y="8774124"/>
            <a:ext cx="1787922" cy="1512876"/>
            <a:chOff x="0" y="0"/>
            <a:chExt cx="18228634" cy="185029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05310" y="9308565"/>
            <a:ext cx="855680" cy="855680"/>
          </a:xfrm>
          <a:custGeom>
            <a:avLst/>
            <a:gdLst/>
            <a:ahLst/>
            <a:cxnLst/>
            <a:rect l="l" t="t" r="r" b="b"/>
            <a:pathLst>
              <a:path w="855680" h="855680">
                <a:moveTo>
                  <a:pt x="0" y="0"/>
                </a:moveTo>
                <a:lnTo>
                  <a:pt x="855680" y="0"/>
                </a:lnTo>
                <a:lnTo>
                  <a:pt x="855680" y="855680"/>
                </a:lnTo>
                <a:lnTo>
                  <a:pt x="0" y="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05310" y="8774124"/>
            <a:ext cx="38039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3415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 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9162" y="9574361"/>
            <a:ext cx="5372608" cy="31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2015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015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7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36F67D2E-DD6A-83F5-B738-1E565C13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08" y="2270102"/>
            <a:ext cx="9810784" cy="6301224"/>
          </a:xfrm>
          <a:prstGeom prst="roundRect">
            <a:avLst>
              <a:gd name="adj" fmla="val 16667"/>
            </a:avLst>
          </a:prstGeom>
          <a:solidFill>
            <a:srgbClr val="FFE1E1"/>
          </a:solidFill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 lIns="91393" tIns="766409" rIns="91393" bIns="45697" anchor="ctr"/>
          <a:lstStyle>
            <a:lvl1pPr algn="r" defTabSz="555625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55625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55625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55625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55625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SA" altLang="ar-SA" dirty="0"/>
              <a:t> </a:t>
            </a:r>
            <a:r>
              <a:rPr lang="en-US" alt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1</a:t>
            </a:r>
            <a:r>
              <a:rPr lang="ar-SA" alt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-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تحديد النشاطات المراد تنفيذها </a:t>
            </a:r>
            <a:endParaRPr lang="en-US" sz="20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- 2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تحديد وقت التنفيذ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-5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تحديد الوقت ال</a:t>
            </a:r>
            <a:endParaRPr lang="en-US" sz="20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- 3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تحديد مكا</a:t>
            </a:r>
            <a:r>
              <a:rPr lang="ar-EG" sz="2000" dirty="0">
                <a:latin typeface="29LT Azer" panose="00000500000000000000" pitchFamily="2" charset="-78"/>
                <a:cs typeface="29LT Azer" panose="00000500000000000000" pitchFamily="2" charset="-78"/>
              </a:rPr>
              <a:t>ن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التنفيذ </a:t>
            </a:r>
            <a:endParaRPr lang="en-US" sz="20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-4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تحديد الأولويات</a:t>
            </a:r>
            <a:endParaRPr lang="en-US" sz="20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5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-مستغرق </a:t>
            </a:r>
            <a:r>
              <a:rPr lang="ar-SA" sz="2000" dirty="0" err="1">
                <a:latin typeface="29LT Azer" panose="00000500000000000000" pitchFamily="2" charset="-78"/>
                <a:cs typeface="29LT Azer" panose="00000500000000000000" pitchFamily="2" charset="-78"/>
              </a:rPr>
              <a:t>فى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 التنفيذ</a:t>
            </a:r>
          </a:p>
          <a:p>
            <a:r>
              <a:rPr lang="ar-SA" sz="2800" dirty="0">
                <a:latin typeface="29LT Azer" panose="00000500000000000000" pitchFamily="2" charset="-78"/>
                <a:cs typeface="29LT Azer" panose="00000500000000000000" pitchFamily="2" charset="-78"/>
              </a:rPr>
              <a:t>كيف تعد خطة :</a:t>
            </a:r>
            <a:r>
              <a:rPr lang="ar-EG" sz="2800" dirty="0">
                <a:latin typeface="29LT Azer" panose="00000500000000000000" pitchFamily="2" charset="-78"/>
                <a:cs typeface="29LT Azer" panose="00000500000000000000" pitchFamily="2" charset="-78"/>
              </a:rPr>
              <a:t> </a:t>
            </a:r>
            <a:endParaRPr lang="en-US" sz="28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-1 </a:t>
            </a:r>
            <a:r>
              <a:rPr lang="ar-SA" sz="2000" b="1" u="sng" dirty="0">
                <a:latin typeface="29LT Azer" panose="00000500000000000000" pitchFamily="2" charset="-78"/>
                <a:cs typeface="29LT Azer" panose="00000500000000000000" pitchFamily="2" charset="-78"/>
              </a:rPr>
              <a:t>استطلاع الواقع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)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تحليل الوقت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دراسة البيئة الخارجية- دراسة البيئة الداخلية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 ( </a:t>
            </a: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-2 </a:t>
            </a:r>
            <a:r>
              <a:rPr lang="ar-SA" sz="2000" b="1" u="sng" dirty="0">
                <a:latin typeface="29LT Azer" panose="00000500000000000000" pitchFamily="2" charset="-78"/>
                <a:cs typeface="29LT Azer" panose="00000500000000000000" pitchFamily="2" charset="-78"/>
              </a:rPr>
              <a:t>وضع الأهداف</a:t>
            </a:r>
            <a:r>
              <a:rPr lang="ar-EG" sz="2000" b="1" u="sng" dirty="0">
                <a:latin typeface="29LT Azer" panose="00000500000000000000" pitchFamily="2" charset="-78"/>
                <a:cs typeface="29LT Azer" panose="00000500000000000000" pitchFamily="2" charset="-78"/>
              </a:rPr>
              <a:t> -</a:t>
            </a:r>
            <a:r>
              <a:rPr lang="ar-EG" sz="2000" dirty="0">
                <a:latin typeface="29LT Azer" panose="00000500000000000000" pitchFamily="2" charset="-78"/>
                <a:cs typeface="29LT Azer" panose="00000500000000000000" pitchFamily="2" charset="-78"/>
              </a:rPr>
              <a:t>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وتحديد الأنشطة والأولويات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.</a:t>
            </a:r>
          </a:p>
          <a:p>
            <a:pPr>
              <a:buNone/>
            </a:pPr>
            <a:r>
              <a:rPr lang="ar-SA" sz="2000" b="1" dirty="0">
                <a:latin typeface="29LT Azer" panose="00000500000000000000" pitchFamily="2" charset="-78"/>
                <a:cs typeface="29LT Azer" panose="00000500000000000000" pitchFamily="2" charset="-78"/>
              </a:rPr>
              <a:t>تنظيم الوقت</a:t>
            </a:r>
            <a:r>
              <a:rPr lang="en-US" sz="2000" b="1" dirty="0">
                <a:latin typeface="29LT Azer" panose="00000500000000000000" pitchFamily="2" charset="-78"/>
                <a:cs typeface="29LT Azer" panose="00000500000000000000" pitchFamily="2" charset="-78"/>
              </a:rPr>
              <a:t> : </a:t>
            </a:r>
            <a:r>
              <a:rPr lang="ar-SA" sz="2000" b="1" dirty="0">
                <a:latin typeface="29LT Azer" panose="00000500000000000000" pitchFamily="2" charset="-78"/>
                <a:cs typeface="29LT Azer" panose="00000500000000000000" pitchFamily="2" charset="-78"/>
              </a:rPr>
              <a:t>يتم تنظيم الوقت بناءً على </a:t>
            </a:r>
            <a:r>
              <a:rPr lang="ar-SA" sz="2000" b="1" dirty="0" err="1">
                <a:latin typeface="29LT Azer" panose="00000500000000000000" pitchFamily="2" charset="-78"/>
                <a:cs typeface="29LT Azer" panose="00000500000000000000" pitchFamily="2" charset="-78"/>
              </a:rPr>
              <a:t>الاتى</a:t>
            </a:r>
            <a:r>
              <a:rPr lang="ar-SA" sz="2000" b="1" dirty="0">
                <a:latin typeface="29LT Azer" panose="00000500000000000000" pitchFamily="2" charset="-78"/>
                <a:cs typeface="29LT Azer" panose="00000500000000000000" pitchFamily="2" charset="-78"/>
              </a:rPr>
              <a:t> :</a:t>
            </a:r>
          </a:p>
          <a:p>
            <a:pPr>
              <a:buNone/>
            </a:pP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-1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مكان النشاط 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-2                 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نوعية النشاط 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-3         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قدرة </a:t>
            </a:r>
            <a:r>
              <a:rPr lang="ar-SA" sz="2000" dirty="0" err="1">
                <a:latin typeface="29LT Azer" panose="00000500000000000000" pitchFamily="2" charset="-78"/>
                <a:cs typeface="29LT Azer" panose="00000500000000000000" pitchFamily="2" charset="-78"/>
              </a:rPr>
              <a:t>التحك</a:t>
            </a:r>
            <a:r>
              <a:rPr lang="ar-EG" sz="2000" dirty="0">
                <a:latin typeface="29LT Azer" panose="00000500000000000000" pitchFamily="2" charset="-78"/>
                <a:cs typeface="29LT Azer" panose="00000500000000000000" pitchFamily="2" charset="-78"/>
              </a:rPr>
              <a:t>م </a:t>
            </a:r>
            <a:r>
              <a:rPr lang="ar-SA" sz="2000" dirty="0" err="1">
                <a:latin typeface="29LT Azer" panose="00000500000000000000" pitchFamily="2" charset="-78"/>
                <a:cs typeface="29LT Azer" panose="00000500000000000000" pitchFamily="2" charset="-78"/>
              </a:rPr>
              <a:t>فى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 النشاط</a:t>
            </a:r>
          </a:p>
          <a:p>
            <a:pPr>
              <a:buNone/>
            </a:pP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مضيعات الوقت : </a:t>
            </a:r>
            <a:r>
              <a:rPr lang="ar-SA" b="1" dirty="0"/>
              <a:t>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مفهوم مضيعات الوقت  "كل ما يمن</a:t>
            </a:r>
            <a:r>
              <a:rPr lang="ar-EG" sz="2000" dirty="0">
                <a:latin typeface="29LT Azer" panose="00000500000000000000" pitchFamily="2" charset="-78"/>
                <a:cs typeface="29LT Azer" panose="00000500000000000000" pitchFamily="2" charset="-78"/>
              </a:rPr>
              <a:t>ـــــــــــــــ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ع الفرد من تحقيق أهدافه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 “</a:t>
            </a:r>
          </a:p>
          <a:p>
            <a:pPr>
              <a:buNone/>
            </a:pPr>
            <a:r>
              <a:rPr lang="ar-SA" sz="2800" b="1" dirty="0">
                <a:latin typeface="29LT Azer" panose="00000500000000000000" pitchFamily="2" charset="-78"/>
                <a:cs typeface="29LT Azer" panose="00000500000000000000" pitchFamily="2" charset="-78"/>
              </a:rPr>
              <a:t>العــــــــــــــــــــــــوامل </a:t>
            </a:r>
            <a:r>
              <a:rPr lang="ar-SA" sz="2800" b="1" dirty="0" err="1">
                <a:latin typeface="29LT Azer" panose="00000500000000000000" pitchFamily="2" charset="-78"/>
                <a:cs typeface="29LT Azer" panose="00000500000000000000" pitchFamily="2" charset="-78"/>
              </a:rPr>
              <a:t>التى</a:t>
            </a:r>
            <a:r>
              <a:rPr lang="ar-SA" sz="2800" b="1" dirty="0">
                <a:latin typeface="29LT Azer" panose="00000500000000000000" pitchFamily="2" charset="-78"/>
                <a:cs typeface="29LT Azer" panose="00000500000000000000" pitchFamily="2" charset="-78"/>
              </a:rPr>
              <a:t> تؤد إلى ضياع الوقـــــــــــــــت</a:t>
            </a:r>
            <a:r>
              <a:rPr lang="en-US" sz="2800" b="1" dirty="0">
                <a:latin typeface="29LT Azer" panose="00000500000000000000" pitchFamily="2" charset="-78"/>
                <a:cs typeface="29LT Azer" panose="00000500000000000000" pitchFamily="2" charset="-78"/>
              </a:rPr>
              <a:t> :</a:t>
            </a:r>
          </a:p>
          <a:p>
            <a:pPr lvl="0">
              <a:buNone/>
            </a:pP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اولا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: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أسبـــــــــــاب داخلية</a:t>
            </a:r>
            <a:r>
              <a:rPr lang="en-US" sz="2000" dirty="0">
                <a:latin typeface="29LT Azer" panose="00000500000000000000" pitchFamily="2" charset="-78"/>
                <a:cs typeface="29LT Azer" panose="00000500000000000000" pitchFamily="2" charset="-78"/>
              </a:rPr>
              <a:t> ) </a:t>
            </a: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الشخص ذاته : الغفلة وعدم الاهتمام بأهمية الوقت ، سوء التخطيط والتنظيم </a:t>
            </a:r>
          </a:p>
          <a:p>
            <a:pPr lvl="0">
              <a:buNone/>
            </a:pPr>
            <a:r>
              <a:rPr lang="ar-SA" sz="2000" dirty="0">
                <a:latin typeface="29LT Azer" panose="00000500000000000000" pitchFamily="2" charset="-78"/>
                <a:cs typeface="29LT Azer" panose="00000500000000000000" pitchFamily="2" charset="-78"/>
              </a:rPr>
              <a:t>،عدم تحديد الأهداف وضعف الانضباط</a:t>
            </a:r>
            <a:endParaRPr lang="en-US" sz="20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endParaRPr lang="en-US" sz="20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7" name="AutoShape 5">
            <a:extLst>
              <a:ext uri="{FF2B5EF4-FFF2-40B4-BE49-F238E27FC236}">
                <a16:creationId xmlns:a16="http://schemas.microsoft.com/office/drawing/2014/main" id="{107FE818-DCB3-67DA-6EC4-05F50FC8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24" y="631720"/>
            <a:ext cx="7854950" cy="1444008"/>
          </a:xfrm>
          <a:prstGeom prst="ellipseRibbon2">
            <a:avLst>
              <a:gd name="adj1" fmla="val 25000"/>
              <a:gd name="adj2" fmla="val 75000"/>
              <a:gd name="adj3" fmla="val 12500"/>
            </a:avLst>
          </a:prstGeom>
          <a:solidFill>
            <a:srgbClr val="C9E4FF"/>
          </a:solidFill>
          <a:ln w="50800">
            <a:solidFill>
              <a:srgbClr val="379B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SA" sz="1800">
              <a:latin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97BC0961-66AC-C582-0EA2-9FC9BE9A5E33}"/>
              </a:ext>
            </a:extLst>
          </p:cNvPr>
          <p:cNvSpPr txBox="1">
            <a:spLocks/>
          </p:cNvSpPr>
          <p:nvPr/>
        </p:nvSpPr>
        <p:spPr>
          <a:xfrm>
            <a:off x="305310" y="2155721"/>
            <a:ext cx="8038590" cy="504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dirty="0">
                <a:latin typeface="29LT Azer" panose="00000500000000000000" pitchFamily="2" charset="-78"/>
                <a:cs typeface="29LT Azer" panose="00000500000000000000" pitchFamily="2" charset="-78"/>
              </a:rPr>
              <a:t>هناك مجموعة من المبادئ العملية لتخطيط الوقت من أهمها</a:t>
            </a:r>
            <a:r>
              <a:rPr lang="en-US" sz="2400" dirty="0">
                <a:latin typeface="29LT Azer" panose="00000500000000000000" pitchFamily="2" charset="-78"/>
                <a:cs typeface="29LT Azer" panose="00000500000000000000" pitchFamily="2" charset="-78"/>
              </a:rPr>
              <a:t> :</a:t>
            </a:r>
          </a:p>
        </p:txBody>
      </p:sp>
      <p:sp>
        <p:nvSpPr>
          <p:cNvPr id="29" name="WordArt 6">
            <a:extLst>
              <a:ext uri="{FF2B5EF4-FFF2-40B4-BE49-F238E27FC236}">
                <a16:creationId xmlns:a16="http://schemas.microsoft.com/office/drawing/2014/main" id="{FAD67A35-50D4-3D13-154E-DC33C09A72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0875" y="558695"/>
            <a:ext cx="3894137" cy="13325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ar-SA" sz="3600" b="1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</a:rPr>
              <a:t>تخطيط الوقت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732">
            <a:off x="-10317566" y="3078973"/>
            <a:ext cx="21245752" cy="11428402"/>
          </a:xfrm>
          <a:custGeom>
            <a:avLst/>
            <a:gdLst/>
            <a:ahLst/>
            <a:cxnLst/>
            <a:rect l="l" t="t" r="r" b="b"/>
            <a:pathLst>
              <a:path w="21245752" h="11428402">
                <a:moveTo>
                  <a:pt x="0" y="0"/>
                </a:moveTo>
                <a:lnTo>
                  <a:pt x="21245752" y="0"/>
                </a:lnTo>
                <a:lnTo>
                  <a:pt x="21245752" y="11428402"/>
                </a:lnTo>
                <a:lnTo>
                  <a:pt x="0" y="1142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36073" y="9269063"/>
            <a:ext cx="1594791" cy="692384"/>
            <a:chOff x="0" y="0"/>
            <a:chExt cx="443132" cy="192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132" cy="192387"/>
            </a:xfrm>
            <a:custGeom>
              <a:avLst/>
              <a:gdLst/>
              <a:ahLst/>
              <a:cxnLst/>
              <a:rect l="l" t="t" r="r" b="b"/>
              <a:pathLst>
                <a:path w="443132" h="192387">
                  <a:moveTo>
                    <a:pt x="96194" y="0"/>
                  </a:moveTo>
                  <a:lnTo>
                    <a:pt x="346938" y="0"/>
                  </a:lnTo>
                  <a:cubicBezTo>
                    <a:pt x="400064" y="0"/>
                    <a:pt x="443132" y="43067"/>
                    <a:pt x="443132" y="96194"/>
                  </a:cubicBezTo>
                  <a:lnTo>
                    <a:pt x="443132" y="96194"/>
                  </a:lnTo>
                  <a:cubicBezTo>
                    <a:pt x="443132" y="121706"/>
                    <a:pt x="432997" y="146173"/>
                    <a:pt x="414957" y="164213"/>
                  </a:cubicBezTo>
                  <a:cubicBezTo>
                    <a:pt x="396918" y="182253"/>
                    <a:pt x="372450" y="192387"/>
                    <a:pt x="346938" y="192387"/>
                  </a:cubicBezTo>
                  <a:lnTo>
                    <a:pt x="96194" y="192387"/>
                  </a:lnTo>
                  <a:cubicBezTo>
                    <a:pt x="70682" y="192387"/>
                    <a:pt x="46214" y="182253"/>
                    <a:pt x="28174" y="164213"/>
                  </a:cubicBezTo>
                  <a:cubicBezTo>
                    <a:pt x="10135" y="146173"/>
                    <a:pt x="0" y="121706"/>
                    <a:pt x="0" y="96194"/>
                  </a:cubicBezTo>
                  <a:lnTo>
                    <a:pt x="0" y="96194"/>
                  </a:lnTo>
                  <a:cubicBezTo>
                    <a:pt x="0" y="70682"/>
                    <a:pt x="10135" y="46214"/>
                    <a:pt x="28174" y="28174"/>
                  </a:cubicBezTo>
                  <a:cubicBezTo>
                    <a:pt x="46214" y="10135"/>
                    <a:pt x="70682" y="0"/>
                    <a:pt x="96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43132" cy="201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789404" y="9377817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5310" y="9308565"/>
            <a:ext cx="855680" cy="855680"/>
          </a:xfrm>
          <a:custGeom>
            <a:avLst/>
            <a:gdLst/>
            <a:ahLst/>
            <a:cxnLst/>
            <a:rect l="l" t="t" r="r" b="b"/>
            <a:pathLst>
              <a:path w="855680" h="855680">
                <a:moveTo>
                  <a:pt x="0" y="0"/>
                </a:moveTo>
                <a:lnTo>
                  <a:pt x="855680" y="0"/>
                </a:lnTo>
                <a:lnTo>
                  <a:pt x="855680" y="855680"/>
                </a:lnTo>
                <a:lnTo>
                  <a:pt x="0" y="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05310" y="8774124"/>
            <a:ext cx="38039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3415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06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80D9506-E250-92D2-0158-7ACE6D8B851E}"/>
              </a:ext>
            </a:extLst>
          </p:cNvPr>
          <p:cNvSpPr txBox="1"/>
          <p:nvPr/>
        </p:nvSpPr>
        <p:spPr>
          <a:xfrm>
            <a:off x="1349162" y="9574361"/>
            <a:ext cx="5372608" cy="31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2015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015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3C7F5E9-0688-3B16-8AD7-F246ECA30324}"/>
              </a:ext>
            </a:extLst>
          </p:cNvPr>
          <p:cNvGrpSpPr/>
          <p:nvPr/>
        </p:nvGrpSpPr>
        <p:grpSpPr>
          <a:xfrm>
            <a:off x="6721771" y="8774124"/>
            <a:ext cx="1787922" cy="1512876"/>
            <a:chOff x="0" y="0"/>
            <a:chExt cx="18228634" cy="18502982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0F59B29-FC73-F04F-4EB2-9F96897DF91D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7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7" name="AutoShape 6">
            <a:extLst>
              <a:ext uri="{FF2B5EF4-FFF2-40B4-BE49-F238E27FC236}">
                <a16:creationId xmlns:a16="http://schemas.microsoft.com/office/drawing/2014/main" id="{3A457C07-BDEB-4230-3AC8-A9391C8C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69" y="141297"/>
            <a:ext cx="8610600" cy="1295400"/>
          </a:xfrm>
          <a:prstGeom prst="ellipseRibbon2">
            <a:avLst>
              <a:gd name="adj1" fmla="val 25000"/>
              <a:gd name="adj2" fmla="val 75000"/>
              <a:gd name="adj3" fmla="val 12500"/>
            </a:avLst>
          </a:prstGeom>
          <a:solidFill>
            <a:srgbClr val="C9E4FF"/>
          </a:solidFill>
          <a:ln w="50800">
            <a:solidFill>
              <a:srgbClr val="379B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SA" sz="180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32F5D66-C5B8-A80B-9B2F-DB3E3D1E51BB}"/>
              </a:ext>
            </a:extLst>
          </p:cNvPr>
          <p:cNvSpPr txBox="1">
            <a:spLocks/>
          </p:cNvSpPr>
          <p:nvPr/>
        </p:nvSpPr>
        <p:spPr>
          <a:xfrm>
            <a:off x="838200" y="2132752"/>
            <a:ext cx="9144000" cy="631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20000"/>
              </a:lnSpc>
              <a:buNone/>
              <a:defRPr/>
            </a:pPr>
            <a:r>
              <a:rPr lang="ar-SA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ثانيا</a:t>
            </a:r>
            <a:r>
              <a:rPr lang="en-US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: </a:t>
            </a:r>
            <a:r>
              <a:rPr lang="ar-SA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اسباب خارجية</a:t>
            </a:r>
            <a:r>
              <a:rPr lang="en-US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) </a:t>
            </a:r>
            <a:r>
              <a:rPr lang="ar-SA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البيئة المحيطة</a:t>
            </a:r>
            <a:r>
              <a:rPr lang="en-US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( :</a:t>
            </a:r>
            <a:endParaRPr lang="en-US" sz="2400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- 1  </a:t>
            </a:r>
            <a:r>
              <a:rPr lang="ar-SA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الاتصالات أو الزيارات المفاجئة</a:t>
            </a:r>
            <a:endParaRPr lang="en-US" sz="2400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- 2 </a:t>
            </a:r>
            <a:r>
              <a:rPr lang="ar-SA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عوامل اجتماعية واسرية </a:t>
            </a:r>
            <a:endParaRPr lang="en-US" sz="2400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-3</a:t>
            </a:r>
            <a:r>
              <a:rPr lang="ar-SA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الازمات والمشاكل </a:t>
            </a:r>
            <a:endParaRPr lang="en-US" sz="2400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-4</a:t>
            </a:r>
            <a:r>
              <a:rPr lang="ar-SA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الأعمال غير المتوقعة </a:t>
            </a:r>
            <a:endParaRPr lang="en-US" sz="2400" dirty="0">
              <a:solidFill>
                <a:schemeClr val="bg1"/>
              </a:solidFill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-5 </a:t>
            </a:r>
            <a:r>
              <a:rPr lang="ar-SA" sz="2400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تباعد الأماكن وزحمة التنقل وطول الانتظار</a:t>
            </a:r>
          </a:p>
          <a:p>
            <a:pPr marL="0" indent="0" algn="ctr" rtl="1">
              <a:buNone/>
            </a:pPr>
            <a:r>
              <a:rPr lang="ar-SA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منهــــــــــــج </a:t>
            </a:r>
            <a:r>
              <a:rPr lang="ar-SA" sz="2400" b="1" dirty="0" err="1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إستثـــــــــــــمار</a:t>
            </a:r>
            <a:r>
              <a:rPr lang="ar-SA" sz="2400" b="1" dirty="0">
                <a:solidFill>
                  <a:schemeClr val="bg1"/>
                </a:solidFill>
                <a:latin typeface="29LT Azer" panose="00000500000000000000" pitchFamily="2" charset="-78"/>
                <a:cs typeface="29LT Azer" panose="00000500000000000000" pitchFamily="2" charset="-78"/>
              </a:rPr>
              <a:t> الوقت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 rtl="1">
              <a:lnSpc>
                <a:spcPct val="120000"/>
              </a:lnSpc>
              <a:buNone/>
              <a:defRPr/>
            </a:pPr>
            <a:endParaRPr lang="ar-SA" dirty="0">
              <a:solidFill>
                <a:schemeClr val="bg1"/>
              </a:solidFill>
              <a:latin typeface="Algerian" pitchFamily="82" charset="0"/>
              <a:cs typeface="Arabic Transparent" pitchFamily="2" charset="-78"/>
            </a:endParaRPr>
          </a:p>
          <a:p>
            <a:pPr algn="r" rtl="1">
              <a:defRPr/>
            </a:pPr>
            <a:endParaRPr lang="en-US" dirty="0">
              <a:solidFill>
                <a:schemeClr val="bg1"/>
              </a:solidFill>
              <a:cs typeface="Arabic Transparent" pitchFamily="2" charset="-78"/>
            </a:endParaRP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480F43A5-639F-2066-4732-4BE7312DBD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7223" y="87586"/>
            <a:ext cx="6038850" cy="8715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1"/>
            <a:r>
              <a:rPr lang="ar-SA" sz="3600" b="1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</a:rPr>
              <a:t>تخطيط الوقت </a:t>
            </a:r>
          </a:p>
        </p:txBody>
      </p:sp>
      <p:sp>
        <p:nvSpPr>
          <p:cNvPr id="10" name="عنصر نائب لرقم الشريحة 5">
            <a:extLst>
              <a:ext uri="{FF2B5EF4-FFF2-40B4-BE49-F238E27FC236}">
                <a16:creationId xmlns:a16="http://schemas.microsoft.com/office/drawing/2014/main" id="{05E90C43-4D33-AEBD-7F53-FAB89F77D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2589FA4-2BEE-4562-B756-00D6B440FA1A}" type="slidenum">
              <a:rPr lang="ar-SA" altLang="ar-SA" sz="18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ar-SA" altLang="ar-SA" sz="1800">
              <a:solidFill>
                <a:srgbClr val="898989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7434BA7-4D30-B88A-9F94-9A0A4E0E72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62" y="5418201"/>
            <a:ext cx="809963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732">
            <a:off x="-10317566" y="3078973"/>
            <a:ext cx="21245752" cy="11428402"/>
          </a:xfrm>
          <a:custGeom>
            <a:avLst/>
            <a:gdLst/>
            <a:ahLst/>
            <a:cxnLst/>
            <a:rect l="l" t="t" r="r" b="b"/>
            <a:pathLst>
              <a:path w="21245752" h="11428402">
                <a:moveTo>
                  <a:pt x="0" y="0"/>
                </a:moveTo>
                <a:lnTo>
                  <a:pt x="21245752" y="0"/>
                </a:lnTo>
                <a:lnTo>
                  <a:pt x="21245752" y="11428402"/>
                </a:lnTo>
                <a:lnTo>
                  <a:pt x="0" y="1142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36073" y="9269063"/>
            <a:ext cx="1594791" cy="692384"/>
            <a:chOff x="0" y="0"/>
            <a:chExt cx="443132" cy="192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132" cy="192387"/>
            </a:xfrm>
            <a:custGeom>
              <a:avLst/>
              <a:gdLst/>
              <a:ahLst/>
              <a:cxnLst/>
              <a:rect l="l" t="t" r="r" b="b"/>
              <a:pathLst>
                <a:path w="443132" h="192387">
                  <a:moveTo>
                    <a:pt x="96194" y="0"/>
                  </a:moveTo>
                  <a:lnTo>
                    <a:pt x="346938" y="0"/>
                  </a:lnTo>
                  <a:cubicBezTo>
                    <a:pt x="400064" y="0"/>
                    <a:pt x="443132" y="43067"/>
                    <a:pt x="443132" y="96194"/>
                  </a:cubicBezTo>
                  <a:lnTo>
                    <a:pt x="443132" y="96194"/>
                  </a:lnTo>
                  <a:cubicBezTo>
                    <a:pt x="443132" y="121706"/>
                    <a:pt x="432997" y="146173"/>
                    <a:pt x="414957" y="164213"/>
                  </a:cubicBezTo>
                  <a:cubicBezTo>
                    <a:pt x="396918" y="182253"/>
                    <a:pt x="372450" y="192387"/>
                    <a:pt x="346938" y="192387"/>
                  </a:cubicBezTo>
                  <a:lnTo>
                    <a:pt x="96194" y="192387"/>
                  </a:lnTo>
                  <a:cubicBezTo>
                    <a:pt x="70682" y="192387"/>
                    <a:pt x="46214" y="182253"/>
                    <a:pt x="28174" y="164213"/>
                  </a:cubicBezTo>
                  <a:cubicBezTo>
                    <a:pt x="10135" y="146173"/>
                    <a:pt x="0" y="121706"/>
                    <a:pt x="0" y="96194"/>
                  </a:cubicBezTo>
                  <a:lnTo>
                    <a:pt x="0" y="96194"/>
                  </a:lnTo>
                  <a:cubicBezTo>
                    <a:pt x="0" y="70682"/>
                    <a:pt x="10135" y="46214"/>
                    <a:pt x="28174" y="28174"/>
                  </a:cubicBezTo>
                  <a:cubicBezTo>
                    <a:pt x="46214" y="10135"/>
                    <a:pt x="70682" y="0"/>
                    <a:pt x="96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43132" cy="201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789404" y="9377817"/>
            <a:ext cx="844565" cy="400113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5310" y="9308565"/>
            <a:ext cx="855680" cy="855680"/>
          </a:xfrm>
          <a:custGeom>
            <a:avLst/>
            <a:gdLst/>
            <a:ahLst/>
            <a:cxnLst/>
            <a:rect l="l" t="t" r="r" b="b"/>
            <a:pathLst>
              <a:path w="855680" h="855680">
                <a:moveTo>
                  <a:pt x="0" y="0"/>
                </a:moveTo>
                <a:lnTo>
                  <a:pt x="855680" y="0"/>
                </a:lnTo>
                <a:lnTo>
                  <a:pt x="855680" y="855680"/>
                </a:lnTo>
                <a:lnTo>
                  <a:pt x="0" y="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05310" y="8774124"/>
            <a:ext cx="38039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3415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07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24D25695-D039-AE50-8D97-D0E5DB5DF8E7}"/>
              </a:ext>
            </a:extLst>
          </p:cNvPr>
          <p:cNvGrpSpPr/>
          <p:nvPr/>
        </p:nvGrpSpPr>
        <p:grpSpPr>
          <a:xfrm>
            <a:off x="6721771" y="8774124"/>
            <a:ext cx="1787922" cy="1512876"/>
            <a:chOff x="0" y="0"/>
            <a:chExt cx="18228634" cy="18502982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69BC20D-042B-B906-945F-992ED9C65B20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6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27D7823D-42BF-1F2B-528E-CEBDCACF9A1B}"/>
              </a:ext>
            </a:extLst>
          </p:cNvPr>
          <p:cNvSpPr txBox="1"/>
          <p:nvPr/>
        </p:nvSpPr>
        <p:spPr>
          <a:xfrm>
            <a:off x="1349162" y="9574361"/>
            <a:ext cx="5372608" cy="31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2015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015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7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7" name="دبوس زينة 6">
            <a:extLst>
              <a:ext uri="{FF2B5EF4-FFF2-40B4-BE49-F238E27FC236}">
                <a16:creationId xmlns:a16="http://schemas.microsoft.com/office/drawing/2014/main" id="{EAA7EFA6-DA87-ED84-8CA0-A0D22654A931}"/>
              </a:ext>
            </a:extLst>
          </p:cNvPr>
          <p:cNvSpPr/>
          <p:nvPr/>
        </p:nvSpPr>
        <p:spPr>
          <a:xfrm>
            <a:off x="0" y="1637836"/>
            <a:ext cx="10030864" cy="7037863"/>
          </a:xfrm>
          <a:prstGeom prst="plaque">
            <a:avLst/>
          </a:prstGeom>
          <a:solidFill>
            <a:srgbClr val="FFE6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A7B3F31D-3756-784D-B113-A25D9120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22" y="256009"/>
            <a:ext cx="8715375" cy="1223963"/>
          </a:xfrm>
          <a:prstGeom prst="ellipseRibbon2">
            <a:avLst>
              <a:gd name="adj1" fmla="val 25000"/>
              <a:gd name="adj2" fmla="val 75000"/>
              <a:gd name="adj3" fmla="val 12500"/>
            </a:avLst>
          </a:prstGeom>
          <a:solidFill>
            <a:srgbClr val="C9E4FF"/>
          </a:solidFill>
          <a:ln w="50800">
            <a:solidFill>
              <a:srgbClr val="379B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SA" sz="1800"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BF04917-4CC0-8F1A-8897-A1F946568F20}"/>
              </a:ext>
            </a:extLst>
          </p:cNvPr>
          <p:cNvSpPr txBox="1">
            <a:spLocks/>
          </p:cNvSpPr>
          <p:nvPr/>
        </p:nvSpPr>
        <p:spPr>
          <a:xfrm>
            <a:off x="571500" y="1850349"/>
            <a:ext cx="8366337" cy="575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1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اعتمد مبدأ </a:t>
            </a: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"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فكر ألف ساعة واعمل ساعة واحدة</a:t>
            </a: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"</a:t>
            </a:r>
          </a:p>
          <a:p>
            <a:pPr marL="0" indent="0" algn="r" rtl="1">
              <a:buNone/>
            </a:pP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-2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أ</a:t>
            </a:r>
            <a:r>
              <a:rPr lang="ar-EG" sz="1800" dirty="0">
                <a:latin typeface="29LT Azer" panose="00000500000000000000" pitchFamily="2" charset="-78"/>
                <a:cs typeface="29LT Azer" panose="00000500000000000000" pitchFamily="2" charset="-78"/>
              </a:rPr>
              <a:t>ن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يكون هناك تحليل للأنشطة المطلوبة حتى نقدر لها الوقت المناسب للإنجاز</a:t>
            </a:r>
            <a:endParaRPr lang="en-US" sz="18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-3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عمل قائمة بالأعمال المراد تنفيذها</a:t>
            </a: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-4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فوض الاخرين للقيام بالمهام الممكن أن يقوموا بها</a:t>
            </a: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-5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تعود على تنظيم وقت أول بأول</a:t>
            </a:r>
            <a:endParaRPr lang="en-US" sz="18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-6 </a:t>
            </a:r>
            <a:r>
              <a:rPr lang="ar-SA" sz="1800" dirty="0">
                <a:latin typeface="29LT Azer" panose="00000500000000000000" pitchFamily="2" charset="-78"/>
                <a:cs typeface="29LT Azer" panose="00000500000000000000" pitchFamily="2" charset="-78"/>
              </a:rPr>
              <a:t>قسم العمل المطلوب منك على ساعات اليوم</a:t>
            </a:r>
            <a:r>
              <a:rPr lang="en-US" sz="1800" dirty="0">
                <a:latin typeface="29LT Azer" panose="00000500000000000000" pitchFamily="2" charset="-78"/>
                <a:cs typeface="29LT Azer" panose="00000500000000000000" pitchFamily="2" charset="-78"/>
              </a:rPr>
              <a:t>.</a:t>
            </a:r>
            <a:endParaRPr lang="ar-SA" sz="18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ctr" rtl="1">
              <a:buNone/>
            </a:pPr>
            <a:r>
              <a:rPr lang="ar-SA" b="1" dirty="0"/>
              <a:t>مهـــــــــارة وضع الأولويات</a:t>
            </a:r>
            <a:endParaRPr lang="en-US" dirty="0"/>
          </a:p>
          <a:p>
            <a:pPr marL="0" indent="0" algn="ctr" rtl="1">
              <a:buNone/>
            </a:pPr>
            <a:endParaRPr lang="en-US" sz="1800" dirty="0">
              <a:latin typeface="29LT Azer" panose="00000500000000000000" pitchFamily="2" charset="-78"/>
              <a:cs typeface="29LT Azer" panose="00000500000000000000" pitchFamily="2" charset="-78"/>
            </a:endParaRPr>
          </a:p>
          <a:p>
            <a:pPr marL="0" indent="0" algn="r" rtl="1">
              <a:lnSpc>
                <a:spcPct val="190000"/>
              </a:lnSpc>
              <a:spcBef>
                <a:spcPct val="0"/>
              </a:spcBef>
              <a:buNone/>
            </a:pPr>
            <a:r>
              <a:rPr lang="ar-SA" altLang="ar-SA" sz="1800" b="1" dirty="0">
                <a:latin typeface="29LT Azer" panose="00000500000000000000" pitchFamily="2" charset="-78"/>
                <a:cs typeface="29LT Azer" panose="00000500000000000000" pitchFamily="2" charset="-78"/>
              </a:rPr>
              <a:t>.</a:t>
            </a:r>
          </a:p>
          <a:p>
            <a:pPr marL="0" indent="0" algn="r" rtl="1">
              <a:lnSpc>
                <a:spcPct val="190000"/>
              </a:lnSpc>
              <a:buNone/>
            </a:pPr>
            <a:endParaRPr lang="en-US" altLang="ar-SA" sz="1800" dirty="0">
              <a:latin typeface="29LT Azer" panose="00000500000000000000" pitchFamily="2" charset="-78"/>
              <a:cs typeface="29LT Azer" panose="000005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6E965AC-003A-8B58-5F68-C68537425544}"/>
              </a:ext>
            </a:extLst>
          </p:cNvPr>
          <p:cNvSpPr/>
          <p:nvPr/>
        </p:nvSpPr>
        <p:spPr>
          <a:xfrm>
            <a:off x="2444052" y="473356"/>
            <a:ext cx="448398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29LT Azer" panose="00000500000000000000" pitchFamily="2" charset="-78"/>
                <a:ea typeface="Calibri" panose="020F0502020204030204" pitchFamily="34" charset="0"/>
                <a:cs typeface="29LT Azer" panose="00000500000000000000" pitchFamily="2" charset="-78"/>
              </a:rPr>
              <a:t>مهارات استثمار الوقت </a:t>
            </a:r>
            <a:endParaRPr lang="en-US" sz="2800" dirty="0">
              <a:effectLst/>
              <a:latin typeface="29LT Azer" panose="00000500000000000000" pitchFamily="2" charset="-78"/>
              <a:ea typeface="Calibri" panose="020F0502020204030204" pitchFamily="34" charset="0"/>
              <a:cs typeface="29LT Azer" panose="000005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3E9C836-6B81-F64F-AE84-0F832A6A0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63" y="4459432"/>
            <a:ext cx="7440242" cy="418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p"/>
      <p:bldP spid="9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763</Words>
  <Application>Microsoft Office PowerPoint</Application>
  <PresentationFormat>مخصص</PresentationFormat>
  <Paragraphs>87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9" baseType="lpstr">
      <vt:lpstr>Calibri</vt:lpstr>
      <vt:lpstr>AlGhadTV</vt:lpstr>
      <vt:lpstr>Cairo Bold</vt:lpstr>
      <vt:lpstr>29LT Azer</vt:lpstr>
      <vt:lpstr>Arabic Transparent</vt:lpstr>
      <vt:lpstr>Traditional Arabic</vt:lpstr>
      <vt:lpstr>Heading Now 71-78</vt:lpstr>
      <vt:lpstr>Arial</vt:lpstr>
      <vt:lpstr>Heading Now 71-78 Bold</vt:lpstr>
      <vt:lpstr>Algerian</vt:lpstr>
      <vt:lpstr> Abdoullah Ashgar EL-kharef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Cheesy Bacon Melt</dc:title>
  <cp:lastModifiedBy>hp</cp:lastModifiedBy>
  <cp:revision>10</cp:revision>
  <dcterms:created xsi:type="dcterms:W3CDTF">2006-08-16T00:00:00Z</dcterms:created>
  <dcterms:modified xsi:type="dcterms:W3CDTF">2024-07-09T17:31:03Z</dcterms:modified>
  <dc:identifier>DAGJso7roNM</dc:identifier>
</cp:coreProperties>
</file>