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embedTrueTypeFonts="1" saveSubsetFonts="1">
  <p:sldMasterIdLst>
    <p:sldMasterId id="2147483651" r:id="rId1"/>
    <p:sldMasterId id="2147483653" r:id="rId2"/>
    <p:sldMasterId id="2147484587" r:id="rId3"/>
  </p:sldMasterIdLst>
  <p:notesMasterIdLst>
    <p:notesMasterId r:id="rId12"/>
  </p:notesMasterIdLst>
  <p:handoutMasterIdLst>
    <p:handoutMasterId r:id="rId13"/>
  </p:handoutMasterIdLst>
  <p:sldIdLst>
    <p:sldId id="298" r:id="rId4"/>
    <p:sldId id="300" r:id="rId5"/>
    <p:sldId id="303" r:id="rId6"/>
    <p:sldId id="304" r:id="rId7"/>
    <p:sldId id="305" r:id="rId8"/>
    <p:sldId id="365" r:id="rId9"/>
    <p:sldId id="310" r:id="rId10"/>
    <p:sldId id="344" r:id="rId11"/>
  </p:sldIdLst>
  <p:sldSz cx="12190413" cy="6859588"/>
  <p:notesSz cx="6858000" cy="9144000"/>
  <p:embeddedFontLst>
    <p:embeddedFont>
      <p:font typeface="맑은 고딕" panose="020B0503020000020004" pitchFamily="34" charset="-127"/>
      <p:regular r:id="rId14"/>
      <p:bold r:id="rId15"/>
    </p:embeddedFont>
    <p:embeddedFont>
      <p:font typeface="29LT Bukra Bold" panose="000B0903020204020204" pitchFamily="34" charset="-78"/>
      <p:bold r:id="rId16"/>
    </p:embeddedFont>
    <p:embeddedFont>
      <p:font typeface="A Jannat LT" panose="01000000000000000000" pitchFamily="2" charset="-78"/>
      <p:regular r:id="rId17"/>
      <p:bold r:id="rId18"/>
    </p:embeddedFont>
    <p:embeddedFont>
      <p:font typeface="Century Gothic" panose="020B0502020202020204" pitchFamily="34" charset="0"/>
      <p:regular r:id="rId19"/>
      <p:bold r:id="rId20"/>
      <p:italic r:id="rId21"/>
      <p:boldItalic r:id="rId22"/>
    </p:embeddedFont>
    <p:embeddedFont>
      <p:font typeface="Traditional Arabic" panose="02020603050405020304" pitchFamily="18" charset="-78"/>
      <p:regular r:id="rId23"/>
      <p:bold r:id="rId24"/>
    </p:embeddedFont>
    <p:embeddedFont>
      <p:font typeface="Wingdings 3" panose="05040102010807070707" pitchFamily="18" charset="2"/>
      <p:regular r:id="rId25"/>
    </p:embeddedFont>
  </p:embeddedFontLst>
  <p:defaultTextStyle>
    <a:defPPr>
      <a:defRPr lang="ko-KR"/>
    </a:defPPr>
    <a:lvl1pPr marL="0" algn="l" defTabSz="1220084" rtl="0" eaLnBrk="1" latinLnBrk="1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10042" algn="l" defTabSz="1220084" rtl="0" eaLnBrk="1" latinLnBrk="1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20084" algn="l" defTabSz="1220084" rtl="0" eaLnBrk="1" latinLnBrk="1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30126" algn="l" defTabSz="1220084" rtl="0" eaLnBrk="1" latinLnBrk="1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40168" algn="l" defTabSz="1220084" rtl="0" eaLnBrk="1" latinLnBrk="1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50210" algn="l" defTabSz="1220084" rtl="0" eaLnBrk="1" latinLnBrk="1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60252" algn="l" defTabSz="1220084" rtl="0" eaLnBrk="1" latinLnBrk="1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70294" algn="l" defTabSz="1220084" rtl="0" eaLnBrk="1" latinLnBrk="1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80336" algn="l" defTabSz="1220084" rtl="0" eaLnBrk="1" latinLnBrk="1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93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858">
          <p15:clr>
            <a:srgbClr val="A4A3A4"/>
          </p15:clr>
        </p15:guide>
        <p15:guide id="4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DE70"/>
    <a:srgbClr val="32AEB8"/>
    <a:srgbClr val="FFFFFF"/>
    <a:srgbClr val="FFFFCC"/>
    <a:srgbClr val="F2A4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997" autoAdjust="0"/>
    <p:restoredTop sz="92012" autoAdjust="0"/>
  </p:normalViewPr>
  <p:slideViewPr>
    <p:cSldViewPr>
      <p:cViewPr varScale="1">
        <p:scale>
          <a:sx n="105" d="100"/>
          <a:sy n="105" d="100"/>
        </p:scale>
        <p:origin x="660" y="114"/>
      </p:cViewPr>
      <p:guideLst>
        <p:guide orient="horz" pos="1393"/>
        <p:guide pos="2880"/>
        <p:guide orient="horz" pos="1858"/>
        <p:guide pos="3840"/>
      </p:guideLst>
    </p:cSldViewPr>
  </p:slideViewPr>
  <p:outlineViewPr>
    <p:cViewPr>
      <p:scale>
        <a:sx n="33" d="100"/>
        <a:sy n="33" d="100"/>
      </p:scale>
      <p:origin x="0" y="1908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handoutMaster" Target="handoutMasters/handoutMaster1.xml"/><Relationship Id="rId18" Type="http://schemas.openxmlformats.org/officeDocument/2006/relationships/font" Target="fonts/font5.fntdata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font" Target="fonts/font8.fntdata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4.fntdata"/><Relationship Id="rId25" Type="http://schemas.openxmlformats.org/officeDocument/2006/relationships/font" Target="fonts/font12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font" Target="fonts/font11.fntdata"/><Relationship Id="rId5" Type="http://schemas.openxmlformats.org/officeDocument/2006/relationships/slide" Target="slides/slide2.xml"/><Relationship Id="rId15" Type="http://schemas.openxmlformats.org/officeDocument/2006/relationships/font" Target="fonts/font2.fntdata"/><Relationship Id="rId23" Type="http://schemas.openxmlformats.org/officeDocument/2006/relationships/font" Target="fonts/font10.fntdata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font" Target="fonts/font6.fntdata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font" Target="fonts/font1.fntdata"/><Relationship Id="rId22" Type="http://schemas.openxmlformats.org/officeDocument/2006/relationships/font" Target="fonts/font9.fntdata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ar-S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3A7-4879-BE91-C270FD20D53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3A7-4879-BE91-C270FD20D53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3A7-4879-BE91-C270FD20D53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3A7-4879-BE91-C270FD20D53E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3A7-4879-BE91-C270FD20D5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ar-SA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9D60E6-86D4-44D4-B209-1620D014E219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7DC5F4-9EA6-4E7C-9E78-3B8E27079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6119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962F57-E571-4E2B-9D7F-691245D5FE02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7388" y="1143000"/>
            <a:ext cx="5483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7B8197-E3B2-48E4-B44A-3EC06DAFF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373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2008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10042" algn="l" defTabSz="122008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20084" algn="l" defTabSz="122008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30126" algn="l" defTabSz="122008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40168" algn="l" defTabSz="122008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50210" algn="l" defTabSz="122008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60252" algn="l" defTabSz="122008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70294" algn="l" defTabSz="122008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80336" algn="l" defTabSz="122008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rabppt.com/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7B8197-E3B2-48E4-B44A-3EC06DAFF52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2749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dirty="0">
                <a:solidFill>
                  <a:schemeClr val="bg1">
                    <a:lumMod val="85000"/>
                  </a:schemeClr>
                </a:solidFill>
                <a:latin typeface="A Jannat LT" panose="01000000000000000000" pitchFamily="2" charset="-78"/>
                <a:cs typeface="A Jannat LT" panose="01000000000000000000" pitchFamily="2" charset="-78"/>
              </a:rPr>
              <a:t>تعريب، وتغيير اتجاه العرض من اليمين إلى الشمال، واضافة الحركات التفاعلية من قبل موقع بوربوينت بالعربي </a:t>
            </a:r>
            <a:endParaRPr lang="en-US" sz="1200" dirty="0">
              <a:solidFill>
                <a:schemeClr val="bg1">
                  <a:lumMod val="85000"/>
                </a:schemeClr>
              </a:solidFill>
              <a:latin typeface="A Jannat LT" panose="01000000000000000000" pitchFamily="2" charset="-78"/>
              <a:cs typeface="A Jannat LT" panose="01000000000000000000" pitchFamily="2" charset="-78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bg1">
                    <a:lumMod val="85000"/>
                  </a:schemeClr>
                </a:solidFill>
                <a:latin typeface="A Jannat LT" panose="01000000000000000000" pitchFamily="2" charset="-78"/>
                <a:cs typeface="A Jannat LT" panose="01000000000000000000" pitchFamily="2" charset="-78"/>
                <a:hlinkClick r:id="rId3"/>
              </a:rPr>
              <a:t>www.ArabPPT.com</a:t>
            </a:r>
            <a:endParaRPr lang="ar-EG" sz="1200" dirty="0">
              <a:solidFill>
                <a:schemeClr val="bg1">
                  <a:lumMod val="85000"/>
                </a:schemeClr>
              </a:solidFill>
              <a:latin typeface="A Jannat LT" panose="01000000000000000000" pitchFamily="2" charset="-78"/>
              <a:cs typeface="A Jannat LT" panose="01000000000000000000" pitchFamily="2" charset="-78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7B8197-E3B2-48E4-B44A-3EC06DAFF52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00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10078453" y="0"/>
            <a:ext cx="2111960" cy="68595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endParaRPr lang="ko-KR" altLang="en-US"/>
          </a:p>
        </p:txBody>
      </p:sp>
      <p:pic>
        <p:nvPicPr>
          <p:cNvPr id="3074" name="Picture 2" descr="E:\002-KIMS BUSINESS\007-02-Fullslidesppt-Contents\20161228\02-edu\bulb-item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2473" y="1509136"/>
            <a:ext cx="2111960" cy="4689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E:\002-KIMS BUSINESS\007-02-Fullslidesppt-Contents\20161228\02-edu\bulb-item.png"/>
          <p:cNvPicPr preferRelativeResize="0">
            <a:picLocks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 flipH="1">
            <a:off x="10071574" y="1509136"/>
            <a:ext cx="1060566" cy="4689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5712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-1"/>
            <a:ext cx="12190413" cy="41030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22008" tIns="61004" rIns="122008" bIns="61004" anchor="ctr"/>
          <a:lstStyle>
            <a:lvl1pPr marL="0" indent="0" algn="ctr">
              <a:buNone/>
              <a:defRPr sz="21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10042" indent="0">
              <a:buNone/>
              <a:defRPr sz="3700"/>
            </a:lvl2pPr>
            <a:lvl3pPr marL="1220084" indent="0">
              <a:buNone/>
              <a:defRPr sz="3200"/>
            </a:lvl3pPr>
            <a:lvl4pPr marL="1830126" indent="0">
              <a:buNone/>
              <a:defRPr sz="2700"/>
            </a:lvl4pPr>
            <a:lvl5pPr marL="2440168" indent="0">
              <a:buNone/>
              <a:defRPr sz="2700"/>
            </a:lvl5pPr>
            <a:lvl6pPr marL="3050210" indent="0">
              <a:buNone/>
              <a:defRPr sz="2700"/>
            </a:lvl6pPr>
            <a:lvl7pPr marL="3660252" indent="0">
              <a:buNone/>
              <a:defRPr sz="2700"/>
            </a:lvl7pPr>
            <a:lvl8pPr marL="4270294" indent="0">
              <a:buNone/>
              <a:defRPr sz="2700"/>
            </a:lvl8pPr>
            <a:lvl9pPr marL="4880336" indent="0">
              <a:buNone/>
              <a:defRPr sz="27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95063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43320" y="242233"/>
            <a:ext cx="8015170" cy="768263"/>
          </a:xfrm>
          <a:prstGeom prst="rect">
            <a:avLst/>
          </a:prstGeom>
        </p:spPr>
        <p:txBody>
          <a:bodyPr lIns="122008" tIns="61004" rIns="122008" bIns="61004" anchor="ctr"/>
          <a:lstStyle>
            <a:lvl1pPr marL="0" indent="0" algn="r" rtl="1">
              <a:buNone/>
              <a:defRPr sz="48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95998" y="1010495"/>
            <a:ext cx="8015170" cy="384132"/>
          </a:xfrm>
          <a:prstGeom prst="rect">
            <a:avLst/>
          </a:prstGeom>
        </p:spPr>
        <p:txBody>
          <a:bodyPr lIns="122008" tIns="61004" rIns="122008" bIns="61004" anchor="ctr"/>
          <a:lstStyle>
            <a:lvl1pPr marL="0" indent="0" algn="r" rtl="1">
              <a:buNone/>
              <a:defRPr sz="19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8159845" y="-1"/>
            <a:ext cx="4079245" cy="685958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22008" tIns="61004" rIns="122008" bIns="61004"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10042" indent="0">
              <a:buNone/>
              <a:defRPr sz="3700"/>
            </a:lvl2pPr>
            <a:lvl3pPr marL="1220084" indent="0">
              <a:buNone/>
              <a:defRPr sz="3200"/>
            </a:lvl3pPr>
            <a:lvl4pPr marL="1830126" indent="0">
              <a:buNone/>
              <a:defRPr sz="2700"/>
            </a:lvl4pPr>
            <a:lvl5pPr marL="2440168" indent="0">
              <a:buNone/>
              <a:defRPr sz="2700"/>
            </a:lvl5pPr>
            <a:lvl6pPr marL="3050210" indent="0">
              <a:buNone/>
              <a:defRPr sz="2700"/>
            </a:lvl6pPr>
            <a:lvl7pPr marL="3660252" indent="0">
              <a:buNone/>
              <a:defRPr sz="2700"/>
            </a:lvl7pPr>
            <a:lvl8pPr marL="4270294" indent="0">
              <a:buNone/>
              <a:defRPr sz="2700"/>
            </a:lvl8pPr>
            <a:lvl9pPr marL="4880336" indent="0">
              <a:buNone/>
              <a:defRPr sz="27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4031924" y="1509136"/>
            <a:ext cx="4079245" cy="53504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22008" tIns="61004" rIns="122008" bIns="61004"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10042" indent="0">
              <a:buNone/>
              <a:defRPr sz="3700"/>
            </a:lvl2pPr>
            <a:lvl3pPr marL="1220084" indent="0">
              <a:buNone/>
              <a:defRPr sz="3200"/>
            </a:lvl3pPr>
            <a:lvl4pPr marL="1830126" indent="0">
              <a:buNone/>
              <a:defRPr sz="2700"/>
            </a:lvl4pPr>
            <a:lvl5pPr marL="2440168" indent="0">
              <a:buNone/>
              <a:defRPr sz="2700"/>
            </a:lvl5pPr>
            <a:lvl6pPr marL="3050210" indent="0">
              <a:buNone/>
              <a:defRPr sz="2700"/>
            </a:lvl6pPr>
            <a:lvl7pPr marL="3660252" indent="0">
              <a:buNone/>
              <a:defRPr sz="2700"/>
            </a:lvl7pPr>
            <a:lvl8pPr marL="4270294" indent="0">
              <a:buNone/>
              <a:defRPr sz="2700"/>
            </a:lvl8pPr>
            <a:lvl9pPr marL="4880336" indent="0">
              <a:buNone/>
              <a:defRPr sz="27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888771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1" y="548807"/>
            <a:ext cx="8591159" cy="57619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2008" tIns="61004" rIns="122008" bIns="6100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80807" y="260710"/>
            <a:ext cx="2591951" cy="63381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22008" tIns="61004" rIns="122008" bIns="61004"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10042" indent="0">
              <a:buNone/>
              <a:defRPr sz="3700"/>
            </a:lvl2pPr>
            <a:lvl3pPr marL="1220084" indent="0">
              <a:buNone/>
              <a:defRPr sz="3200"/>
            </a:lvl3pPr>
            <a:lvl4pPr marL="1830126" indent="0">
              <a:buNone/>
              <a:defRPr sz="2700"/>
            </a:lvl4pPr>
            <a:lvl5pPr marL="2440168" indent="0">
              <a:buNone/>
              <a:defRPr sz="2700"/>
            </a:lvl5pPr>
            <a:lvl6pPr marL="3050210" indent="0">
              <a:buNone/>
              <a:defRPr sz="2700"/>
            </a:lvl6pPr>
            <a:lvl7pPr marL="3660252" indent="0">
              <a:buNone/>
              <a:defRPr sz="2700"/>
            </a:lvl7pPr>
            <a:lvl8pPr marL="4270294" indent="0">
              <a:buNone/>
              <a:defRPr sz="2700"/>
            </a:lvl8pPr>
            <a:lvl9pPr marL="4880336" indent="0">
              <a:buNone/>
              <a:defRPr sz="27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2964753" y="260710"/>
            <a:ext cx="2591951" cy="63381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22008" tIns="61004" rIns="122008" bIns="61004"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10042" indent="0">
              <a:buNone/>
              <a:defRPr sz="3700"/>
            </a:lvl2pPr>
            <a:lvl3pPr marL="1220084" indent="0">
              <a:buNone/>
              <a:defRPr sz="3200"/>
            </a:lvl3pPr>
            <a:lvl4pPr marL="1830126" indent="0">
              <a:buNone/>
              <a:defRPr sz="2700"/>
            </a:lvl4pPr>
            <a:lvl5pPr marL="2440168" indent="0">
              <a:buNone/>
              <a:defRPr sz="2700"/>
            </a:lvl5pPr>
            <a:lvl6pPr marL="3050210" indent="0">
              <a:buNone/>
              <a:defRPr sz="2700"/>
            </a:lvl6pPr>
            <a:lvl7pPr marL="3660252" indent="0">
              <a:buNone/>
              <a:defRPr sz="2700"/>
            </a:lvl7pPr>
            <a:lvl8pPr marL="4270294" indent="0">
              <a:buNone/>
              <a:defRPr sz="2700"/>
            </a:lvl8pPr>
            <a:lvl9pPr marL="4880336" indent="0">
              <a:buNone/>
              <a:defRPr sz="27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5748700" y="260710"/>
            <a:ext cx="2591951" cy="63381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22008" tIns="61004" rIns="122008" bIns="61004"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10042" indent="0">
              <a:buNone/>
              <a:defRPr sz="3700"/>
            </a:lvl2pPr>
            <a:lvl3pPr marL="1220084" indent="0">
              <a:buNone/>
              <a:defRPr sz="3200"/>
            </a:lvl3pPr>
            <a:lvl4pPr marL="1830126" indent="0">
              <a:buNone/>
              <a:defRPr sz="2700"/>
            </a:lvl4pPr>
            <a:lvl5pPr marL="2440168" indent="0">
              <a:buNone/>
              <a:defRPr sz="2700"/>
            </a:lvl5pPr>
            <a:lvl6pPr marL="3050210" indent="0">
              <a:buNone/>
              <a:defRPr sz="2700"/>
            </a:lvl6pPr>
            <a:lvl7pPr marL="3660252" indent="0">
              <a:buNone/>
              <a:defRPr sz="2700"/>
            </a:lvl7pPr>
            <a:lvl8pPr marL="4270294" indent="0">
              <a:buNone/>
              <a:defRPr sz="2700"/>
            </a:lvl8pPr>
            <a:lvl9pPr marL="4880336" indent="0">
              <a:buNone/>
              <a:defRPr sz="27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421378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708216" y="356742"/>
            <a:ext cx="2879625" cy="288066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22008" tIns="61004" rIns="122008" bIns="61004"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10042" indent="0">
              <a:buNone/>
              <a:defRPr sz="3700"/>
            </a:lvl2pPr>
            <a:lvl3pPr marL="1220084" indent="0">
              <a:buNone/>
              <a:defRPr sz="3200"/>
            </a:lvl3pPr>
            <a:lvl4pPr marL="1830126" indent="0">
              <a:buNone/>
              <a:defRPr sz="2700"/>
            </a:lvl4pPr>
            <a:lvl5pPr marL="2440168" indent="0">
              <a:buNone/>
              <a:defRPr sz="2700"/>
            </a:lvl5pPr>
            <a:lvl6pPr marL="3050210" indent="0">
              <a:buNone/>
              <a:defRPr sz="2700"/>
            </a:lvl6pPr>
            <a:lvl7pPr marL="3660252" indent="0">
              <a:buNone/>
              <a:defRPr sz="2700"/>
            </a:lvl7pPr>
            <a:lvl8pPr marL="4270294" indent="0">
              <a:buNone/>
              <a:defRPr sz="2700"/>
            </a:lvl8pPr>
            <a:lvl9pPr marL="4880336" indent="0">
              <a:buNone/>
              <a:defRPr sz="27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3708216" y="3621860"/>
            <a:ext cx="2879625" cy="288066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22008" tIns="61004" rIns="122008" bIns="61004"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10042" indent="0">
              <a:buNone/>
              <a:defRPr sz="3700"/>
            </a:lvl2pPr>
            <a:lvl3pPr marL="1220084" indent="0">
              <a:buNone/>
              <a:defRPr sz="3200"/>
            </a:lvl3pPr>
            <a:lvl4pPr marL="1830126" indent="0">
              <a:buNone/>
              <a:defRPr sz="2700"/>
            </a:lvl4pPr>
            <a:lvl5pPr marL="2440168" indent="0">
              <a:buNone/>
              <a:defRPr sz="2700"/>
            </a:lvl5pPr>
            <a:lvl6pPr marL="3050210" indent="0">
              <a:buNone/>
              <a:defRPr sz="2700"/>
            </a:lvl6pPr>
            <a:lvl7pPr marL="3660252" indent="0">
              <a:buNone/>
              <a:defRPr sz="2700"/>
            </a:lvl7pPr>
            <a:lvl8pPr marL="4270294" indent="0">
              <a:buNone/>
              <a:defRPr sz="2700"/>
            </a:lvl8pPr>
            <a:lvl9pPr marL="4880336" indent="0">
              <a:buNone/>
              <a:defRPr sz="27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431316" y="356742"/>
            <a:ext cx="2879625" cy="288066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22008" tIns="61004" rIns="122008" bIns="61004"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10042" indent="0">
              <a:buNone/>
              <a:defRPr sz="3700"/>
            </a:lvl2pPr>
            <a:lvl3pPr marL="1220084" indent="0">
              <a:buNone/>
              <a:defRPr sz="3200"/>
            </a:lvl3pPr>
            <a:lvl4pPr marL="1830126" indent="0">
              <a:buNone/>
              <a:defRPr sz="2700"/>
            </a:lvl4pPr>
            <a:lvl5pPr marL="2440168" indent="0">
              <a:buNone/>
              <a:defRPr sz="2700"/>
            </a:lvl5pPr>
            <a:lvl6pPr marL="3050210" indent="0">
              <a:buNone/>
              <a:defRPr sz="2700"/>
            </a:lvl6pPr>
            <a:lvl7pPr marL="3660252" indent="0">
              <a:buNone/>
              <a:defRPr sz="2700"/>
            </a:lvl7pPr>
            <a:lvl8pPr marL="4270294" indent="0">
              <a:buNone/>
              <a:defRPr sz="2700"/>
            </a:lvl8pPr>
            <a:lvl9pPr marL="4880336" indent="0">
              <a:buNone/>
              <a:defRPr sz="27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431316" y="3621860"/>
            <a:ext cx="2879625" cy="288066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22008" tIns="61004" rIns="122008" bIns="61004"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10042" indent="0">
              <a:buNone/>
              <a:defRPr sz="3700"/>
            </a:lvl2pPr>
            <a:lvl3pPr marL="1220084" indent="0">
              <a:buNone/>
              <a:defRPr sz="3200"/>
            </a:lvl3pPr>
            <a:lvl4pPr marL="1830126" indent="0">
              <a:buNone/>
              <a:defRPr sz="2700"/>
            </a:lvl4pPr>
            <a:lvl5pPr marL="2440168" indent="0">
              <a:buNone/>
              <a:defRPr sz="2700"/>
            </a:lvl5pPr>
            <a:lvl6pPr marL="3050210" indent="0">
              <a:buNone/>
              <a:defRPr sz="2700"/>
            </a:lvl6pPr>
            <a:lvl7pPr marL="3660252" indent="0">
              <a:buNone/>
              <a:defRPr sz="2700"/>
            </a:lvl7pPr>
            <a:lvl8pPr marL="4270294" indent="0">
              <a:buNone/>
              <a:defRPr sz="2700"/>
            </a:lvl8pPr>
            <a:lvl9pPr marL="4880336" indent="0">
              <a:buNone/>
              <a:defRPr sz="27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093977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27314" y="4390124"/>
            <a:ext cx="11039789" cy="768263"/>
          </a:xfrm>
          <a:prstGeom prst="rect">
            <a:avLst/>
          </a:prstGeom>
        </p:spPr>
        <p:txBody>
          <a:bodyPr lIns="122008" tIns="61004" rIns="122008" bIns="61004" anchor="ctr"/>
          <a:lstStyle>
            <a:lvl1pPr marL="0" indent="0" algn="r" rtl="1">
              <a:buNone/>
              <a:defRPr sz="48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527314" y="5158386"/>
            <a:ext cx="11039789" cy="384132"/>
          </a:xfrm>
          <a:prstGeom prst="rect">
            <a:avLst/>
          </a:prstGeom>
        </p:spPr>
        <p:txBody>
          <a:bodyPr lIns="122008" tIns="61004" rIns="122008" bIns="61004" anchor="ctr"/>
          <a:lstStyle>
            <a:lvl1pPr marL="0" indent="0" algn="r" rtl="1">
              <a:buNone/>
              <a:defRPr sz="19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1" y="6619532"/>
            <a:ext cx="12190413" cy="2400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endParaRPr lang="ko-KR" alt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1" y="0"/>
            <a:ext cx="12190413" cy="9602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endParaRPr lang="ko-KR" altLang="en-US"/>
          </a:p>
        </p:txBody>
      </p:sp>
      <p:sp>
        <p:nvSpPr>
          <p:cNvPr id="7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7151186" y="452775"/>
            <a:ext cx="4415596" cy="37449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22008" tIns="61004" rIns="122008" bIns="61004"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10042" indent="0">
              <a:buNone/>
              <a:defRPr sz="3700"/>
            </a:lvl2pPr>
            <a:lvl3pPr marL="1220084" indent="0">
              <a:buNone/>
              <a:defRPr sz="3200"/>
            </a:lvl3pPr>
            <a:lvl4pPr marL="1830126" indent="0">
              <a:buNone/>
              <a:defRPr sz="2700"/>
            </a:lvl4pPr>
            <a:lvl5pPr marL="2440168" indent="0">
              <a:buNone/>
              <a:defRPr sz="2700"/>
            </a:lvl5pPr>
            <a:lvl6pPr marL="3050210" indent="0">
              <a:buNone/>
              <a:defRPr sz="2700"/>
            </a:lvl6pPr>
            <a:lvl7pPr marL="3660252" indent="0">
              <a:buNone/>
              <a:defRPr sz="2700"/>
            </a:lvl7pPr>
            <a:lvl8pPr marL="4270294" indent="0">
              <a:buNone/>
              <a:defRPr sz="2700"/>
            </a:lvl8pPr>
            <a:lvl9pPr marL="4880336" indent="0">
              <a:buNone/>
              <a:defRPr sz="27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623312" y="452775"/>
            <a:ext cx="6239881" cy="177641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22008" tIns="61004" rIns="122008" bIns="61004"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10042" indent="0">
              <a:buNone/>
              <a:defRPr sz="3700"/>
            </a:lvl2pPr>
            <a:lvl3pPr marL="1220084" indent="0">
              <a:buNone/>
              <a:defRPr sz="3200"/>
            </a:lvl3pPr>
            <a:lvl4pPr marL="1830126" indent="0">
              <a:buNone/>
              <a:defRPr sz="2700"/>
            </a:lvl4pPr>
            <a:lvl5pPr marL="2440168" indent="0">
              <a:buNone/>
              <a:defRPr sz="2700"/>
            </a:lvl5pPr>
            <a:lvl6pPr marL="3050210" indent="0">
              <a:buNone/>
              <a:defRPr sz="2700"/>
            </a:lvl6pPr>
            <a:lvl7pPr marL="3660252" indent="0">
              <a:buNone/>
              <a:defRPr sz="2700"/>
            </a:lvl7pPr>
            <a:lvl8pPr marL="4270294" indent="0">
              <a:buNone/>
              <a:defRPr sz="2700"/>
            </a:lvl8pPr>
            <a:lvl9pPr marL="4880336" indent="0">
              <a:buNone/>
              <a:defRPr sz="27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623311" y="2421326"/>
            <a:ext cx="1919750" cy="177641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22008" tIns="61004" rIns="122008" bIns="61004"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10042" indent="0">
              <a:buNone/>
              <a:defRPr sz="3700"/>
            </a:lvl2pPr>
            <a:lvl3pPr marL="1220084" indent="0">
              <a:buNone/>
              <a:defRPr sz="3200"/>
            </a:lvl3pPr>
            <a:lvl4pPr marL="1830126" indent="0">
              <a:buNone/>
              <a:defRPr sz="2700"/>
            </a:lvl4pPr>
            <a:lvl5pPr marL="2440168" indent="0">
              <a:buNone/>
              <a:defRPr sz="2700"/>
            </a:lvl5pPr>
            <a:lvl6pPr marL="3050210" indent="0">
              <a:buNone/>
              <a:defRPr sz="2700"/>
            </a:lvl6pPr>
            <a:lvl7pPr marL="3660252" indent="0">
              <a:buNone/>
              <a:defRPr sz="2700"/>
            </a:lvl7pPr>
            <a:lvl8pPr marL="4270294" indent="0">
              <a:buNone/>
              <a:defRPr sz="2700"/>
            </a:lvl8pPr>
            <a:lvl9pPr marL="4880336" indent="0">
              <a:buNone/>
              <a:defRPr sz="27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2783376" y="2421326"/>
            <a:ext cx="1919750" cy="177641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22008" tIns="61004" rIns="122008" bIns="61004"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10042" indent="0">
              <a:buNone/>
              <a:defRPr sz="3700"/>
            </a:lvl2pPr>
            <a:lvl3pPr marL="1220084" indent="0">
              <a:buNone/>
              <a:defRPr sz="3200"/>
            </a:lvl3pPr>
            <a:lvl4pPr marL="1830126" indent="0">
              <a:buNone/>
              <a:defRPr sz="2700"/>
            </a:lvl4pPr>
            <a:lvl5pPr marL="2440168" indent="0">
              <a:buNone/>
              <a:defRPr sz="2700"/>
            </a:lvl5pPr>
            <a:lvl6pPr marL="3050210" indent="0">
              <a:buNone/>
              <a:defRPr sz="2700"/>
            </a:lvl6pPr>
            <a:lvl7pPr marL="3660252" indent="0">
              <a:buNone/>
              <a:defRPr sz="2700"/>
            </a:lvl7pPr>
            <a:lvl8pPr marL="4270294" indent="0">
              <a:buNone/>
              <a:defRPr sz="2700"/>
            </a:lvl8pPr>
            <a:lvl9pPr marL="4880336" indent="0">
              <a:buNone/>
              <a:defRPr sz="27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4943442" y="2421326"/>
            <a:ext cx="1919750" cy="177641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22008" tIns="61004" rIns="122008" bIns="61004"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10042" indent="0">
              <a:buNone/>
              <a:defRPr sz="3700"/>
            </a:lvl2pPr>
            <a:lvl3pPr marL="1220084" indent="0">
              <a:buNone/>
              <a:defRPr sz="3200"/>
            </a:lvl3pPr>
            <a:lvl4pPr marL="1830126" indent="0">
              <a:buNone/>
              <a:defRPr sz="2700"/>
            </a:lvl4pPr>
            <a:lvl5pPr marL="2440168" indent="0">
              <a:buNone/>
              <a:defRPr sz="2700"/>
            </a:lvl5pPr>
            <a:lvl6pPr marL="3050210" indent="0">
              <a:buNone/>
              <a:defRPr sz="2700"/>
            </a:lvl6pPr>
            <a:lvl7pPr marL="3660252" indent="0">
              <a:buNone/>
              <a:defRPr sz="2700"/>
            </a:lvl7pPr>
            <a:lvl8pPr marL="4270294" indent="0">
              <a:buNone/>
              <a:defRPr sz="2700"/>
            </a:lvl8pPr>
            <a:lvl9pPr marL="4880336" indent="0">
              <a:buNone/>
              <a:defRPr sz="27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524261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" y="164676"/>
            <a:ext cx="12190413" cy="768263"/>
          </a:xfrm>
          <a:prstGeom prst="rect">
            <a:avLst/>
          </a:prstGeom>
        </p:spPr>
        <p:txBody>
          <a:bodyPr lIns="122008" tIns="61004" rIns="122008" bIns="61004" anchor="ctr"/>
          <a:lstStyle>
            <a:lvl1pPr marL="0" indent="0" algn="ctr" rtl="1">
              <a:buNone/>
              <a:defRPr sz="48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11" name="Rounded Rectangle 10"/>
          <p:cNvSpPr/>
          <p:nvPr userDrawn="1"/>
        </p:nvSpPr>
        <p:spPr>
          <a:xfrm>
            <a:off x="8151803" y="1509136"/>
            <a:ext cx="3799292" cy="4866688"/>
          </a:xfrm>
          <a:prstGeom prst="roundRect">
            <a:avLst>
              <a:gd name="adj" fmla="val 396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Rounded Rectangle 16"/>
          <p:cNvSpPr/>
          <p:nvPr userDrawn="1"/>
        </p:nvSpPr>
        <p:spPr>
          <a:xfrm>
            <a:off x="11710422" y="1797083"/>
            <a:ext cx="144674" cy="4321631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18" name="Half Frame 17"/>
          <p:cNvSpPr/>
          <p:nvPr userDrawn="1"/>
        </p:nvSpPr>
        <p:spPr>
          <a:xfrm rot="5400000" flipV="1">
            <a:off x="8303043" y="1649138"/>
            <a:ext cx="669930" cy="674288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1822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927268" y="2410662"/>
            <a:ext cx="5279899" cy="1440495"/>
          </a:xfrm>
          <a:prstGeom prst="rect">
            <a:avLst/>
          </a:prstGeom>
        </p:spPr>
        <p:txBody>
          <a:bodyPr lIns="122008" tIns="61004" rIns="122008" bIns="61004" anchor="ctr"/>
          <a:lstStyle>
            <a:lvl1pPr marL="0" indent="0" algn="r" rtl="1">
              <a:lnSpc>
                <a:spcPct val="100000"/>
              </a:lnSpc>
              <a:buNone/>
              <a:defRPr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>
                <a:ea typeface="맑은 고딕" pitchFamily="50" charset="-127"/>
              </a:rPr>
              <a:t>FREE </a:t>
            </a:r>
          </a:p>
          <a:p>
            <a:r>
              <a:rPr lang="en-US" altLang="ko-KR" dirty="0">
                <a:ea typeface="맑은 고딕" pitchFamily="50" charset="-127"/>
              </a:rPr>
              <a:t>PPT TEMPLATES</a:t>
            </a:r>
            <a:endParaRPr lang="en-US" altLang="ko-KR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927070" y="4005992"/>
            <a:ext cx="5280097" cy="651905"/>
          </a:xfrm>
          <a:prstGeom prst="rect">
            <a:avLst/>
          </a:prstGeom>
        </p:spPr>
        <p:txBody>
          <a:bodyPr lIns="122008" tIns="61004" rIns="122008" bIns="61004" anchor="ctr"/>
          <a:lstStyle>
            <a:lvl1pPr marL="0" indent="0" algn="r" rtl="1">
              <a:spcBef>
                <a:spcPts val="0"/>
              </a:spcBef>
              <a:buNone/>
              <a:defRPr sz="19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>
              <a:spcBef>
                <a:spcPts val="0"/>
              </a:spcBef>
              <a:defRPr/>
            </a:pPr>
            <a:r>
              <a:rPr lang="en-US" altLang="ko-KR" b="1" dirty="0"/>
              <a:t>INSERT THE TITLE </a:t>
            </a:r>
          </a:p>
          <a:p>
            <a:pPr>
              <a:spcBef>
                <a:spcPts val="0"/>
              </a:spcBef>
              <a:defRPr/>
            </a:pPr>
            <a:r>
              <a:rPr lang="en-US" altLang="ko-KR" b="1" dirty="0"/>
              <a:t>OF YOUR PRESENTATION HERE</a:t>
            </a:r>
            <a:endParaRPr lang="en-US" altLang="ko-KR" dirty="0"/>
          </a:p>
        </p:txBody>
      </p:sp>
      <p:pic>
        <p:nvPicPr>
          <p:cNvPr id="1026" name="Picture 2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7158" y="1028972"/>
            <a:ext cx="2353427" cy="5225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27365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21" y="274702"/>
            <a:ext cx="10971372" cy="1143265"/>
          </a:xfrm>
          <a:prstGeom prst="rect">
            <a:avLst/>
          </a:prstGeom>
        </p:spPr>
        <p:txBody>
          <a:bodyPr lIns="91506" tIns="45753" rIns="91506" bIns="45753"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21" y="1600573"/>
            <a:ext cx="10971372" cy="4527010"/>
          </a:xfrm>
          <a:prstGeom prst="rect">
            <a:avLst/>
          </a:prstGeom>
        </p:spPr>
        <p:txBody>
          <a:bodyPr lIns="91506" tIns="45753" rIns="91506" bIns="45753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736463" y="6357825"/>
            <a:ext cx="2844430" cy="365210"/>
          </a:xfrm>
          <a:prstGeom prst="rect">
            <a:avLst/>
          </a:prstGeom>
        </p:spPr>
        <p:txBody>
          <a:bodyPr lIns="91506" tIns="45753" rIns="91506" bIns="45753"/>
          <a:lstStyle/>
          <a:p>
            <a:fld id="{1A691A3A-9557-4724-8D8B-7F9EF7B7DD7B}" type="datetimeFigureOut">
              <a:rPr lang="ar-EG" smtClean="0"/>
              <a:t>07/03/1446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9521" y="6357825"/>
            <a:ext cx="2844430" cy="365210"/>
          </a:xfrm>
          <a:prstGeom prst="rect">
            <a:avLst/>
          </a:prstGeom>
        </p:spPr>
        <p:txBody>
          <a:bodyPr lIns="91506" tIns="45753" rIns="91506" bIns="45753"/>
          <a:lstStyle/>
          <a:p>
            <a:fld id="{AD585EE1-2A98-4FE2-8A46-1FBA977D6C3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054578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" y="3429794"/>
            <a:ext cx="12190413" cy="34297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endParaRPr lang="ko-KR" altLang="en-US"/>
          </a:p>
        </p:txBody>
      </p:sp>
      <p:sp>
        <p:nvSpPr>
          <p:cNvPr id="2" name="Rectangle 1"/>
          <p:cNvSpPr/>
          <p:nvPr userDrawn="1"/>
        </p:nvSpPr>
        <p:spPr>
          <a:xfrm>
            <a:off x="2821110" y="1125005"/>
            <a:ext cx="6527876" cy="460957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 rtl="1"/>
            <a:endParaRPr lang="ko-KR" alt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2821110" y="1"/>
            <a:ext cx="6527876" cy="2607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endParaRPr lang="ko-KR" alt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2821110" y="6598880"/>
            <a:ext cx="6527876" cy="2607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821110" y="4066966"/>
            <a:ext cx="6527876" cy="768263"/>
          </a:xfrm>
          <a:prstGeom prst="rect">
            <a:avLst/>
          </a:prstGeom>
        </p:spPr>
        <p:txBody>
          <a:bodyPr lIns="122008" tIns="61004" rIns="122008" bIns="61004" anchor="ctr"/>
          <a:lstStyle>
            <a:lvl1pPr marL="0" indent="0" algn="ctr" rtl="1">
              <a:buNone/>
              <a:defRPr sz="48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SECTION BREAK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821110" y="4835228"/>
            <a:ext cx="6527876" cy="384132"/>
          </a:xfrm>
          <a:prstGeom prst="rect">
            <a:avLst/>
          </a:prstGeom>
        </p:spPr>
        <p:txBody>
          <a:bodyPr lIns="122008" tIns="61004" rIns="122008" bIns="61004" anchor="ctr"/>
          <a:lstStyle>
            <a:lvl1pPr marL="0" indent="0" algn="ctr" rtl="1">
              <a:buNone/>
              <a:defRPr sz="19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2050" name="Picture 2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540593" y="1542124"/>
            <a:ext cx="1088909" cy="2417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82354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123" y="685958"/>
            <a:ext cx="7999959" cy="2972489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123" y="3844758"/>
            <a:ext cx="6399967" cy="1947784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1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E87-EBD5-4F12-A48A-63ACA297AC8F}" type="datetimeFigureOut">
              <a:rPr lang="en-US" smtClean="0"/>
              <a:t>9/10/2024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AE"/>
              <a:t>بوربوينت بالعربي </a:t>
            </a:r>
            <a:r>
              <a:rPr lang="en-US"/>
              <a:t> www.arabppt.com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6941" y="8469"/>
            <a:ext cx="3809504" cy="381088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7376" y="91567"/>
            <a:ext cx="6079863" cy="608206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4883" y="228653"/>
            <a:ext cx="4952355" cy="495414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4883" y="32286"/>
            <a:ext cx="4852357" cy="4854113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4405" y="609743"/>
            <a:ext cx="4342834" cy="4344405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1826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10127129" y="-7541"/>
            <a:ext cx="2111960" cy="68595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endParaRPr lang="ko-KR" altLang="en-US"/>
          </a:p>
        </p:txBody>
      </p:sp>
      <p:pic>
        <p:nvPicPr>
          <p:cNvPr id="3074" name="Picture 2" descr="E:\002-KIMS BUSINESS\007-02-Fullslidesppt-Contents\20161228\02-edu\bulb-item2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2861" y="3902418"/>
            <a:ext cx="1260501" cy="2798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59988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AE"/>
              <a:t>بوربوينت بالعربي </a:t>
            </a:r>
            <a:r>
              <a:rPr lang="en-US"/>
              <a:t> www.arabppt.com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3707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122" y="2007065"/>
            <a:ext cx="8533290" cy="2282128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124" y="4496841"/>
            <a:ext cx="8533289" cy="149894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1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9/10/2024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AE"/>
              <a:t>بوربوينت بالعربي </a:t>
            </a:r>
            <a:r>
              <a:rPr lang="en-US"/>
              <a:t> www.arabppt.com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71952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123" y="685959"/>
            <a:ext cx="4937012" cy="3616104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7377" y="685960"/>
            <a:ext cx="4933837" cy="3616103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AE"/>
              <a:t>بوربوينت بالعربي </a:t>
            </a:r>
            <a:r>
              <a:rPr lang="en-US"/>
              <a:t> www.arabppt.com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7989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954" y="685959"/>
            <a:ext cx="4649182" cy="576395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154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1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123" y="1270823"/>
            <a:ext cx="4937012" cy="3031240"/>
          </a:xfrm>
        </p:spPr>
        <p:txBody>
          <a:bodyPr anchor="t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8275" y="685959"/>
            <a:ext cx="4664527" cy="576395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154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1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5789" y="1262354"/>
            <a:ext cx="4928546" cy="3031240"/>
          </a:xfrm>
        </p:spPr>
        <p:txBody>
          <a:bodyPr anchor="t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AE"/>
              <a:t>بوربوينت بالعربي </a:t>
            </a:r>
            <a:r>
              <a:rPr lang="en-US"/>
              <a:t> www.arabppt.com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5252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9/10/2024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AE"/>
              <a:t>بوربوينت بالعربي </a:t>
            </a:r>
            <a:r>
              <a:rPr lang="en-US"/>
              <a:t> www.arabppt.com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71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9/10/2024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AE"/>
              <a:t>بوربوينت بالعربي </a:t>
            </a:r>
            <a:r>
              <a:rPr lang="en-US"/>
              <a:t> www.arabppt.com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43851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4090" y="685959"/>
            <a:ext cx="3657124" cy="137191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124" y="685959"/>
            <a:ext cx="5942827" cy="5309829"/>
          </a:xfrm>
        </p:spPr>
        <p:txBody>
          <a:bodyPr anchor="ctr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4090" y="2210311"/>
            <a:ext cx="3657124" cy="2091751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154" indent="0">
              <a:buNone/>
              <a:defRPr sz="1200"/>
            </a:lvl2pPr>
            <a:lvl3pPr marL="914309" indent="0">
              <a:buNone/>
              <a:defRPr sz="1000"/>
            </a:lvl3pPr>
            <a:lvl4pPr marL="1371463" indent="0">
              <a:buNone/>
              <a:defRPr sz="900"/>
            </a:lvl4pPr>
            <a:lvl5pPr marL="1828617" indent="0">
              <a:buNone/>
              <a:defRPr sz="900"/>
            </a:lvl5pPr>
            <a:lvl6pPr marL="2285771" indent="0">
              <a:buNone/>
              <a:defRPr sz="900"/>
            </a:lvl6pPr>
            <a:lvl7pPr marL="2742926" indent="0">
              <a:buNone/>
              <a:defRPr sz="900"/>
            </a:lvl7pPr>
            <a:lvl8pPr marL="3200080" indent="0">
              <a:buNone/>
              <a:defRPr sz="900"/>
            </a:lvl8pPr>
            <a:lvl9pPr marL="3657234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AE"/>
              <a:t>بوربوينت بالعربي </a:t>
            </a:r>
            <a:r>
              <a:rPr lang="en-US"/>
              <a:t> www.arabppt.com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84892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197" y="1448135"/>
            <a:ext cx="6019016" cy="114326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8883" y="914612"/>
            <a:ext cx="3280547" cy="4573059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54" indent="0">
              <a:buNone/>
              <a:defRPr sz="1600"/>
            </a:lvl2pPr>
            <a:lvl3pPr marL="914309" indent="0">
              <a:buNone/>
              <a:defRPr sz="1600"/>
            </a:lvl3pPr>
            <a:lvl4pPr marL="1371463" indent="0">
              <a:buNone/>
              <a:defRPr sz="1600"/>
            </a:lvl4pPr>
            <a:lvl5pPr marL="1828617" indent="0">
              <a:buNone/>
              <a:defRPr sz="1600"/>
            </a:lvl5pPr>
            <a:lvl6pPr marL="2285771" indent="0">
              <a:buNone/>
              <a:defRPr sz="1600"/>
            </a:lvl6pPr>
            <a:lvl7pPr marL="2742926" indent="0">
              <a:buNone/>
              <a:defRPr sz="1600"/>
            </a:lvl7pPr>
            <a:lvl8pPr marL="3200080" indent="0">
              <a:buNone/>
              <a:defRPr sz="1600"/>
            </a:lvl8pPr>
            <a:lvl9pPr marL="3657234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197" y="2777710"/>
            <a:ext cx="6020604" cy="2049407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154" indent="0">
              <a:buNone/>
              <a:defRPr sz="1200"/>
            </a:lvl2pPr>
            <a:lvl3pPr marL="914309" indent="0">
              <a:buNone/>
              <a:defRPr sz="1000"/>
            </a:lvl3pPr>
            <a:lvl4pPr marL="1371463" indent="0">
              <a:buNone/>
              <a:defRPr sz="900"/>
            </a:lvl4pPr>
            <a:lvl5pPr marL="1828617" indent="0">
              <a:buNone/>
              <a:defRPr sz="900"/>
            </a:lvl5pPr>
            <a:lvl6pPr marL="2285771" indent="0">
              <a:buNone/>
              <a:defRPr sz="900"/>
            </a:lvl6pPr>
            <a:lvl7pPr marL="2742926" indent="0">
              <a:buNone/>
              <a:defRPr sz="900"/>
            </a:lvl7pPr>
            <a:lvl8pPr marL="3200080" indent="0">
              <a:buNone/>
              <a:defRPr sz="900"/>
            </a:lvl8pPr>
            <a:lvl9pPr marL="3657234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9/10/2024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AE"/>
              <a:t>بوربوينت بالعربي </a:t>
            </a:r>
            <a:r>
              <a:rPr lang="en-US"/>
              <a:t> www.arabppt.com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841631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رة بانورامي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711" y="533524"/>
            <a:ext cx="10817404" cy="3124923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54" indent="0">
              <a:buNone/>
              <a:defRPr sz="1600"/>
            </a:lvl2pPr>
            <a:lvl3pPr marL="914309" indent="0">
              <a:buNone/>
              <a:defRPr sz="1600"/>
            </a:lvl3pPr>
            <a:lvl4pPr marL="1371463" indent="0">
              <a:buNone/>
              <a:defRPr sz="1600"/>
            </a:lvl4pPr>
            <a:lvl5pPr marL="1828617" indent="0">
              <a:buNone/>
              <a:defRPr sz="1600"/>
            </a:lvl5pPr>
            <a:lvl6pPr marL="2285771" indent="0">
              <a:buNone/>
              <a:defRPr sz="1600"/>
            </a:lvl6pPr>
            <a:lvl7pPr marL="2742926" indent="0">
              <a:buNone/>
              <a:defRPr sz="1600"/>
            </a:lvl7pPr>
            <a:lvl8pPr marL="3200080" indent="0">
              <a:buNone/>
              <a:defRPr sz="1600"/>
            </a:lvl8pPr>
            <a:lvl9pPr marL="3657234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283" y="3844757"/>
            <a:ext cx="8303129" cy="457306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154" indent="0">
              <a:buFontTx/>
              <a:buNone/>
              <a:defRPr/>
            </a:lvl2pPr>
            <a:lvl3pPr marL="914309" indent="0">
              <a:buFontTx/>
              <a:buNone/>
              <a:defRPr/>
            </a:lvl3pPr>
            <a:lvl4pPr marL="1371463" indent="0">
              <a:buFontTx/>
              <a:buNone/>
              <a:defRPr/>
            </a:lvl4pPr>
            <a:lvl5pPr marL="1828617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9/10/2024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AE"/>
              <a:t>بوربوينت بالعربي </a:t>
            </a:r>
            <a:r>
              <a:rPr lang="en-US"/>
              <a:t> www.arabppt.com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14069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124" y="685959"/>
            <a:ext cx="10057091" cy="2743835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123" y="4115753"/>
            <a:ext cx="8534877" cy="188003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1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9/10/2024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AE"/>
              <a:t>بوربوينت بالعربي </a:t>
            </a:r>
            <a:r>
              <a:rPr lang="en-US"/>
              <a:t> www.arabppt.com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327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1" y="4534173"/>
            <a:ext cx="12190413" cy="23254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2008" tIns="61004" rIns="122008" bIns="6100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" y="164676"/>
            <a:ext cx="12190413" cy="768263"/>
          </a:xfrm>
          <a:prstGeom prst="rect">
            <a:avLst/>
          </a:prstGeom>
        </p:spPr>
        <p:txBody>
          <a:bodyPr lIns="122008" tIns="61004" rIns="122008" bIns="61004" anchor="ctr"/>
          <a:lstStyle>
            <a:lvl1pPr marL="0" indent="0" algn="ctr" rtl="1">
              <a:buNone/>
              <a:defRPr sz="48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1" y="932939"/>
            <a:ext cx="12190413" cy="384132"/>
          </a:xfrm>
          <a:prstGeom prst="rect">
            <a:avLst/>
          </a:prstGeom>
        </p:spPr>
        <p:txBody>
          <a:bodyPr lIns="122008" tIns="61004" rIns="122008" bIns="61004" anchor="ctr"/>
          <a:lstStyle>
            <a:lvl1pPr marL="0" indent="0" algn="ctr" rtl="1">
              <a:buNone/>
              <a:defRPr sz="19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Oval 3"/>
          <p:cNvSpPr/>
          <p:nvPr userDrawn="1"/>
        </p:nvSpPr>
        <p:spPr>
          <a:xfrm>
            <a:off x="5390714" y="3813925"/>
            <a:ext cx="1439973" cy="1440494"/>
          </a:xfrm>
          <a:prstGeom prst="ellipse">
            <a:avLst/>
          </a:prstGeom>
          <a:solidFill>
            <a:schemeClr val="accent1"/>
          </a:solidFill>
          <a:ln w="635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endParaRPr lang="ko-KR" altLang="en-US"/>
          </a:p>
        </p:txBody>
      </p:sp>
      <p:pic>
        <p:nvPicPr>
          <p:cNvPr id="5" name="Picture 2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6644" y="4014520"/>
            <a:ext cx="468110" cy="1039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686780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263" y="685959"/>
            <a:ext cx="9142811" cy="2743835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024" y="3429794"/>
            <a:ext cx="8533289" cy="381088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154" indent="0">
              <a:buFontTx/>
              <a:buNone/>
              <a:defRPr/>
            </a:lvl2pPr>
            <a:lvl3pPr marL="914309" indent="0">
              <a:buFontTx/>
              <a:buNone/>
              <a:defRPr/>
            </a:lvl3pPr>
            <a:lvl4pPr marL="1371463" indent="0">
              <a:buFontTx/>
              <a:buNone/>
              <a:defRPr/>
            </a:lvl4pPr>
            <a:lvl5pPr marL="1828617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124" y="4302064"/>
            <a:ext cx="8533289" cy="168525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1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9/10/2024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AE"/>
              <a:t>بوربوينت بالعربي </a:t>
            </a:r>
            <a:r>
              <a:rPr lang="en-US"/>
              <a:t> www.arabppt.com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743" y="812410"/>
            <a:ext cx="609521" cy="584911"/>
          </a:xfrm>
          <a:prstGeom prst="rect">
            <a:avLst/>
          </a:prstGeom>
        </p:spPr>
        <p:txBody>
          <a:bodyPr vert="horz" lIns="91428" tIns="45714" rIns="91428" bIns="45714" rtlCol="0" anchor="ctr">
            <a:noAutofit/>
          </a:bodyPr>
          <a:lstStyle/>
          <a:p>
            <a:pPr lvl="0"/>
            <a:r>
              <a:rPr lang="en-US" sz="7999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4073" y="2769242"/>
            <a:ext cx="609521" cy="584911"/>
          </a:xfrm>
          <a:prstGeom prst="rect">
            <a:avLst/>
          </a:prstGeom>
        </p:spPr>
        <p:txBody>
          <a:bodyPr vert="horz" lIns="91428" tIns="45714" rIns="91428" bIns="45714" rtlCol="0" anchor="ctr">
            <a:noAutofit/>
          </a:bodyPr>
          <a:lstStyle/>
          <a:p>
            <a:pPr lvl="0" algn="r"/>
            <a:r>
              <a:rPr lang="en-US" sz="7999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274015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123" y="3429794"/>
            <a:ext cx="8533289" cy="1697793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122" y="5134170"/>
            <a:ext cx="8534879" cy="860599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1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9/10/2024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AE"/>
              <a:t>بوربوينت بالعربي </a:t>
            </a:r>
            <a:r>
              <a:rPr lang="en-US"/>
              <a:t> www.arabppt.com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2673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 ذات 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264" y="685959"/>
            <a:ext cx="9142810" cy="2743835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123" y="3929444"/>
            <a:ext cx="8533290" cy="1050109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122" y="4979553"/>
            <a:ext cx="8533290" cy="101623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1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9/10/2024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AE"/>
              <a:t>بوربوينت بالعربي </a:t>
            </a:r>
            <a:r>
              <a:rPr lang="en-US"/>
              <a:t> www.arabppt.com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743" y="812410"/>
            <a:ext cx="609521" cy="584911"/>
          </a:xfrm>
          <a:prstGeom prst="rect">
            <a:avLst/>
          </a:prstGeom>
        </p:spPr>
        <p:txBody>
          <a:bodyPr vert="horz" lIns="91428" tIns="45714" rIns="91428" bIns="45714" rtlCol="0" anchor="ctr">
            <a:noAutofit/>
          </a:bodyPr>
          <a:lstStyle/>
          <a:p>
            <a:pPr lvl="0"/>
            <a:r>
              <a:rPr lang="en-US" sz="7999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4073" y="2769242"/>
            <a:ext cx="609521" cy="584911"/>
          </a:xfrm>
          <a:prstGeom prst="rect">
            <a:avLst/>
          </a:prstGeom>
        </p:spPr>
        <p:txBody>
          <a:bodyPr vert="horz" lIns="91428" tIns="45714" rIns="91428" bIns="45714" rtlCol="0" anchor="ctr">
            <a:noAutofit/>
          </a:bodyPr>
          <a:lstStyle/>
          <a:p>
            <a:pPr lvl="0" algn="r"/>
            <a:r>
              <a:rPr lang="en-US" sz="7999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1791950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اب أو خط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124" y="685959"/>
            <a:ext cx="10057091" cy="274383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123" y="3929444"/>
            <a:ext cx="8533289" cy="838394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122" y="4767836"/>
            <a:ext cx="8533290" cy="1227951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1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9/10/2024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AE"/>
              <a:t>بوربوينت بالعربي </a:t>
            </a:r>
            <a:r>
              <a:rPr lang="en-US"/>
              <a:t> www.arabppt.com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94679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AE"/>
              <a:t>بوربوينت بالعربي </a:t>
            </a:r>
            <a:r>
              <a:rPr lang="en-US"/>
              <a:t> www.arabppt.com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2650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4082" y="685959"/>
            <a:ext cx="2057132" cy="4573059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711" y="685959"/>
            <a:ext cx="7822182" cy="5309829"/>
          </a:xfrm>
        </p:spPr>
        <p:txBody>
          <a:bodyPr vert="eaVert" anchor="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AE"/>
              <a:t>بوربوينت بالعربي </a:t>
            </a:r>
            <a:r>
              <a:rPr lang="en-US"/>
              <a:t> www.arabppt.com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8031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927268" y="2410662"/>
            <a:ext cx="5279899" cy="1440495"/>
          </a:xfrm>
          <a:prstGeom prst="rect">
            <a:avLst/>
          </a:prstGeom>
        </p:spPr>
        <p:txBody>
          <a:bodyPr lIns="122008" tIns="61004" rIns="122008" bIns="61004" anchor="ctr"/>
          <a:lstStyle>
            <a:lvl1pPr marL="0" indent="0" algn="r" rtl="1">
              <a:lnSpc>
                <a:spcPct val="100000"/>
              </a:lnSpc>
              <a:buNone/>
              <a:defRPr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>
                <a:ea typeface="맑은 고딕" pitchFamily="50" charset="-127"/>
              </a:rPr>
              <a:t>FREE </a:t>
            </a:r>
          </a:p>
          <a:p>
            <a:r>
              <a:rPr lang="en-US" altLang="ko-KR" dirty="0">
                <a:ea typeface="맑은 고딕" pitchFamily="50" charset="-127"/>
              </a:rPr>
              <a:t>PPT TEMPLATES</a:t>
            </a:r>
            <a:endParaRPr lang="en-US" altLang="ko-KR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927070" y="4005992"/>
            <a:ext cx="5280097" cy="651905"/>
          </a:xfrm>
          <a:prstGeom prst="rect">
            <a:avLst/>
          </a:prstGeom>
        </p:spPr>
        <p:txBody>
          <a:bodyPr lIns="122008" tIns="61004" rIns="122008" bIns="61004" anchor="ctr"/>
          <a:lstStyle>
            <a:lvl1pPr marL="0" indent="0" algn="r" rtl="1">
              <a:spcBef>
                <a:spcPts val="0"/>
              </a:spcBef>
              <a:buNone/>
              <a:defRPr sz="19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>
              <a:spcBef>
                <a:spcPts val="0"/>
              </a:spcBef>
              <a:defRPr/>
            </a:pPr>
            <a:r>
              <a:rPr lang="en-US" altLang="ko-KR" b="1" dirty="0"/>
              <a:t>INSERT THE TITLE </a:t>
            </a:r>
          </a:p>
          <a:p>
            <a:pPr>
              <a:spcBef>
                <a:spcPts val="0"/>
              </a:spcBef>
              <a:defRPr/>
            </a:pPr>
            <a:r>
              <a:rPr lang="en-US" altLang="ko-KR" b="1" dirty="0"/>
              <a:t>OF YOUR PRESENTATION HERE</a:t>
            </a:r>
            <a:endParaRPr lang="en-US" altLang="ko-KR" dirty="0"/>
          </a:p>
        </p:txBody>
      </p:sp>
      <p:pic>
        <p:nvPicPr>
          <p:cNvPr id="1026" name="Picture 2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7158" y="1028972"/>
            <a:ext cx="2353427" cy="5225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167029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10078453" y="0"/>
            <a:ext cx="2111960" cy="68595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endParaRPr lang="ko-KR" altLang="en-US"/>
          </a:p>
        </p:txBody>
      </p:sp>
      <p:pic>
        <p:nvPicPr>
          <p:cNvPr id="3074" name="Picture 2" descr="E:\002-KIMS BUSINESS\007-02-Fullslidesppt-Contents\20161228\02-edu\bulb-item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2473" y="1509136"/>
            <a:ext cx="2111960" cy="4689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E:\002-KIMS BUSINESS\007-02-Fullslidesppt-Contents\20161228\02-edu\bulb-item.png"/>
          <p:cNvPicPr preferRelativeResize="0">
            <a:picLocks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 flipH="1">
            <a:off x="10071574" y="1509136"/>
            <a:ext cx="1060566" cy="4689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954471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" y="164676"/>
            <a:ext cx="12190413" cy="768263"/>
          </a:xfrm>
          <a:prstGeom prst="rect">
            <a:avLst/>
          </a:prstGeom>
        </p:spPr>
        <p:txBody>
          <a:bodyPr lIns="122008" tIns="61004" rIns="122008" bIns="61004" anchor="ctr"/>
          <a:lstStyle>
            <a:lvl1pPr marL="0" indent="0" algn="ctr" rtl="1">
              <a:buNone/>
              <a:defRPr sz="48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1" y="932939"/>
            <a:ext cx="12190413" cy="384132"/>
          </a:xfrm>
          <a:prstGeom prst="rect">
            <a:avLst/>
          </a:prstGeom>
        </p:spPr>
        <p:txBody>
          <a:bodyPr lIns="122008" tIns="61004" rIns="122008" bIns="61004" anchor="ctr"/>
          <a:lstStyle>
            <a:lvl1pPr marL="0" indent="0" algn="ctr" rtl="1">
              <a:buNone/>
              <a:defRPr sz="19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1" y="6619532"/>
            <a:ext cx="12190413" cy="2400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endParaRPr lang="ko-KR" alt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1" y="0"/>
            <a:ext cx="12190413" cy="9602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9064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" y="164676"/>
            <a:ext cx="12190413" cy="768263"/>
          </a:xfrm>
          <a:prstGeom prst="rect">
            <a:avLst/>
          </a:prstGeom>
        </p:spPr>
        <p:txBody>
          <a:bodyPr lIns="122008" tIns="61004" rIns="122008" bIns="61004" anchor="ctr"/>
          <a:lstStyle>
            <a:lvl1pPr marL="0" indent="0" algn="ctr" rtl="1">
              <a:buNone/>
              <a:defRPr sz="48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1" y="932939"/>
            <a:ext cx="12190413" cy="384132"/>
          </a:xfrm>
          <a:prstGeom prst="rect">
            <a:avLst/>
          </a:prstGeom>
        </p:spPr>
        <p:txBody>
          <a:bodyPr lIns="122008" tIns="61004" rIns="122008" bIns="61004" anchor="ctr"/>
          <a:lstStyle>
            <a:lvl1pPr marL="0" indent="0" algn="ctr" rtl="1">
              <a:buNone/>
              <a:defRPr sz="19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1" y="6619532"/>
            <a:ext cx="12190413" cy="2400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endParaRPr lang="ko-KR" alt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1" y="0"/>
            <a:ext cx="12190413" cy="9602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904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" y="164676"/>
            <a:ext cx="12190413" cy="768263"/>
          </a:xfrm>
          <a:prstGeom prst="rect">
            <a:avLst/>
          </a:prstGeom>
        </p:spPr>
        <p:txBody>
          <a:bodyPr lIns="122008" tIns="61004" rIns="122008" bIns="61004" anchor="ctr"/>
          <a:lstStyle>
            <a:lvl1pPr marL="0" indent="0" algn="ctr" rtl="1">
              <a:buNone/>
              <a:defRPr sz="48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1" y="932939"/>
            <a:ext cx="12190413" cy="384132"/>
          </a:xfrm>
          <a:prstGeom prst="rect">
            <a:avLst/>
          </a:prstGeom>
        </p:spPr>
        <p:txBody>
          <a:bodyPr lIns="122008" tIns="61004" rIns="122008" bIns="61004" anchor="ctr"/>
          <a:lstStyle>
            <a:lvl1pPr marL="0" indent="0" algn="ctr" rtl="1">
              <a:buNone/>
              <a:defRPr sz="19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960850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s and Contents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191320" y="123508"/>
            <a:ext cx="11807775" cy="66125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" y="242233"/>
            <a:ext cx="12190413" cy="768263"/>
          </a:xfrm>
          <a:prstGeom prst="rect">
            <a:avLst/>
          </a:prstGeom>
        </p:spPr>
        <p:txBody>
          <a:bodyPr lIns="122008" tIns="61004" rIns="122008" bIns="61004" anchor="ctr"/>
          <a:lstStyle>
            <a:lvl1pPr marL="0" indent="0" algn="ctr" rtl="1">
              <a:buNone/>
              <a:defRPr sz="48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1" y="1010495"/>
            <a:ext cx="12190413" cy="384132"/>
          </a:xfrm>
          <a:prstGeom prst="rect">
            <a:avLst/>
          </a:prstGeom>
        </p:spPr>
        <p:txBody>
          <a:bodyPr lIns="122008" tIns="61004" rIns="122008" bIns="61004" anchor="ctr"/>
          <a:lstStyle>
            <a:lvl1pPr marL="0" indent="0" algn="ctr" rtl="1">
              <a:buNone/>
              <a:defRPr sz="19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1" y="1797448"/>
            <a:ext cx="2879945" cy="249664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22008" tIns="61004" rIns="122008" bIns="61004"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10042" indent="0">
              <a:buNone/>
              <a:defRPr sz="3700"/>
            </a:lvl2pPr>
            <a:lvl3pPr marL="1220084" indent="0">
              <a:buNone/>
              <a:defRPr sz="3200"/>
            </a:lvl3pPr>
            <a:lvl4pPr marL="1830126" indent="0">
              <a:buNone/>
              <a:defRPr sz="2700"/>
            </a:lvl4pPr>
            <a:lvl5pPr marL="2440168" indent="0">
              <a:buNone/>
              <a:defRPr sz="2700"/>
            </a:lvl5pPr>
            <a:lvl6pPr marL="3050210" indent="0">
              <a:buNone/>
              <a:defRPr sz="2700"/>
            </a:lvl6pPr>
            <a:lvl7pPr marL="3660252" indent="0">
              <a:buNone/>
              <a:defRPr sz="2700"/>
            </a:lvl7pPr>
            <a:lvl8pPr marL="4270294" indent="0">
              <a:buNone/>
              <a:defRPr sz="2700"/>
            </a:lvl8pPr>
            <a:lvl9pPr marL="4880336" indent="0">
              <a:buNone/>
              <a:defRPr sz="27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3103490" y="1797448"/>
            <a:ext cx="2879945" cy="249664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22008" tIns="61004" rIns="122008" bIns="61004"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10042" indent="0">
              <a:buNone/>
              <a:defRPr sz="3700"/>
            </a:lvl2pPr>
            <a:lvl3pPr marL="1220084" indent="0">
              <a:buNone/>
              <a:defRPr sz="3200"/>
            </a:lvl3pPr>
            <a:lvl4pPr marL="1830126" indent="0">
              <a:buNone/>
              <a:defRPr sz="2700"/>
            </a:lvl4pPr>
            <a:lvl5pPr marL="2440168" indent="0">
              <a:buNone/>
              <a:defRPr sz="2700"/>
            </a:lvl5pPr>
            <a:lvl6pPr marL="3050210" indent="0">
              <a:buNone/>
              <a:defRPr sz="2700"/>
            </a:lvl6pPr>
            <a:lvl7pPr marL="3660252" indent="0">
              <a:buNone/>
              <a:defRPr sz="2700"/>
            </a:lvl7pPr>
            <a:lvl8pPr marL="4270294" indent="0">
              <a:buNone/>
              <a:defRPr sz="2700"/>
            </a:lvl8pPr>
            <a:lvl9pPr marL="4880336" indent="0">
              <a:buNone/>
              <a:defRPr sz="27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6206980" y="1797448"/>
            <a:ext cx="2879945" cy="249664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22008" tIns="61004" rIns="122008" bIns="61004"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10042" indent="0">
              <a:buNone/>
              <a:defRPr sz="3700"/>
            </a:lvl2pPr>
            <a:lvl3pPr marL="1220084" indent="0">
              <a:buNone/>
              <a:defRPr sz="3200"/>
            </a:lvl3pPr>
            <a:lvl4pPr marL="1830126" indent="0">
              <a:buNone/>
              <a:defRPr sz="2700"/>
            </a:lvl4pPr>
            <a:lvl5pPr marL="2440168" indent="0">
              <a:buNone/>
              <a:defRPr sz="2700"/>
            </a:lvl5pPr>
            <a:lvl6pPr marL="3050210" indent="0">
              <a:buNone/>
              <a:defRPr sz="2700"/>
            </a:lvl6pPr>
            <a:lvl7pPr marL="3660252" indent="0">
              <a:buNone/>
              <a:defRPr sz="2700"/>
            </a:lvl7pPr>
            <a:lvl8pPr marL="4270294" indent="0">
              <a:buNone/>
              <a:defRPr sz="2700"/>
            </a:lvl8pPr>
            <a:lvl9pPr marL="4880336" indent="0">
              <a:buNone/>
              <a:defRPr sz="27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9310469" y="1797448"/>
            <a:ext cx="2879945" cy="249664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22008" tIns="61004" rIns="122008" bIns="61004"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10042" indent="0">
              <a:buNone/>
              <a:defRPr sz="3700"/>
            </a:lvl2pPr>
            <a:lvl3pPr marL="1220084" indent="0">
              <a:buNone/>
              <a:defRPr sz="3200"/>
            </a:lvl3pPr>
            <a:lvl4pPr marL="1830126" indent="0">
              <a:buNone/>
              <a:defRPr sz="2700"/>
            </a:lvl4pPr>
            <a:lvl5pPr marL="2440168" indent="0">
              <a:buNone/>
              <a:defRPr sz="2700"/>
            </a:lvl5pPr>
            <a:lvl6pPr marL="3050210" indent="0">
              <a:buNone/>
              <a:defRPr sz="2700"/>
            </a:lvl6pPr>
            <a:lvl7pPr marL="3660252" indent="0">
              <a:buNone/>
              <a:defRPr sz="2700"/>
            </a:lvl7pPr>
            <a:lvl8pPr marL="4270294" indent="0">
              <a:buNone/>
              <a:defRPr sz="2700"/>
            </a:lvl8pPr>
            <a:lvl9pPr marL="4880336" indent="0">
              <a:buNone/>
              <a:defRPr sz="27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1" y="4294090"/>
            <a:ext cx="2879625" cy="21127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endParaRPr lang="ko-KR" alt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3103597" y="4294090"/>
            <a:ext cx="2879625" cy="21127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endParaRPr lang="ko-KR" alt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6207193" y="4294090"/>
            <a:ext cx="2879625" cy="21127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endParaRPr lang="ko-KR" alt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9310789" y="4294090"/>
            <a:ext cx="2879625" cy="21127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5967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" y="3910391"/>
            <a:ext cx="12190413" cy="2949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2008" tIns="61004" rIns="122008" bIns="6100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" y="242233"/>
            <a:ext cx="12190413" cy="768263"/>
          </a:xfrm>
          <a:prstGeom prst="rect">
            <a:avLst/>
          </a:prstGeom>
        </p:spPr>
        <p:txBody>
          <a:bodyPr lIns="122008" tIns="61004" rIns="122008" bIns="61004" anchor="ctr"/>
          <a:lstStyle>
            <a:lvl1pPr marL="0" indent="0" algn="ctr" rtl="1">
              <a:buNone/>
              <a:defRPr sz="48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1" y="1010495"/>
            <a:ext cx="12190413" cy="384132"/>
          </a:xfrm>
          <a:prstGeom prst="rect">
            <a:avLst/>
          </a:prstGeom>
        </p:spPr>
        <p:txBody>
          <a:bodyPr lIns="122008" tIns="61004" rIns="122008" bIns="61004" anchor="ctr"/>
          <a:lstStyle>
            <a:lvl1pPr marL="0" indent="0" algn="ctr" rtl="1">
              <a:buNone/>
              <a:defRPr sz="19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5" name="Picture 3" descr="D:\Fullppt\005-PNG이미지\노트북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16662" y="1509136"/>
            <a:ext cx="9639105" cy="4904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793271" y="2168846"/>
            <a:ext cx="4619688" cy="34175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22008" tIns="61004" rIns="122008" bIns="61004"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10042" indent="0">
              <a:buNone/>
              <a:defRPr sz="3700"/>
            </a:lvl2pPr>
            <a:lvl3pPr marL="1220084" indent="0">
              <a:buNone/>
              <a:defRPr sz="3200"/>
            </a:lvl3pPr>
            <a:lvl4pPr marL="1830126" indent="0">
              <a:buNone/>
              <a:defRPr sz="2700"/>
            </a:lvl4pPr>
            <a:lvl5pPr marL="2440168" indent="0">
              <a:buNone/>
              <a:defRPr sz="2700"/>
            </a:lvl5pPr>
            <a:lvl6pPr marL="3050210" indent="0">
              <a:buNone/>
              <a:defRPr sz="2700"/>
            </a:lvl6pPr>
            <a:lvl7pPr marL="3660252" indent="0">
              <a:buNone/>
              <a:defRPr sz="2700"/>
            </a:lvl7pPr>
            <a:lvl8pPr marL="4270294" indent="0">
              <a:buNone/>
              <a:defRPr sz="2700"/>
            </a:lvl8pPr>
            <a:lvl9pPr marL="4880336" indent="0">
              <a:buNone/>
              <a:defRPr sz="27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7919173" y="4198058"/>
            <a:ext cx="4031923" cy="13444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6058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" y="242233"/>
            <a:ext cx="12190413" cy="768263"/>
          </a:xfrm>
          <a:prstGeom prst="rect">
            <a:avLst/>
          </a:prstGeom>
        </p:spPr>
        <p:txBody>
          <a:bodyPr lIns="122008" tIns="61004" rIns="122008" bIns="61004" anchor="ctr"/>
          <a:lstStyle>
            <a:lvl1pPr marL="0" indent="0" algn="ctr">
              <a:buNone/>
              <a:defRPr sz="4800" b="0" baseline="0"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1" y="1010495"/>
            <a:ext cx="12190413" cy="384132"/>
          </a:xfrm>
          <a:prstGeom prst="rect">
            <a:avLst/>
          </a:prstGeom>
        </p:spPr>
        <p:txBody>
          <a:bodyPr lIns="122008" tIns="61004" rIns="122008" bIns="61004" anchor="ctr"/>
          <a:lstStyle>
            <a:lvl1pPr marL="0" indent="0" algn="ctr">
              <a:buNone/>
              <a:defRPr sz="19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1" y="2346884"/>
            <a:ext cx="12190413" cy="2949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2008" tIns="61004" rIns="122008" bIns="6100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pic>
        <p:nvPicPr>
          <p:cNvPr id="6" name="Picture 2" descr="D:\Fullppt\PNG이미지\핸드폰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257" y="1389962"/>
            <a:ext cx="3825198" cy="4633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913196" y="1567341"/>
            <a:ext cx="1343974" cy="34089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22008" tIns="61004" rIns="122008" bIns="61004"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10042" indent="0">
              <a:buNone/>
              <a:defRPr sz="3700"/>
            </a:lvl2pPr>
            <a:lvl3pPr marL="1220084" indent="0">
              <a:buNone/>
              <a:defRPr sz="3200"/>
            </a:lvl3pPr>
            <a:lvl4pPr marL="1830126" indent="0">
              <a:buNone/>
              <a:defRPr sz="2700"/>
            </a:lvl4pPr>
            <a:lvl5pPr marL="2440168" indent="0">
              <a:buNone/>
              <a:defRPr sz="2700"/>
            </a:lvl5pPr>
            <a:lvl6pPr marL="3050210" indent="0">
              <a:buNone/>
              <a:defRPr sz="2700"/>
            </a:lvl6pPr>
            <a:lvl7pPr marL="3660252" indent="0">
              <a:buNone/>
              <a:defRPr sz="2700"/>
            </a:lvl7pPr>
            <a:lvl8pPr marL="4270294" indent="0">
              <a:buNone/>
              <a:defRPr sz="2700"/>
            </a:lvl8pPr>
            <a:lvl9pPr marL="4880336" indent="0">
              <a:buNone/>
              <a:defRPr sz="27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2353170" y="1681901"/>
            <a:ext cx="2206067" cy="34089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22008" tIns="61004" rIns="122008" bIns="61004"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10042" indent="0">
              <a:buNone/>
              <a:defRPr sz="3700"/>
            </a:lvl2pPr>
            <a:lvl3pPr marL="1220084" indent="0">
              <a:buNone/>
              <a:defRPr sz="3200"/>
            </a:lvl3pPr>
            <a:lvl4pPr marL="1830126" indent="0">
              <a:buNone/>
              <a:defRPr sz="2700"/>
            </a:lvl4pPr>
            <a:lvl5pPr marL="2440168" indent="0">
              <a:buNone/>
              <a:defRPr sz="2700"/>
            </a:lvl5pPr>
            <a:lvl6pPr marL="3050210" indent="0">
              <a:buNone/>
              <a:defRPr sz="2700"/>
            </a:lvl6pPr>
            <a:lvl7pPr marL="3660252" indent="0">
              <a:buNone/>
              <a:defRPr sz="2700"/>
            </a:lvl7pPr>
            <a:lvl8pPr marL="4270294" indent="0">
              <a:buNone/>
              <a:defRPr sz="2700"/>
            </a:lvl8pPr>
            <a:lvl9pPr marL="4880336" indent="0">
              <a:buNone/>
              <a:defRPr sz="27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00137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8159845" y="-1"/>
            <a:ext cx="4079245" cy="685958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22008" tIns="61004" rIns="122008" bIns="61004" anchor="ctr"/>
          <a:lstStyle>
            <a:lvl1pPr marL="0" indent="0" algn="ctr">
              <a:buNone/>
              <a:defRPr sz="21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10042" indent="0">
              <a:buNone/>
              <a:defRPr sz="3700"/>
            </a:lvl2pPr>
            <a:lvl3pPr marL="1220084" indent="0">
              <a:buNone/>
              <a:defRPr sz="3200"/>
            </a:lvl3pPr>
            <a:lvl4pPr marL="1830126" indent="0">
              <a:buNone/>
              <a:defRPr sz="2700"/>
            </a:lvl4pPr>
            <a:lvl5pPr marL="2440168" indent="0">
              <a:buNone/>
              <a:defRPr sz="2700"/>
            </a:lvl5pPr>
            <a:lvl6pPr marL="3050210" indent="0">
              <a:buNone/>
              <a:defRPr sz="2700"/>
            </a:lvl6pPr>
            <a:lvl7pPr marL="3660252" indent="0">
              <a:buNone/>
              <a:defRPr sz="2700"/>
            </a:lvl7pPr>
            <a:lvl8pPr marL="4270294" indent="0">
              <a:buNone/>
              <a:defRPr sz="2700"/>
            </a:lvl8pPr>
            <a:lvl9pPr marL="4880336" indent="0">
              <a:buNone/>
              <a:defRPr sz="27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" name="Rectangle 1"/>
          <p:cNvSpPr/>
          <p:nvPr userDrawn="1"/>
        </p:nvSpPr>
        <p:spPr>
          <a:xfrm>
            <a:off x="5423251" y="0"/>
            <a:ext cx="47994" cy="68595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endParaRPr lang="ko-KR" alt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5183251" y="1749405"/>
            <a:ext cx="239969" cy="336077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3440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slideLayout" Target="../slideLayouts/slideLayout31.xml"/><Relationship Id="rId1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21.xml"/><Relationship Id="rId21" Type="http://schemas.openxmlformats.org/officeDocument/2006/relationships/theme" Target="../theme/theme3.xml"/><Relationship Id="rId7" Type="http://schemas.openxmlformats.org/officeDocument/2006/relationships/slideLayout" Target="../slideLayouts/slideLayout25.xml"/><Relationship Id="rId12" Type="http://schemas.openxmlformats.org/officeDocument/2006/relationships/slideLayout" Target="../slideLayouts/slideLayout30.xml"/><Relationship Id="rId1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0.xml"/><Relationship Id="rId16" Type="http://schemas.openxmlformats.org/officeDocument/2006/relationships/slideLayout" Target="../slideLayouts/slideLayout34.xml"/><Relationship Id="rId20" Type="http://schemas.openxmlformats.org/officeDocument/2006/relationships/slideLayout" Target="../slideLayouts/slideLayout38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28.xml"/><Relationship Id="rId19" Type="http://schemas.openxmlformats.org/officeDocument/2006/relationships/slideLayout" Target="../slideLayouts/slideLayout37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Relationship Id="rId14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8075" y="6357823"/>
            <a:ext cx="4114264" cy="366267"/>
          </a:xfrm>
          <a:prstGeom prst="rect">
            <a:avLst/>
          </a:prstGeom>
        </p:spPr>
        <p:txBody>
          <a:bodyPr vert="horz" lIns="122008" tIns="61004" rIns="122008" bIns="61004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  <a:latin typeface="A Jannat LT" panose="01000000000000000000" pitchFamily="2" charset="-78"/>
                <a:cs typeface="A Jannat LT" panose="01000000000000000000" pitchFamily="2" charset="-78"/>
              </a:defRPr>
            </a:lvl1pPr>
          </a:lstStyle>
          <a:p>
            <a:r>
              <a:rPr lang="ar-AE" dirty="0"/>
              <a:t>بوربوينت بالعربي </a:t>
            </a:r>
            <a:r>
              <a:rPr lang="en-US" dirty="0"/>
              <a:t> www.arabppt.com</a:t>
            </a:r>
          </a:p>
        </p:txBody>
      </p:sp>
    </p:spTree>
    <p:extLst>
      <p:ext uri="{BB962C8B-B14F-4D97-AF65-F5344CB8AC3E}">
        <p14:creationId xmlns:p14="http://schemas.microsoft.com/office/powerpoint/2010/main" val="173755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72" r:id="rId2"/>
    <p:sldLayoutId id="2147483670" r:id="rId3"/>
    <p:sldLayoutId id="2147483652" r:id="rId4"/>
    <p:sldLayoutId id="2147483671" r:id="rId5"/>
    <p:sldLayoutId id="2147483655" r:id="rId6"/>
    <p:sldLayoutId id="2147483662" r:id="rId7"/>
    <p:sldLayoutId id="2147483663" r:id="rId8"/>
    <p:sldLayoutId id="2147483665" r:id="rId9"/>
    <p:sldLayoutId id="2147483666" r:id="rId10"/>
    <p:sldLayoutId id="2147483667" r:id="rId11"/>
    <p:sldLayoutId id="2147483664" r:id="rId12"/>
    <p:sldLayoutId id="2147483668" r:id="rId13"/>
    <p:sldLayoutId id="2147483669" r:id="rId14"/>
    <p:sldLayoutId id="2147483656" r:id="rId15"/>
    <p:sldLayoutId id="2147483771" r:id="rId16"/>
    <p:sldLayoutId id="2147483773" r:id="rId17"/>
  </p:sldLayoutIdLst>
  <p:txStyles>
    <p:titleStyle>
      <a:lvl1pPr algn="ctr" defTabSz="1220084" rtl="0" eaLnBrk="1" latinLnBrk="1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531" indent="-457531" algn="l" defTabSz="1220084" rtl="0" eaLnBrk="1" latinLnBrk="1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1318" indent="-381276" algn="l" defTabSz="1220084" rtl="0" eaLnBrk="1" latinLnBrk="1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5105" indent="-305021" algn="l" defTabSz="1220084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5147" indent="-305021" algn="l" defTabSz="1220084" rtl="0" eaLnBrk="1" latinLnBrk="1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5189" indent="-305021" algn="l" defTabSz="1220084" rtl="0" eaLnBrk="1" latinLnBrk="1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5231" indent="-305021" algn="l" defTabSz="1220084" rtl="0" eaLnBrk="1" latinLnBrk="1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5273" indent="-305021" algn="l" defTabSz="1220084" rtl="0" eaLnBrk="1" latinLnBrk="1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5315" indent="-305021" algn="l" defTabSz="1220084" rtl="0" eaLnBrk="1" latinLnBrk="1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5357" indent="-305021" algn="l" defTabSz="1220084" rtl="0" eaLnBrk="1" latinLnBrk="1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1220084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0042" algn="l" defTabSz="1220084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0084" algn="l" defTabSz="1220084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0126" algn="l" defTabSz="1220084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0168" algn="l" defTabSz="1220084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0210" algn="l" defTabSz="1220084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0252" algn="l" defTabSz="1220084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0294" algn="l" defTabSz="1220084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0336" algn="l" defTabSz="1220084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8075" y="6357823"/>
            <a:ext cx="4114264" cy="366267"/>
          </a:xfrm>
          <a:prstGeom prst="rect">
            <a:avLst/>
          </a:prstGeom>
        </p:spPr>
        <p:txBody>
          <a:bodyPr vert="horz" lIns="122008" tIns="61004" rIns="122008" bIns="61004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  <a:latin typeface="A Jannat LT" panose="01000000000000000000" pitchFamily="2" charset="-78"/>
                <a:cs typeface="A Jannat LT" panose="01000000000000000000" pitchFamily="2" charset="-78"/>
              </a:defRPr>
            </a:lvl1pPr>
          </a:lstStyle>
          <a:p>
            <a:r>
              <a:rPr lang="ar-AE" dirty="0"/>
              <a:t>بوربوينت بالعربي </a:t>
            </a:r>
            <a:r>
              <a:rPr lang="en-US" dirty="0"/>
              <a:t> www.arabppt.com</a:t>
            </a:r>
          </a:p>
        </p:txBody>
      </p:sp>
    </p:spTree>
    <p:extLst>
      <p:ext uri="{BB962C8B-B14F-4D97-AF65-F5344CB8AC3E}">
        <p14:creationId xmlns:p14="http://schemas.microsoft.com/office/powerpoint/2010/main" val="2754710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1220084" rtl="0" eaLnBrk="1" latinLnBrk="1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531" indent="-457531" algn="l" defTabSz="1220084" rtl="0" eaLnBrk="1" latinLnBrk="1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1318" indent="-381276" algn="l" defTabSz="1220084" rtl="0" eaLnBrk="1" latinLnBrk="1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5105" indent="-305021" algn="l" defTabSz="1220084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5147" indent="-305021" algn="l" defTabSz="1220084" rtl="0" eaLnBrk="1" latinLnBrk="1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5189" indent="-305021" algn="l" defTabSz="1220084" rtl="0" eaLnBrk="1" latinLnBrk="1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5231" indent="-305021" algn="l" defTabSz="1220084" rtl="0" eaLnBrk="1" latinLnBrk="1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5273" indent="-305021" algn="l" defTabSz="1220084" rtl="0" eaLnBrk="1" latinLnBrk="1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5315" indent="-305021" algn="l" defTabSz="1220084" rtl="0" eaLnBrk="1" latinLnBrk="1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5357" indent="-305021" algn="l" defTabSz="1220084" rtl="0" eaLnBrk="1" latinLnBrk="1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1220084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0042" algn="l" defTabSz="1220084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0084" algn="l" defTabSz="1220084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0126" algn="l" defTabSz="1220084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0168" algn="l" defTabSz="1220084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0210" algn="l" defTabSz="1220084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0252" algn="l" defTabSz="1220084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0294" algn="l" defTabSz="1220084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0336" algn="l" defTabSz="1220084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5770" y="2964020"/>
            <a:ext cx="2981470" cy="3209610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123" y="4488372"/>
            <a:ext cx="8533289" cy="1507416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123" y="685959"/>
            <a:ext cx="8533289" cy="3616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3123" y="6173629"/>
            <a:ext cx="1599992" cy="36521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123" y="6173629"/>
            <a:ext cx="7542818" cy="36521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r>
              <a:rPr lang="ar-AE"/>
              <a:t>بوربوينت بالعربي </a:t>
            </a:r>
            <a:r>
              <a:rPr lang="en-US"/>
              <a:t> www.arabppt.com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1852" y="5579767"/>
            <a:ext cx="1142096" cy="6700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8653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588" r:id="rId1"/>
    <p:sldLayoutId id="2147484589" r:id="rId2"/>
    <p:sldLayoutId id="2147484590" r:id="rId3"/>
    <p:sldLayoutId id="2147484591" r:id="rId4"/>
    <p:sldLayoutId id="2147484592" r:id="rId5"/>
    <p:sldLayoutId id="2147484593" r:id="rId6"/>
    <p:sldLayoutId id="2147484594" r:id="rId7"/>
    <p:sldLayoutId id="2147484595" r:id="rId8"/>
    <p:sldLayoutId id="2147484596" r:id="rId9"/>
    <p:sldLayoutId id="2147484597" r:id="rId10"/>
    <p:sldLayoutId id="2147484598" r:id="rId11"/>
    <p:sldLayoutId id="2147484599" r:id="rId12"/>
    <p:sldLayoutId id="2147484600" r:id="rId13"/>
    <p:sldLayoutId id="2147484601" r:id="rId14"/>
    <p:sldLayoutId id="2147484602" r:id="rId15"/>
    <p:sldLayoutId id="2147484603" r:id="rId16"/>
    <p:sldLayoutId id="2147484604" r:id="rId17"/>
    <p:sldLayoutId id="2147484605" r:id="rId18"/>
    <p:sldLayoutId id="2147484606" r:id="rId19"/>
    <p:sldLayoutId id="2147484607" r:id="rId20"/>
  </p:sldLayoutIdLst>
  <p:txStyles>
    <p:titleStyle>
      <a:lvl1pPr algn="l" defTabSz="457154" rtl="1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85721" indent="-285721" algn="r" defTabSz="457154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876" indent="-285721" algn="r" defTabSz="457154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030" indent="-285721" algn="r" defTabSz="457154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2896" indent="-171433" algn="r" defTabSz="457154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050" indent="-171433" algn="r" defTabSz="457154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349" indent="-228577" algn="r" defTabSz="457154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503" indent="-228577" algn="r" defTabSz="457154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8657" indent="-228577" algn="r" defTabSz="457154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5811" indent="-228577" algn="r" defTabSz="457154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154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4" algn="r" defTabSz="457154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r" defTabSz="457154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3" algn="r" defTabSz="457154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7" algn="r" defTabSz="457154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1" algn="r" defTabSz="457154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r" defTabSz="457154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r" defTabSz="457154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4" algn="r" defTabSz="457154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Relationship Id="rId4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Relationship Id="rId4" Type="http://schemas.openxmlformats.org/officeDocument/2006/relationships/image" Target="../media/image8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8.xml"/><Relationship Id="rId4" Type="http://schemas.openxmlformats.org/officeDocument/2006/relationships/image" Target="../media/image8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94606" y="2709714"/>
            <a:ext cx="8352928" cy="1152395"/>
          </a:xfrm>
        </p:spPr>
        <p:txBody>
          <a:bodyPr lIns="91506" tIns="45753" rIns="91506" bIns="45753">
            <a:noAutofit/>
          </a:bodyPr>
          <a:lstStyle/>
          <a:p>
            <a:pPr algn="ctr"/>
            <a:r>
              <a:rPr lang="ar-EG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aditional Arabic" pitchFamily="18" charset="-78"/>
                <a:cs typeface="Sultan -  Aden1" pitchFamily="2" charset="-78"/>
              </a:rPr>
              <a:t>دبلوم إدارة الموارد البشرية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raditional Arabic" pitchFamily="18" charset="-78"/>
              <a:cs typeface="Sultan -  Aden1" pitchFamily="2" charset="-78"/>
            </a:endParaRPr>
          </a:p>
          <a:p>
            <a:pPr algn="ctr"/>
            <a:r>
              <a:rPr lang="ar-EG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aditional Arabic" pitchFamily="18" charset="-78"/>
                <a:cs typeface="Sultan -  Aden1" pitchFamily="2" charset="-78"/>
              </a:rPr>
              <a:t>المستوي </a:t>
            </a:r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aditional Arabic" pitchFamily="18" charset="-78"/>
                <a:cs typeface="Sultan -  Aden1" pitchFamily="2" charset="-78"/>
              </a:rPr>
              <a:t>الخامس</a:t>
            </a:r>
            <a:endParaRPr lang="en-US" altLang="ko-KR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raditional Arabic" pitchFamily="18" charset="-78"/>
              <a:cs typeface="Sultan -  Aden1" pitchFamily="2" charset="-78"/>
            </a:endParaRPr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1126654" y="3933850"/>
            <a:ext cx="7776864" cy="1512168"/>
          </a:xfrm>
          <a:prstGeom prst="rect">
            <a:avLst/>
          </a:prstGeom>
        </p:spPr>
        <p:txBody>
          <a:bodyPr lIns="91506" tIns="45753" rIns="91506" bIns="45753" anchor="ctr">
            <a:noAutofit/>
          </a:bodyPr>
          <a:lstStyle>
            <a:lvl1pPr indent="0" algn="r" rtl="1">
              <a:lnSpc>
                <a:spcPct val="100000"/>
              </a:lnSpc>
              <a:spcBef>
                <a:spcPct val="20000"/>
              </a:spcBef>
              <a:buFont typeface="Arial" pitchFamily="34" charset="0"/>
              <a:buNone/>
              <a:defRPr sz="4400" b="0" baseline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aditional Arabic" pitchFamily="18" charset="-78"/>
                <a:cs typeface="Traditional Arabic" pitchFamily="18" charset="-78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pPr algn="ctr"/>
            <a:r>
              <a:rPr lang="ar-SA" altLang="ko-KR" sz="4800" dirty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Sultan -  Aden1" pitchFamily="2" charset="-78"/>
              </a:rPr>
              <a:t>مقـــــرر إدارة الأداء</a:t>
            </a:r>
            <a:endParaRPr lang="en-US" altLang="ko-KR" sz="4800" dirty="0"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Sultan -  Aden1" pitchFamily="2" charset="-78"/>
            </a:endParaRP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D45AECA8-D771-56E5-CD54-2C060BCE1D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56184" cy="1177261"/>
          </a:xfrm>
          <a:prstGeom prst="rect">
            <a:avLst/>
          </a:prstGeom>
        </p:spPr>
      </p:pic>
      <p:pic>
        <p:nvPicPr>
          <p:cNvPr id="10" name="Picture 36">
            <a:extLst>
              <a:ext uri="{FF2B5EF4-FFF2-40B4-BE49-F238E27FC236}">
                <a16:creationId xmlns:a16="http://schemas.microsoft.com/office/drawing/2014/main" id="{DBC07C71-0881-CB23-CF2C-C4FBBB2ED1F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4229" y="0"/>
            <a:ext cx="1656184" cy="1013169"/>
          </a:xfrm>
          <a:prstGeom prst="rect">
            <a:avLst/>
          </a:prstGeom>
        </p:spPr>
      </p:pic>
      <p:sp>
        <p:nvSpPr>
          <p:cNvPr id="11" name="مربع نص 2">
            <a:extLst>
              <a:ext uri="{FF2B5EF4-FFF2-40B4-BE49-F238E27FC236}">
                <a16:creationId xmlns:a16="http://schemas.microsoft.com/office/drawing/2014/main" id="{D82FF66D-5C0B-CA80-2820-FCC4A567F66D}"/>
              </a:ext>
            </a:extLst>
          </p:cNvPr>
          <p:cNvSpPr txBox="1"/>
          <p:nvPr/>
        </p:nvSpPr>
        <p:spPr>
          <a:xfrm>
            <a:off x="2350790" y="99986"/>
            <a:ext cx="6840760" cy="1229001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15000"/>
              </a:lnSpc>
              <a:spcAft>
                <a:spcPts val="800"/>
              </a:spcAft>
            </a:pPr>
            <a:r>
              <a:rPr lang="ar-SA" sz="2800" b="1" dirty="0">
                <a:solidFill>
                  <a:srgbClr val="943634"/>
                </a:solidFill>
                <a:effectLst/>
                <a:latin typeface="29LT Bukra Bold" panose="000B0903020204020204" pitchFamily="34" charset="-78"/>
                <a:ea typeface="Calibri" panose="020F0502020204030204" pitchFamily="34" charset="0"/>
                <a:cs typeface="29LT Bukra Bold" panose="000B0903020204020204" pitchFamily="34" charset="-78"/>
              </a:rPr>
              <a:t>معهــد آفــاق القادة العالي للتدريب</a:t>
            </a:r>
            <a:endParaRPr lang="en-US" sz="1800" dirty="0">
              <a:effectLst/>
              <a:latin typeface="29LT Bukra Bold" panose="000B0903020204020204" pitchFamily="34" charset="-78"/>
              <a:ea typeface="Calibri" panose="020F0502020204030204" pitchFamily="34" charset="0"/>
              <a:cs typeface="29LT Bukra Bold" panose="000B0903020204020204" pitchFamily="34" charset="-78"/>
            </a:endParaRPr>
          </a:p>
          <a:p>
            <a:pPr algn="ctr" rtl="1">
              <a:lnSpc>
                <a:spcPct val="115000"/>
              </a:lnSpc>
              <a:spcAft>
                <a:spcPts val="800"/>
              </a:spcAft>
            </a:pPr>
            <a:r>
              <a:rPr lang="ar-SA" sz="1600" b="1" dirty="0">
                <a:solidFill>
                  <a:srgbClr val="943634"/>
                </a:solidFill>
                <a:effectLst/>
                <a:latin typeface="29LT Bukra Bold" panose="000B0903020204020204" pitchFamily="34" charset="-78"/>
                <a:ea typeface="Calibri" panose="020F0502020204030204" pitchFamily="34" charset="0"/>
                <a:cs typeface="29LT Bukra Bold" panose="000B0903020204020204" pitchFamily="34" charset="-78"/>
              </a:rPr>
              <a:t>              تحت اشراف </a:t>
            </a:r>
            <a:endParaRPr lang="en-US" sz="1400" dirty="0">
              <a:effectLst/>
              <a:latin typeface="29LT Bukra Bold" panose="000B0903020204020204" pitchFamily="34" charset="-78"/>
              <a:ea typeface="Calibri" panose="020F0502020204030204" pitchFamily="34" charset="0"/>
              <a:cs typeface="29LT Bukra Bold" panose="000B0903020204020204" pitchFamily="34" charset="-78"/>
            </a:endParaRPr>
          </a:p>
          <a:p>
            <a:pPr algn="ctr" rtl="1">
              <a:lnSpc>
                <a:spcPct val="115000"/>
              </a:lnSpc>
              <a:spcAft>
                <a:spcPts val="800"/>
              </a:spcAft>
            </a:pPr>
            <a:r>
              <a:rPr lang="ar-SA" sz="1600" b="1" dirty="0">
                <a:solidFill>
                  <a:srgbClr val="943634"/>
                </a:solidFill>
                <a:effectLst/>
                <a:latin typeface="29LT Bukra Bold" panose="000B0903020204020204" pitchFamily="34" charset="-78"/>
                <a:ea typeface="Calibri" panose="020F0502020204030204" pitchFamily="34" charset="0"/>
                <a:cs typeface="29LT Bukra Bold" panose="000B0903020204020204" pitchFamily="34" charset="-78"/>
              </a:rPr>
              <a:t>المؤسسة العامة للتدريب التقني والمهني</a:t>
            </a:r>
            <a:endParaRPr lang="en-US" sz="1400" dirty="0">
              <a:effectLst/>
              <a:latin typeface="29LT Bukra Bold" panose="000B0903020204020204" pitchFamily="34" charset="-78"/>
              <a:ea typeface="Calibri" panose="020F0502020204030204" pitchFamily="34" charset="0"/>
              <a:cs typeface="29LT Bukra Bold" panose="000B0903020204020204" pitchFamily="34" charset="-78"/>
            </a:endParaRPr>
          </a:p>
          <a:p>
            <a:pPr algn="r" rtl="1">
              <a:lnSpc>
                <a:spcPct val="115000"/>
              </a:lnSpc>
              <a:spcAft>
                <a:spcPts val="800"/>
              </a:spcAft>
            </a:pPr>
            <a:r>
              <a:rPr lang="ar-SA" sz="1400" b="1" dirty="0">
                <a:solidFill>
                  <a:srgbClr val="943634"/>
                </a:solidFill>
                <a:effectLst/>
                <a:ea typeface="Calibri" panose="020F0502020204030204" pitchFamily="34" charset="0"/>
                <a:cs typeface="sultan_mudaim.edit:mezajeey"/>
              </a:rPr>
              <a:t> </a:t>
            </a:r>
            <a:endParaRPr lang="en-US" sz="11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648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 tmFilter="0, 0; .2, .5; .8, .5; 1, 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25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7" grpId="0" build="p"/>
      <p:bldP spid="7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/>
          <p:cNvSpPr txBox="1"/>
          <p:nvPr/>
        </p:nvSpPr>
        <p:spPr>
          <a:xfrm>
            <a:off x="4159899" y="3491814"/>
            <a:ext cx="710793" cy="533604"/>
          </a:xfrm>
          <a:prstGeom prst="rect">
            <a:avLst/>
          </a:prstGeom>
          <a:noFill/>
        </p:spPr>
        <p:txBody>
          <a:bodyPr wrap="square" lIns="121996" tIns="60999" rIns="121996" bIns="60999" rtlCol="0">
            <a:spAutoFit/>
          </a:bodyPr>
          <a:lstStyle/>
          <a:p>
            <a:r>
              <a:rPr lang="en-US" altLang="ko-KR" sz="27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27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37A826E-8748-467B-86FB-A8086EA6FBD2}"/>
              </a:ext>
            </a:extLst>
          </p:cNvPr>
          <p:cNvGrpSpPr/>
          <p:nvPr/>
        </p:nvGrpSpPr>
        <p:grpSpPr>
          <a:xfrm flipH="1">
            <a:off x="630581" y="2037524"/>
            <a:ext cx="7229261" cy="960222"/>
            <a:chOff x="3131840" y="1275606"/>
            <a:chExt cx="5468955" cy="720000"/>
          </a:xfrm>
        </p:grpSpPr>
        <p:grpSp>
          <p:nvGrpSpPr>
            <p:cNvPr id="6" name="Group 5"/>
            <p:cNvGrpSpPr/>
            <p:nvPr/>
          </p:nvGrpSpPr>
          <p:grpSpPr>
            <a:xfrm>
              <a:off x="3131840" y="1275606"/>
              <a:ext cx="5256584" cy="720000"/>
              <a:chOff x="3131840" y="1491630"/>
              <a:chExt cx="5256584" cy="576064"/>
            </a:xfrm>
          </p:grpSpPr>
          <p:sp>
            <p:nvSpPr>
              <p:cNvPr id="2" name="Rectangle 1"/>
              <p:cNvSpPr/>
              <p:nvPr/>
            </p:nvSpPr>
            <p:spPr>
              <a:xfrm>
                <a:off x="3131840" y="1491630"/>
                <a:ext cx="5256584" cy="57606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r" rtl="1"/>
                <a:endParaRPr lang="ko-KR" altLang="en-US"/>
              </a:p>
            </p:txBody>
          </p:sp>
          <p:sp>
            <p:nvSpPr>
              <p:cNvPr id="5" name="Right Triangle 4"/>
              <p:cNvSpPr/>
              <p:nvPr/>
            </p:nvSpPr>
            <p:spPr>
              <a:xfrm rot="5400000">
                <a:off x="3203840" y="1419630"/>
                <a:ext cx="576000" cy="7200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r" rtl="1"/>
                <a:endParaRPr lang="ko-KR" altLang="en-US" dirty="0"/>
              </a:p>
            </p:txBody>
          </p:sp>
        </p:grpSp>
        <p:sp>
          <p:nvSpPr>
            <p:cNvPr id="26" name="TextBox 25"/>
            <p:cNvSpPr txBox="1"/>
            <p:nvPr/>
          </p:nvSpPr>
          <p:spPr>
            <a:xfrm>
              <a:off x="3131840" y="1275606"/>
              <a:ext cx="533164" cy="3799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rtl="1"/>
              <a:r>
                <a:rPr lang="ar-EG" altLang="ko-KR" sz="2700" b="1" dirty="0">
                  <a:solidFill>
                    <a:schemeClr val="bg1"/>
                  </a:solidFill>
                  <a:cs typeface="Arial" pitchFamily="34" charset="0"/>
                </a:rPr>
                <a:t>01</a:t>
              </a:r>
              <a:endParaRPr lang="ko-KR" altLang="en-US" sz="27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139946" y="1447950"/>
              <a:ext cx="4460849" cy="5307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sz="4000" b="1" dirty="0">
                  <a:ln w="0"/>
                  <a:effectLst>
                    <a:glow rad="63500">
                      <a:schemeClr val="accent2">
                        <a:satMod val="175000"/>
                        <a:alpha val="40000"/>
                      </a:schemeClr>
                    </a:glow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raditional Arabic" panose="02020603050405020304" pitchFamily="18" charset="-78"/>
                  <a:cs typeface="Traditional Arabic" panose="02020603050405020304" pitchFamily="18" charset="-78"/>
                </a:rPr>
                <a:t>مفــــــــــه</a:t>
              </a:r>
              <a:r>
                <a:rPr lang="ar-EG" sz="4000" b="1" dirty="0">
                  <a:ln w="0"/>
                  <a:effectLst>
                    <a:glow rad="63500">
                      <a:schemeClr val="accent2">
                        <a:satMod val="175000"/>
                        <a:alpha val="40000"/>
                      </a:schemeClr>
                    </a:glow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raditional Arabic" panose="02020603050405020304" pitchFamily="18" charset="-78"/>
                  <a:cs typeface="Traditional Arabic" panose="02020603050405020304" pitchFamily="18" charset="-78"/>
                </a:rPr>
                <a:t>ـ</a:t>
              </a:r>
              <a:r>
                <a:rPr lang="ar-SA" sz="4000" b="1" dirty="0">
                  <a:ln w="0"/>
                  <a:effectLst>
                    <a:glow rad="63500">
                      <a:schemeClr val="accent2">
                        <a:satMod val="175000"/>
                        <a:alpha val="40000"/>
                      </a:schemeClr>
                    </a:glow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raditional Arabic" panose="02020603050405020304" pitchFamily="18" charset="-78"/>
                  <a:cs typeface="Traditional Arabic" panose="02020603050405020304" pitchFamily="18" charset="-78"/>
                </a:rPr>
                <a:t>وم </a:t>
              </a:r>
              <a:r>
                <a:rPr lang="ar-EG" sz="4000" b="1" dirty="0">
                  <a:ln w="0"/>
                  <a:effectLst>
                    <a:glow rad="63500">
                      <a:schemeClr val="accent2">
                        <a:satMod val="175000"/>
                        <a:alpha val="40000"/>
                      </a:schemeClr>
                    </a:glow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raditional Arabic" panose="02020603050405020304" pitchFamily="18" charset="-78"/>
                  <a:cs typeface="Traditional Arabic" panose="02020603050405020304" pitchFamily="18" charset="-78"/>
                </a:rPr>
                <a:t>إدارة </a:t>
              </a:r>
              <a:r>
                <a:rPr lang="ar-SA" sz="4000" b="1" dirty="0">
                  <a:ln w="0"/>
                  <a:effectLst>
                    <a:glow rad="63500">
                      <a:schemeClr val="accent2">
                        <a:satMod val="175000"/>
                        <a:alpha val="40000"/>
                      </a:schemeClr>
                    </a:glow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raditional Arabic" panose="02020603050405020304" pitchFamily="18" charset="-78"/>
                  <a:cs typeface="Traditional Arabic" panose="02020603050405020304" pitchFamily="18" charset="-78"/>
                </a:rPr>
                <a:t>الأداء</a:t>
              </a:r>
              <a:endParaRPr lang="ko-KR" altLang="en-US" sz="4000" b="1" dirty="0">
                <a:ln w="0"/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endParaRP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D9548DD1-C43F-42E0-97A1-1A11F9F5B224}"/>
              </a:ext>
            </a:extLst>
          </p:cNvPr>
          <p:cNvGrpSpPr/>
          <p:nvPr/>
        </p:nvGrpSpPr>
        <p:grpSpPr>
          <a:xfrm flipH="1">
            <a:off x="911309" y="3466627"/>
            <a:ext cx="6948535" cy="960222"/>
            <a:chOff x="3131840" y="1275606"/>
            <a:chExt cx="5256584" cy="720000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74BD0770-2493-48A0-8DB3-79F9637BB146}"/>
                </a:ext>
              </a:extLst>
            </p:cNvPr>
            <p:cNvGrpSpPr/>
            <p:nvPr/>
          </p:nvGrpSpPr>
          <p:grpSpPr>
            <a:xfrm>
              <a:off x="3131840" y="1275606"/>
              <a:ext cx="5256584" cy="720000"/>
              <a:chOff x="3131840" y="1491630"/>
              <a:chExt cx="5256584" cy="576064"/>
            </a:xfrm>
          </p:grpSpPr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E1F8A135-F486-4F1A-943C-336657BF8159}"/>
                  </a:ext>
                </a:extLst>
              </p:cNvPr>
              <p:cNvSpPr/>
              <p:nvPr/>
            </p:nvSpPr>
            <p:spPr>
              <a:xfrm>
                <a:off x="3131840" y="1491630"/>
                <a:ext cx="5256584" cy="57606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r" rtl="1"/>
                <a:endParaRPr lang="ko-KR" altLang="en-US"/>
              </a:p>
            </p:txBody>
          </p:sp>
          <p:sp>
            <p:nvSpPr>
              <p:cNvPr id="48" name="Right Triangle 47">
                <a:extLst>
                  <a:ext uri="{FF2B5EF4-FFF2-40B4-BE49-F238E27FC236}">
                    <a16:creationId xmlns:a16="http://schemas.microsoft.com/office/drawing/2014/main" id="{02BAB452-1918-4B27-9840-B629C86771C3}"/>
                  </a:ext>
                </a:extLst>
              </p:cNvPr>
              <p:cNvSpPr/>
              <p:nvPr/>
            </p:nvSpPr>
            <p:spPr>
              <a:xfrm rot="5400000">
                <a:off x="3203840" y="1419630"/>
                <a:ext cx="576000" cy="7200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r" rtl="1"/>
                <a:endParaRPr lang="ko-KR" altLang="en-US" dirty="0"/>
              </a:p>
            </p:txBody>
          </p:sp>
        </p:grp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8282B94A-14DD-4544-96E0-15482423788A}"/>
                </a:ext>
              </a:extLst>
            </p:cNvPr>
            <p:cNvSpPr txBox="1"/>
            <p:nvPr/>
          </p:nvSpPr>
          <p:spPr>
            <a:xfrm>
              <a:off x="3131840" y="1275606"/>
              <a:ext cx="533164" cy="3799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rtl="1"/>
              <a:r>
                <a:rPr lang="ar-EG" altLang="ko-KR" sz="2700" b="1" dirty="0">
                  <a:solidFill>
                    <a:schemeClr val="bg1"/>
                  </a:solidFill>
                  <a:cs typeface="Arial" pitchFamily="34" charset="0"/>
                </a:rPr>
                <a:t>02</a:t>
              </a:r>
              <a:endParaRPr lang="ko-KR" altLang="en-US" sz="27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5A999947-2791-48F8-8CA5-8D3170CB7F4F}"/>
              </a:ext>
            </a:extLst>
          </p:cNvPr>
          <p:cNvGrpSpPr/>
          <p:nvPr/>
        </p:nvGrpSpPr>
        <p:grpSpPr>
          <a:xfrm flipH="1">
            <a:off x="911309" y="4917844"/>
            <a:ext cx="6948535" cy="960222"/>
            <a:chOff x="3131840" y="1275606"/>
            <a:chExt cx="5256584" cy="720000"/>
          </a:xfrm>
        </p:grpSpPr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7162BD21-8F8E-44FA-ACAA-B309DD648F59}"/>
                </a:ext>
              </a:extLst>
            </p:cNvPr>
            <p:cNvGrpSpPr/>
            <p:nvPr/>
          </p:nvGrpSpPr>
          <p:grpSpPr>
            <a:xfrm>
              <a:off x="3131840" y="1275606"/>
              <a:ext cx="5256584" cy="720000"/>
              <a:chOff x="3131840" y="1491630"/>
              <a:chExt cx="5256584" cy="576064"/>
            </a:xfrm>
          </p:grpSpPr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737DB340-3BB3-47BA-850F-AAF63BC02641}"/>
                  </a:ext>
                </a:extLst>
              </p:cNvPr>
              <p:cNvSpPr/>
              <p:nvPr/>
            </p:nvSpPr>
            <p:spPr>
              <a:xfrm>
                <a:off x="3131840" y="1491630"/>
                <a:ext cx="5256584" cy="57606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/>
                <a:endParaRPr lang="ko-KR" altLang="en-US"/>
              </a:p>
            </p:txBody>
          </p:sp>
          <p:sp>
            <p:nvSpPr>
              <p:cNvPr id="56" name="Right Triangle 55">
                <a:extLst>
                  <a:ext uri="{FF2B5EF4-FFF2-40B4-BE49-F238E27FC236}">
                    <a16:creationId xmlns:a16="http://schemas.microsoft.com/office/drawing/2014/main" id="{3D3621C7-CFAD-485C-A08F-3EF548C79539}"/>
                  </a:ext>
                </a:extLst>
              </p:cNvPr>
              <p:cNvSpPr/>
              <p:nvPr/>
            </p:nvSpPr>
            <p:spPr>
              <a:xfrm rot="5400000">
                <a:off x="3203840" y="1419630"/>
                <a:ext cx="576000" cy="7200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/>
                <a:endParaRPr lang="ko-KR" altLang="en-US" dirty="0"/>
              </a:p>
            </p:txBody>
          </p:sp>
        </p:grp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7512D118-C683-4800-95EB-A67A59624892}"/>
                </a:ext>
              </a:extLst>
            </p:cNvPr>
            <p:cNvSpPr txBox="1"/>
            <p:nvPr/>
          </p:nvSpPr>
          <p:spPr>
            <a:xfrm>
              <a:off x="3131840" y="1275606"/>
              <a:ext cx="533164" cy="3799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rtl="1"/>
              <a:r>
                <a:rPr lang="ar-EG" altLang="ko-KR" sz="2700" b="1" dirty="0">
                  <a:solidFill>
                    <a:schemeClr val="bg1"/>
                  </a:solidFill>
                  <a:cs typeface="Arial" pitchFamily="34" charset="0"/>
                </a:rPr>
                <a:t>03</a:t>
              </a:r>
              <a:endParaRPr lang="ko-KR" altLang="en-US" sz="27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pic>
        <p:nvPicPr>
          <p:cNvPr id="37" name="Picture 3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9462" y="9898"/>
            <a:ext cx="1656184" cy="1013169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 flipH="1">
            <a:off x="2350789" y="68643"/>
            <a:ext cx="6382893" cy="1354306"/>
          </a:xfrm>
          <a:prstGeom prst="rect">
            <a:avLst/>
          </a:prstGeom>
          <a:noFill/>
        </p:spPr>
        <p:txBody>
          <a:bodyPr wrap="square" lIns="122008" tIns="61004" rIns="122008" bIns="61004" rtlCol="0">
            <a:spAutoFit/>
          </a:bodyPr>
          <a:lstStyle/>
          <a:p>
            <a:pPr algn="ctr"/>
            <a:r>
              <a:rPr lang="ar-EG" sz="8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raditional Arabic" pitchFamily="18" charset="-78"/>
                <a:cs typeface="Traditional Arabic" pitchFamily="18" charset="-78"/>
              </a:rPr>
              <a:t>الفـــــصل الأول</a:t>
            </a:r>
          </a:p>
        </p:txBody>
      </p:sp>
      <p:sp>
        <p:nvSpPr>
          <p:cNvPr id="3" name="Rectangle 2"/>
          <p:cNvSpPr/>
          <p:nvPr/>
        </p:nvSpPr>
        <p:spPr>
          <a:xfrm>
            <a:off x="3926298" y="1151553"/>
            <a:ext cx="322876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SA" sz="4000" b="1" dirty="0">
                <a:ln w="1905"/>
                <a:solidFill>
                  <a:srgbClr val="C000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raditional Arabic" pitchFamily="18" charset="-78"/>
                <a:cs typeface="Traditional Arabic" pitchFamily="18" charset="-78"/>
              </a:rPr>
              <a:t>مقدمة عن إدارة الأداء</a:t>
            </a:r>
            <a:endParaRPr lang="ko-KR" altLang="en-US" sz="8000" b="1" dirty="0">
              <a:ln w="1905"/>
              <a:solidFill>
                <a:srgbClr val="C000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36" name="TextBox 29">
            <a:extLst>
              <a:ext uri="{FF2B5EF4-FFF2-40B4-BE49-F238E27FC236}">
                <a16:creationId xmlns:a16="http://schemas.microsoft.com/office/drawing/2014/main" id="{83C381F4-86B2-439C-A46B-A46460E107D2}"/>
              </a:ext>
            </a:extLst>
          </p:cNvPr>
          <p:cNvSpPr txBox="1"/>
          <p:nvPr/>
        </p:nvSpPr>
        <p:spPr>
          <a:xfrm flipH="1">
            <a:off x="550590" y="3740473"/>
            <a:ext cx="58966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4400" b="1" dirty="0">
                <a:ln w="0"/>
                <a:solidFill>
                  <a:srgbClr val="FF0000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أهمـــــيــــة </a:t>
            </a:r>
            <a:r>
              <a:rPr lang="ar-EG" sz="4400" b="1" dirty="0">
                <a:ln w="0"/>
                <a:solidFill>
                  <a:srgbClr val="FF0000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إدارة </a:t>
            </a:r>
            <a:r>
              <a:rPr lang="ar-SA" sz="4400" b="1" dirty="0">
                <a:ln w="0"/>
                <a:solidFill>
                  <a:srgbClr val="FF0000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الأداء</a:t>
            </a:r>
            <a:endParaRPr lang="ko-KR" altLang="en-US" sz="4400" b="1" dirty="0">
              <a:ln w="0"/>
              <a:solidFill>
                <a:srgbClr val="FF0000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38" name="TextBox 29">
            <a:extLst>
              <a:ext uri="{FF2B5EF4-FFF2-40B4-BE49-F238E27FC236}">
                <a16:creationId xmlns:a16="http://schemas.microsoft.com/office/drawing/2014/main" id="{D6F50306-29B0-435A-94C7-989C910EB828}"/>
              </a:ext>
            </a:extLst>
          </p:cNvPr>
          <p:cNvSpPr txBox="1"/>
          <p:nvPr/>
        </p:nvSpPr>
        <p:spPr>
          <a:xfrm flipH="1">
            <a:off x="1558701" y="5002805"/>
            <a:ext cx="481655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4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تـــطــــوير</a:t>
            </a:r>
            <a:r>
              <a:rPr lang="ar-EG" sz="4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إدارة </a:t>
            </a:r>
            <a:r>
              <a:rPr lang="ar-SA" sz="4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الأداء</a:t>
            </a:r>
            <a:endParaRPr lang="ko-KR" altLang="en-US" sz="4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01600">
                  <a:schemeClr val="accent3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E8509B04-AB4C-77ED-C16A-681D1A311B7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56184" cy="1177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523753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" grpId="0"/>
      <p:bldP spid="36" grpId="0"/>
      <p:bldP spid="3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 txBox="1">
            <a:spLocks/>
          </p:cNvSpPr>
          <p:nvPr/>
        </p:nvSpPr>
        <p:spPr>
          <a:xfrm>
            <a:off x="2807616" y="277601"/>
            <a:ext cx="5951886" cy="768263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21996" tIns="60999" rIns="121996" bIns="60999" anchor="ctr"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EG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aditional Arabic" pitchFamily="18" charset="-78"/>
                <a:cs typeface="Traditional Arabic" pitchFamily="18" charset="-78"/>
              </a:rPr>
              <a:t>مــفـــهـــوم إدارة </a:t>
            </a:r>
            <a:r>
              <a:rPr lang="ar-SA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aditional Arabic" pitchFamily="18" charset="-78"/>
                <a:cs typeface="Traditional Arabic" pitchFamily="18" charset="-78"/>
              </a:rPr>
              <a:t>الأداء</a:t>
            </a:r>
            <a:endParaRPr lang="en-US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raditional Arabic" pitchFamily="18" charset="-78"/>
              <a:cs typeface="Traditional Arabic" pitchFamily="18" charset="-78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7657" y="259036"/>
            <a:ext cx="1896533" cy="1160202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671057" y="2469466"/>
            <a:ext cx="1295298" cy="768263"/>
          </a:xfrm>
          <a:prstGeom prst="rect">
            <a:avLst/>
          </a:prstGeom>
          <a:ln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1001">
            <a:schemeClr val="lt2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22008" tIns="61004" rIns="122008" bIns="61004" rtlCol="0" anchor="ctr"/>
          <a:lstStyle/>
          <a:p>
            <a:pPr algn="ctr"/>
            <a:r>
              <a:rPr lang="ar-EG" sz="3700" b="1" dirty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تعريف </a:t>
            </a:r>
          </a:p>
        </p:txBody>
      </p:sp>
      <p:sp>
        <p:nvSpPr>
          <p:cNvPr id="3" name="Down Arrow 2"/>
          <p:cNvSpPr/>
          <p:nvPr/>
        </p:nvSpPr>
        <p:spPr>
          <a:xfrm>
            <a:off x="5711215" y="1074454"/>
            <a:ext cx="562553" cy="530715"/>
          </a:xfrm>
          <a:prstGeom prst="downArrow">
            <a:avLst/>
          </a:prstGeom>
          <a:solidFill>
            <a:srgbClr val="32AEB8"/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endParaRPr lang="ar-EG"/>
          </a:p>
        </p:txBody>
      </p:sp>
      <p:sp>
        <p:nvSpPr>
          <p:cNvPr id="4" name="Rectangle 3"/>
          <p:cNvSpPr/>
          <p:nvPr/>
        </p:nvSpPr>
        <p:spPr>
          <a:xfrm>
            <a:off x="143321" y="1893268"/>
            <a:ext cx="9503819" cy="2200691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122008" tIns="61004" rIns="122008" bIns="61004">
            <a:spAutoFit/>
          </a:bodyPr>
          <a:lstStyle/>
          <a:p>
            <a:pPr algn="r"/>
            <a:r>
              <a:rPr lang="ar-DZ" sz="2900" b="1" dirty="0">
                <a:latin typeface="Traditional Arabic" pitchFamily="18" charset="-78"/>
                <a:cs typeface="Traditional Arabic" pitchFamily="18" charset="-78"/>
              </a:rPr>
              <a:t>هو العملية التي يتم بمقتضاها </a:t>
            </a:r>
            <a:r>
              <a:rPr lang="ar-SA" sz="2900" b="1" dirty="0">
                <a:latin typeface="Traditional Arabic" pitchFamily="18" charset="-78"/>
                <a:cs typeface="Traditional Arabic" pitchFamily="18" charset="-78"/>
              </a:rPr>
              <a:t>يتم </a:t>
            </a:r>
            <a:r>
              <a:rPr lang="ar-DZ" sz="2900" b="1" dirty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قياس</a:t>
            </a:r>
            <a:r>
              <a:rPr lang="ar-DZ" sz="2900" b="1" dirty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DZ" sz="2900" b="1" dirty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مدى التزام الموظف </a:t>
            </a:r>
            <a:endParaRPr lang="ar-SA" sz="2900" b="1" dirty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algn="r"/>
            <a:r>
              <a:rPr lang="ar-SA" sz="2800" b="1" dirty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                                                                </a:t>
            </a:r>
            <a:r>
              <a:rPr lang="ar-DZ" sz="2800" b="1" dirty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بسلوكيات </a:t>
            </a:r>
            <a:r>
              <a:rPr lang="ar-DZ" sz="2800" b="1" dirty="0">
                <a:latin typeface="Traditional Arabic" pitchFamily="18" charset="-78"/>
                <a:cs typeface="Traditional Arabic" pitchFamily="18" charset="-78"/>
              </a:rPr>
              <a:t>العمل المطلوب منه</a:t>
            </a:r>
            <a:endParaRPr lang="en-US" sz="2800" b="1" dirty="0">
              <a:latin typeface="Traditional Arabic" pitchFamily="18" charset="-78"/>
              <a:cs typeface="Traditional Arabic" pitchFamily="18" charset="-78"/>
            </a:endParaRPr>
          </a:p>
          <a:p>
            <a:pPr algn="r"/>
            <a:endParaRPr lang="ar-SA" sz="1800" b="1" dirty="0">
              <a:latin typeface="Traditional Arabic" pitchFamily="18" charset="-78"/>
              <a:cs typeface="Traditional Arabic" pitchFamily="18" charset="-78"/>
            </a:endParaRPr>
          </a:p>
          <a:p>
            <a:pPr algn="r"/>
            <a:r>
              <a:rPr lang="ar-SA" sz="2800" b="1" dirty="0">
                <a:latin typeface="Traditional Arabic" pitchFamily="18" charset="-78"/>
                <a:cs typeface="Traditional Arabic" pitchFamily="18" charset="-78"/>
              </a:rPr>
              <a:t>                                                                  </a:t>
            </a:r>
            <a:r>
              <a:rPr lang="ar-DZ" sz="2800" b="1" dirty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النتائج</a:t>
            </a:r>
            <a:r>
              <a:rPr lang="ar-DZ" sz="2800" b="1" dirty="0">
                <a:latin typeface="Traditional Arabic" pitchFamily="18" charset="-78"/>
                <a:cs typeface="Traditional Arabic" pitchFamily="18" charset="-78"/>
              </a:rPr>
              <a:t> التي تحققت من الالت</a:t>
            </a:r>
            <a:r>
              <a:rPr lang="ar-SA" sz="2800" b="1" dirty="0">
                <a:latin typeface="Traditional Arabic" pitchFamily="18" charset="-78"/>
                <a:cs typeface="Traditional Arabic" pitchFamily="18" charset="-78"/>
              </a:rPr>
              <a:t>ــــــــــــ</a:t>
            </a:r>
            <a:r>
              <a:rPr lang="ar-DZ" sz="2800" b="1" dirty="0">
                <a:latin typeface="Traditional Arabic" pitchFamily="18" charset="-78"/>
                <a:cs typeface="Traditional Arabic" pitchFamily="18" charset="-78"/>
              </a:rPr>
              <a:t>زام</a:t>
            </a:r>
            <a:endParaRPr lang="ar-SA" sz="2800" b="1" dirty="0">
              <a:latin typeface="Traditional Arabic" pitchFamily="18" charset="-78"/>
              <a:cs typeface="Traditional Arabic" pitchFamily="18" charset="-78"/>
            </a:endParaRPr>
          </a:p>
          <a:p>
            <a:pPr algn="r"/>
            <a:r>
              <a:rPr lang="ar-SA" sz="2800" b="1" dirty="0">
                <a:latin typeface="Traditional Arabic" pitchFamily="18" charset="-78"/>
                <a:cs typeface="Traditional Arabic" pitchFamily="18" charset="-78"/>
              </a:rPr>
              <a:t>                                                                 </a:t>
            </a:r>
            <a:r>
              <a:rPr lang="ar-DZ" sz="2800" b="1" dirty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SA" sz="2800" b="1" dirty="0">
                <a:latin typeface="Traditional Arabic" pitchFamily="18" charset="-78"/>
                <a:cs typeface="Traditional Arabic" pitchFamily="18" charset="-78"/>
              </a:rPr>
              <a:t> ب</a:t>
            </a:r>
            <a:r>
              <a:rPr lang="ar-DZ" sz="2800" b="1" dirty="0">
                <a:latin typeface="Traditional Arabic" pitchFamily="18" charset="-78"/>
                <a:cs typeface="Traditional Arabic" pitchFamily="18" charset="-78"/>
              </a:rPr>
              <a:t>هذه السلوكيات</a:t>
            </a:r>
            <a:r>
              <a:rPr lang="ar-SA" sz="2800" b="1" dirty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DZ" sz="2800" b="1" dirty="0">
                <a:latin typeface="Traditional Arabic" pitchFamily="18" charset="-78"/>
                <a:cs typeface="Traditional Arabic" pitchFamily="18" charset="-78"/>
              </a:rPr>
              <a:t>خلال فترة التقويم</a:t>
            </a:r>
            <a:endParaRPr lang="ar-SA" sz="2800" b="1" dirty="0">
              <a:latin typeface="Traditional Arabic" pitchFamily="18" charset="-78"/>
              <a:cs typeface="Traditional Arabic" pitchFamily="18" charset="-78"/>
            </a:endParaRPr>
          </a:p>
          <a:p>
            <a:pPr lvl="0" algn="r" rtl="1"/>
            <a:r>
              <a:rPr lang="ar-EG" sz="100" b="1" dirty="0">
                <a:latin typeface="Traditional Arabic" pitchFamily="18" charset="-78"/>
                <a:cs typeface="Traditional Arabic" pitchFamily="18" charset="-78"/>
              </a:rPr>
              <a:t>                                                              </a:t>
            </a:r>
            <a:endParaRPr lang="ar-EG" sz="29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16" name="Left Arrow 15"/>
          <p:cNvSpPr/>
          <p:nvPr/>
        </p:nvSpPr>
        <p:spPr>
          <a:xfrm>
            <a:off x="9743139" y="2559385"/>
            <a:ext cx="822038" cy="624214"/>
          </a:xfrm>
          <a:prstGeom prst="leftArrow">
            <a:avLst/>
          </a:prstGeom>
          <a:ln/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r>
              <a:rPr lang="ar-EG" sz="2700" b="1" dirty="0">
                <a:solidFill>
                  <a:schemeClr val="tx1"/>
                </a:solidFill>
              </a:rPr>
              <a:t>1</a:t>
            </a:r>
          </a:p>
        </p:txBody>
      </p:sp>
      <p:cxnSp>
        <p:nvCxnSpPr>
          <p:cNvPr id="7" name="Straight Arrow Connector 6"/>
          <p:cNvCxnSpPr>
            <a:cxnSpLocks/>
          </p:cNvCxnSpPr>
          <p:nvPr/>
        </p:nvCxnSpPr>
        <p:spPr>
          <a:xfrm flipH="1">
            <a:off x="4020325" y="2373433"/>
            <a:ext cx="861268" cy="14404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cxnSpLocks/>
          </p:cNvCxnSpPr>
          <p:nvPr/>
        </p:nvCxnSpPr>
        <p:spPr>
          <a:xfrm flipH="1">
            <a:off x="3934966" y="2373433"/>
            <a:ext cx="946628" cy="105636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10695278" y="4438157"/>
            <a:ext cx="1295298" cy="479697"/>
          </a:xfrm>
          <a:prstGeom prst="rect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22008" tIns="61004" rIns="122008" bIns="61004" rtlCol="0" anchor="ctr"/>
          <a:lstStyle/>
          <a:p>
            <a:pPr algn="ctr"/>
            <a:r>
              <a:rPr lang="ar-EG" sz="3200" b="1" dirty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تعريف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67542" y="4390123"/>
            <a:ext cx="9503819" cy="56947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122008" tIns="61004" rIns="122008" bIns="61004">
            <a:spAutoFit/>
          </a:bodyPr>
          <a:lstStyle/>
          <a:p>
            <a:pPr lvl="0" algn="r" rtl="1"/>
            <a:r>
              <a:rPr lang="ar-DZ" sz="2900" b="1" dirty="0">
                <a:latin typeface="Traditional Arabic" pitchFamily="18" charset="-78"/>
                <a:cs typeface="Traditional Arabic" pitchFamily="18" charset="-78"/>
              </a:rPr>
              <a:t>هو معرفة درجة إتقان الموظف للعمل المكلف به.</a:t>
            </a:r>
            <a:r>
              <a:rPr lang="en-US" sz="2900" b="1" dirty="0">
                <a:latin typeface="Traditional Arabic" pitchFamily="18" charset="-78"/>
                <a:cs typeface="Traditional Arabic" pitchFamily="18" charset="-78"/>
              </a:rPr>
              <a:t> </a:t>
            </a:r>
          </a:p>
        </p:txBody>
      </p:sp>
      <p:sp>
        <p:nvSpPr>
          <p:cNvPr id="21" name="Left Arrow 20"/>
          <p:cNvSpPr/>
          <p:nvPr/>
        </p:nvSpPr>
        <p:spPr>
          <a:xfrm>
            <a:off x="9813058" y="4365898"/>
            <a:ext cx="820768" cy="624214"/>
          </a:xfrm>
          <a:prstGeom prst="leftArrow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122008" tIns="61004" rIns="122008" bIns="61004" rtlCol="0" anchor="ctr"/>
          <a:lstStyle/>
          <a:p>
            <a:pPr algn="ctr"/>
            <a:r>
              <a:rPr lang="ar-EG" sz="27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2" name="Oval 11"/>
          <p:cNvSpPr/>
          <p:nvPr/>
        </p:nvSpPr>
        <p:spPr>
          <a:xfrm>
            <a:off x="4006974" y="2613614"/>
            <a:ext cx="297168" cy="384132"/>
          </a:xfrm>
          <a:prstGeom prst="ellips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22008" tIns="61004" rIns="122008" bIns="61004" spcCol="0" rtlCol="0" anchor="ctr"/>
          <a:lstStyle/>
          <a:p>
            <a:pPr algn="ctr"/>
            <a:r>
              <a:rPr lang="ar-EG" sz="2700" b="1" dirty="0">
                <a:latin typeface="Traditional Arabic" pitchFamily="18" charset="-78"/>
                <a:cs typeface="Traditional Arabic" pitchFamily="18" charset="-78"/>
              </a:rPr>
              <a:t>و</a:t>
            </a:r>
          </a:p>
        </p:txBody>
      </p:sp>
      <p:sp>
        <p:nvSpPr>
          <p:cNvPr id="23" name="Rectangle 16">
            <a:extLst>
              <a:ext uri="{FF2B5EF4-FFF2-40B4-BE49-F238E27FC236}">
                <a16:creationId xmlns:a16="http://schemas.microsoft.com/office/drawing/2014/main" id="{9AC036FE-BE1B-4FD6-B652-25EC2A08BBAD}"/>
              </a:ext>
            </a:extLst>
          </p:cNvPr>
          <p:cNvSpPr/>
          <p:nvPr/>
        </p:nvSpPr>
        <p:spPr>
          <a:xfrm>
            <a:off x="10721843" y="5470377"/>
            <a:ext cx="1295298" cy="479697"/>
          </a:xfrm>
          <a:prstGeom prst="rect">
            <a:avLst/>
          </a:prstGeom>
          <a:ln/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/>
            <a:contourClr>
              <a:schemeClr val="accent2">
                <a:shade val="35000"/>
                <a:satMod val="16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r>
              <a:rPr lang="ar-EG" sz="3200" b="1" dirty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تعريف </a:t>
            </a:r>
          </a:p>
        </p:txBody>
      </p:sp>
      <p:sp>
        <p:nvSpPr>
          <p:cNvPr id="24" name="Left Arrow 20">
            <a:extLst>
              <a:ext uri="{FF2B5EF4-FFF2-40B4-BE49-F238E27FC236}">
                <a16:creationId xmlns:a16="http://schemas.microsoft.com/office/drawing/2014/main" id="{3249D39F-CD8E-45E7-BCE6-7CF2EEC2C519}"/>
              </a:ext>
            </a:extLst>
          </p:cNvPr>
          <p:cNvSpPr/>
          <p:nvPr/>
        </p:nvSpPr>
        <p:spPr>
          <a:xfrm>
            <a:off x="9839623" y="5469876"/>
            <a:ext cx="794204" cy="624214"/>
          </a:xfrm>
          <a:prstGeom prst="leftArrow">
            <a:avLst/>
          </a:prstGeom>
          <a:ln/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/>
            <a:contourClr>
              <a:schemeClr val="accent1">
                <a:shade val="35000"/>
                <a:satMod val="160000"/>
              </a:schemeClr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r>
              <a:rPr lang="ar-SA" sz="2700" b="1" dirty="0">
                <a:solidFill>
                  <a:schemeClr val="tx1"/>
                </a:solidFill>
              </a:rPr>
              <a:t>3</a:t>
            </a:r>
            <a:endParaRPr lang="ar-EG" sz="2700" b="1" dirty="0">
              <a:solidFill>
                <a:schemeClr val="tx1"/>
              </a:solidFill>
            </a:endParaRPr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242AF032-7D5C-4391-BE4C-06D2B228F8E0}"/>
              </a:ext>
            </a:extLst>
          </p:cNvPr>
          <p:cNvSpPr/>
          <p:nvPr/>
        </p:nvSpPr>
        <p:spPr>
          <a:xfrm>
            <a:off x="143320" y="5487963"/>
            <a:ext cx="9503819" cy="56947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effectLst>
            <a:glow rad="101600">
              <a:srgbClr val="FFFF00">
                <a:alpha val="40000"/>
              </a:srgb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122008" tIns="61004" rIns="122008" bIns="61004">
            <a:spAutoFit/>
          </a:bodyPr>
          <a:lstStyle/>
          <a:p>
            <a:pPr lvl="0" algn="r" rtl="1"/>
            <a:r>
              <a:rPr lang="ar-SA" sz="2900" b="1" dirty="0">
                <a:latin typeface="Traditional Arabic" pitchFamily="18" charset="-78"/>
                <a:cs typeface="Traditional Arabic" pitchFamily="18" charset="-78"/>
              </a:rPr>
              <a:t>هو الإجراء المنظم لتقويم أداء الموظف حاليا، وإمكانية تطويره مستقبلا. </a:t>
            </a:r>
            <a:endParaRPr lang="en-US" sz="2900" b="1" dirty="0">
              <a:latin typeface="Traditional Arabic" pitchFamily="18" charset="-78"/>
              <a:cs typeface="Traditional Arabic" pitchFamily="18" charset="-78"/>
            </a:endParaRP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456760B7-F7C6-2237-31F2-BE34209C45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582" y="217592"/>
            <a:ext cx="1728192" cy="1201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961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4" grpId="0" animBg="1"/>
      <p:bldP spid="3" grpId="0" animBg="1"/>
      <p:bldP spid="16" grpId="0" animBg="1"/>
      <p:bldP spid="17" grpId="0" animBg="1"/>
      <p:bldP spid="21" grpId="0" animBg="1"/>
      <p:bldP spid="12" grpId="0" animBg="1"/>
      <p:bldP spid="23" grpId="0" animBg="1"/>
      <p:bldP spid="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1788" y="117426"/>
            <a:ext cx="1342402" cy="821213"/>
          </a:xfrm>
          <a:prstGeom prst="rect">
            <a:avLst/>
          </a:prstGeom>
        </p:spPr>
      </p:pic>
      <p:sp>
        <p:nvSpPr>
          <p:cNvPr id="2" name="Oval 1"/>
          <p:cNvSpPr/>
          <p:nvPr/>
        </p:nvSpPr>
        <p:spPr>
          <a:xfrm>
            <a:off x="10775726" y="1516118"/>
            <a:ext cx="767985" cy="574649"/>
          </a:xfrm>
          <a:prstGeom prst="ellipse">
            <a:avLst/>
          </a:prstGeom>
          <a:ln/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122008" tIns="61004" rIns="122008" bIns="61004" spcCol="0" rtlCol="0" anchor="ctr"/>
          <a:lstStyle/>
          <a:p>
            <a:pPr algn="ctr"/>
            <a:r>
              <a:rPr lang="ar-EG" sz="3600" b="1" dirty="0">
                <a:latin typeface="Traditional Arabic" pitchFamily="18" charset="-78"/>
                <a:cs typeface="Traditional Arabic" pitchFamily="18" charset="-78"/>
              </a:rPr>
              <a:t>1</a:t>
            </a:r>
          </a:p>
        </p:txBody>
      </p:sp>
      <p:sp>
        <p:nvSpPr>
          <p:cNvPr id="11" name="Oval 10"/>
          <p:cNvSpPr/>
          <p:nvPr/>
        </p:nvSpPr>
        <p:spPr>
          <a:xfrm>
            <a:off x="10775726" y="2567113"/>
            <a:ext cx="767985" cy="574649"/>
          </a:xfrm>
          <a:prstGeom prst="ellipse">
            <a:avLst/>
          </a:prstGeom>
          <a:ln/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spcCol="0" rtlCol="0" anchor="ctr"/>
          <a:lstStyle/>
          <a:p>
            <a:pPr algn="ctr"/>
            <a:r>
              <a:rPr lang="ar-EG" sz="3600" b="1" dirty="0">
                <a:latin typeface="Traditional Arabic" pitchFamily="18" charset="-78"/>
                <a:cs typeface="Traditional Arabic" pitchFamily="18" charset="-78"/>
              </a:rPr>
              <a:t>2</a:t>
            </a:r>
          </a:p>
        </p:txBody>
      </p:sp>
      <p:sp>
        <p:nvSpPr>
          <p:cNvPr id="13" name="Oval 12"/>
          <p:cNvSpPr/>
          <p:nvPr/>
        </p:nvSpPr>
        <p:spPr>
          <a:xfrm>
            <a:off x="10775726" y="3719241"/>
            <a:ext cx="767985" cy="574649"/>
          </a:xfrm>
          <a:prstGeom prst="ellipse">
            <a:avLst/>
          </a:prstGeom>
          <a:ln/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spcCol="0" rtlCol="0" anchor="ctr"/>
          <a:lstStyle/>
          <a:p>
            <a:pPr algn="ctr"/>
            <a:r>
              <a:rPr lang="ar-EG" sz="3600" b="1" dirty="0">
                <a:latin typeface="Traditional Arabic" pitchFamily="18" charset="-78"/>
                <a:cs typeface="Traditional Arabic" pitchFamily="18" charset="-78"/>
              </a:rPr>
              <a:t>3</a:t>
            </a:r>
          </a:p>
        </p:txBody>
      </p:sp>
      <p:sp>
        <p:nvSpPr>
          <p:cNvPr id="15" name="Oval 14"/>
          <p:cNvSpPr/>
          <p:nvPr/>
        </p:nvSpPr>
        <p:spPr>
          <a:xfrm>
            <a:off x="10775726" y="4799361"/>
            <a:ext cx="767985" cy="574649"/>
          </a:xfrm>
          <a:prstGeom prst="ellipse">
            <a:avLst/>
          </a:prstGeom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nvex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lIns="122008" tIns="61004" rIns="122008" bIns="61004" spcCol="0" rtlCol="0" anchor="ctr"/>
          <a:lstStyle/>
          <a:p>
            <a:pPr algn="ctr"/>
            <a:r>
              <a:rPr lang="ar-EG" sz="3600" b="1" dirty="0">
                <a:latin typeface="Traditional Arabic" pitchFamily="18" charset="-78"/>
                <a:cs typeface="Traditional Arabic" pitchFamily="18" charset="-78"/>
              </a:rPr>
              <a:t>4</a:t>
            </a:r>
          </a:p>
        </p:txBody>
      </p:sp>
      <p:sp>
        <p:nvSpPr>
          <p:cNvPr id="17" name="Oval 16"/>
          <p:cNvSpPr/>
          <p:nvPr/>
        </p:nvSpPr>
        <p:spPr>
          <a:xfrm>
            <a:off x="10775726" y="5879481"/>
            <a:ext cx="767985" cy="574649"/>
          </a:xfrm>
          <a:prstGeom prst="ellipse">
            <a:avLst/>
          </a:prstGeom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nvex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122008" tIns="61004" rIns="122008" bIns="61004" spcCol="0" rtlCol="0" anchor="ctr"/>
          <a:lstStyle/>
          <a:p>
            <a:pPr algn="ctr"/>
            <a:r>
              <a:rPr lang="ar-EG" sz="3600" b="1" dirty="0">
                <a:latin typeface="Traditional Arabic" pitchFamily="18" charset="-78"/>
                <a:cs typeface="Traditional Arabic" pitchFamily="18" charset="-78"/>
              </a:rPr>
              <a:t>5</a:t>
            </a: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900D73A1-E36C-42A7-B754-56AA9B8AD935}"/>
              </a:ext>
            </a:extLst>
          </p:cNvPr>
          <p:cNvSpPr txBox="1"/>
          <p:nvPr/>
        </p:nvSpPr>
        <p:spPr>
          <a:xfrm>
            <a:off x="3070870" y="391901"/>
            <a:ext cx="5904656" cy="804041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121996" tIns="60999" rIns="121996" bIns="60999" anchor="ctr"/>
          <a:lstStyle>
            <a:defPPr>
              <a:defRPr lang="ko-KR"/>
            </a:defPPr>
            <a:lvl1pPr algn="ctr" defTabSz="914400">
              <a:spcBef>
                <a:spcPct val="0"/>
              </a:spcBef>
              <a:buNone/>
              <a:defRPr sz="6000" b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raditional Arabic" pitchFamily="18" charset="-78"/>
                <a:ea typeface="+mj-ea"/>
                <a:cs typeface="Traditional Arabic" pitchFamily="18" charset="-78"/>
              </a:defRPr>
            </a:lvl1pPr>
          </a:lstStyle>
          <a:p>
            <a:r>
              <a:rPr lang="ar-SA" sz="4800" dirty="0">
                <a:solidFill>
                  <a:schemeClr val="tx1"/>
                </a:solidFill>
                <a:effectLst/>
              </a:rPr>
              <a:t>أهمية تقويم الأداء المنظمة في</a:t>
            </a: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39A92E0B-2AE7-4366-AD71-1DFD7BC8D8D8}"/>
              </a:ext>
            </a:extLst>
          </p:cNvPr>
          <p:cNvSpPr txBox="1"/>
          <p:nvPr/>
        </p:nvSpPr>
        <p:spPr>
          <a:xfrm>
            <a:off x="0" y="1053530"/>
            <a:ext cx="10631710" cy="54938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 rtl="1">
              <a:lnSpc>
                <a:spcPct val="200000"/>
              </a:lnSpc>
            </a:pPr>
            <a:r>
              <a:rPr lang="ar-SA" sz="3600" b="1" dirty="0">
                <a:solidFill>
                  <a:srgbClr val="0070C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التأكد من </a:t>
            </a:r>
            <a:r>
              <a:rPr lang="ar-DZ" sz="3600" b="1" dirty="0">
                <a:solidFill>
                  <a:srgbClr val="0070C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عدالة المعاملة بين جميع العاملين في ما يتعلق بالمكافئات والترقيات</a:t>
            </a:r>
            <a:r>
              <a:rPr lang="ar-SA" sz="3600" b="1" dirty="0">
                <a:solidFill>
                  <a:srgbClr val="0070C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.</a:t>
            </a:r>
            <a:r>
              <a:rPr lang="ar-DZ" sz="3600" b="1" dirty="0">
                <a:solidFill>
                  <a:srgbClr val="0070C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 </a:t>
            </a:r>
            <a:endParaRPr lang="en-US" b="1" dirty="0">
              <a:solidFill>
                <a:srgbClr val="0070C0"/>
              </a:solidFill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lvl="0" algn="just" rtl="1">
              <a:lnSpc>
                <a:spcPct val="200000"/>
              </a:lnSpc>
            </a:pPr>
            <a:r>
              <a:rPr lang="ar-DZ" sz="3600" b="1" dirty="0">
                <a:solidFill>
                  <a:srgbClr val="FF00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تحديد أصحاب الانجازات بغية اتخاذ قرارات بترقيتهم .</a:t>
            </a:r>
            <a:r>
              <a:rPr lang="en-US" sz="3600" b="1" dirty="0">
                <a:solidFill>
                  <a:srgbClr val="FF00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</a:t>
            </a:r>
            <a:endParaRPr lang="en-US" b="1" dirty="0">
              <a:solidFill>
                <a:srgbClr val="FF0000"/>
              </a:solidFill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lvl="0" algn="just" rtl="1">
              <a:lnSpc>
                <a:spcPct val="200000"/>
              </a:lnSpc>
            </a:pPr>
            <a:r>
              <a:rPr lang="ar-DZ" sz="3600" b="1" dirty="0">
                <a:solidFill>
                  <a:srgbClr val="00B05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مساعد</a:t>
            </a:r>
            <a:r>
              <a:rPr lang="ar-SA" sz="3600" b="1" dirty="0">
                <a:solidFill>
                  <a:srgbClr val="00B05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ة</a:t>
            </a:r>
            <a:r>
              <a:rPr lang="ar-DZ" sz="3600" b="1" dirty="0">
                <a:solidFill>
                  <a:srgbClr val="00B05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المشرف على العمل على وضع خطوات تحسين الأداء بالاتفاق مع الموظف.</a:t>
            </a:r>
            <a:r>
              <a:rPr lang="en-US" sz="3600" b="1" dirty="0">
                <a:solidFill>
                  <a:srgbClr val="00B05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</a:t>
            </a:r>
            <a:endParaRPr lang="en-US" b="1" dirty="0">
              <a:solidFill>
                <a:srgbClr val="00B050"/>
              </a:solidFill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lvl="0" algn="just" rtl="1">
              <a:lnSpc>
                <a:spcPct val="200000"/>
              </a:lnSpc>
            </a:pPr>
            <a:r>
              <a:rPr lang="ar-DZ" sz="3600" b="1" dirty="0">
                <a:solidFill>
                  <a:srgbClr val="32AEB8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توفير تغذية عكسية عن أداء الإفراد ( معرفة ايجابيات وسلبيات الأداء).</a:t>
            </a:r>
            <a:r>
              <a:rPr lang="en-US" sz="3600" b="1" dirty="0">
                <a:solidFill>
                  <a:srgbClr val="32AEB8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</a:t>
            </a:r>
            <a:endParaRPr lang="en-US" b="1" dirty="0">
              <a:solidFill>
                <a:srgbClr val="32AEB8"/>
              </a:solidFill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lvl="0" algn="just" rtl="1">
              <a:lnSpc>
                <a:spcPct val="200000"/>
              </a:lnSpc>
              <a:spcAft>
                <a:spcPts val="1000"/>
              </a:spcAft>
            </a:pPr>
            <a:r>
              <a:rPr lang="ar-DZ" sz="3600" b="1" dirty="0">
                <a:solidFill>
                  <a:srgbClr val="C000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يعد أساس التوجيهات  التي يقدمها الرؤساء للمرؤوسين أثناء العمل. </a:t>
            </a:r>
            <a:endParaRPr lang="en-US" b="1" dirty="0">
              <a:solidFill>
                <a:srgbClr val="C00000"/>
              </a:solidFill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C0F2733-3294-D2E1-0F23-62DD0420C5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56184" cy="1177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4659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  <p:bldP spid="13" grpId="0" animBg="1"/>
      <p:bldP spid="15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4664" y="117426"/>
            <a:ext cx="1215705" cy="743706"/>
          </a:xfrm>
          <a:prstGeom prst="rect">
            <a:avLst/>
          </a:prstGeom>
        </p:spPr>
      </p:pic>
      <p:sp>
        <p:nvSpPr>
          <p:cNvPr id="6" name="Title 2"/>
          <p:cNvSpPr txBox="1">
            <a:spLocks/>
          </p:cNvSpPr>
          <p:nvPr/>
        </p:nvSpPr>
        <p:spPr>
          <a:xfrm>
            <a:off x="3430910" y="213259"/>
            <a:ext cx="4680520" cy="768263"/>
          </a:xfrm>
          <a:prstGeom prst="rect">
            <a:avLst/>
          </a:prstGeom>
        </p:spPr>
        <p:txBody>
          <a:bodyPr lIns="121996" tIns="60999" rIns="121996" bIns="60999" anchor="ctr"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SA" sz="6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raditional Arabic" pitchFamily="18" charset="-78"/>
                <a:cs typeface="Traditional Arabic" pitchFamily="18" charset="-78"/>
              </a:rPr>
              <a:t>أهداف </a:t>
            </a:r>
            <a:r>
              <a:rPr lang="ar-EG" sz="6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raditional Arabic" pitchFamily="18" charset="-78"/>
                <a:cs typeface="Traditional Arabic" pitchFamily="18" charset="-78"/>
              </a:rPr>
              <a:t>إدارة </a:t>
            </a:r>
            <a:r>
              <a:rPr lang="ar-SA" sz="6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raditional Arabic" pitchFamily="18" charset="-78"/>
                <a:cs typeface="Traditional Arabic" pitchFamily="18" charset="-78"/>
              </a:rPr>
              <a:t>الأداء</a:t>
            </a:r>
            <a:endParaRPr lang="en-US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63500">
                  <a:schemeClr val="accent6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raditional Arabic" pitchFamily="18" charset="-78"/>
              <a:cs typeface="Traditional Arabic" pitchFamily="18" charset="-78"/>
            </a:endParaRPr>
          </a:p>
        </p:txBody>
      </p:sp>
      <p:graphicFrame>
        <p:nvGraphicFramePr>
          <p:cNvPr id="17" name="Chart 41">
            <a:extLst>
              <a:ext uri="{FF2B5EF4-FFF2-40B4-BE49-F238E27FC236}">
                <a16:creationId xmlns:a16="http://schemas.microsoft.com/office/drawing/2014/main" id="{5031001A-CE52-4D88-BB38-5848ED3403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9601132"/>
              </p:ext>
            </p:extLst>
          </p:nvPr>
        </p:nvGraphicFramePr>
        <p:xfrm>
          <a:off x="9551590" y="2579026"/>
          <a:ext cx="2736305" cy="22909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22" name="Group 6">
            <a:extLst>
              <a:ext uri="{FF2B5EF4-FFF2-40B4-BE49-F238E27FC236}">
                <a16:creationId xmlns:a16="http://schemas.microsoft.com/office/drawing/2014/main" id="{A404D807-3A87-4C11-8536-052364CAB74D}"/>
              </a:ext>
            </a:extLst>
          </p:cNvPr>
          <p:cNvGrpSpPr/>
          <p:nvPr/>
        </p:nvGrpSpPr>
        <p:grpSpPr>
          <a:xfrm>
            <a:off x="411890" y="4005858"/>
            <a:ext cx="9139700" cy="954107"/>
            <a:chOff x="1139250" y="5596154"/>
            <a:chExt cx="4400894" cy="954231"/>
          </a:xfrm>
        </p:grpSpPr>
        <p:sp>
          <p:nvSpPr>
            <p:cNvPr id="23" name="Rectangle 46">
              <a:extLst>
                <a:ext uri="{FF2B5EF4-FFF2-40B4-BE49-F238E27FC236}">
                  <a16:creationId xmlns:a16="http://schemas.microsoft.com/office/drawing/2014/main" id="{1548CB0C-E04A-4847-A924-7F7D31225EC6}"/>
                </a:ext>
              </a:extLst>
            </p:cNvPr>
            <p:cNvSpPr/>
            <p:nvPr/>
          </p:nvSpPr>
          <p:spPr>
            <a:xfrm>
              <a:off x="1139250" y="5596154"/>
              <a:ext cx="3959671" cy="9542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 rtl="1"/>
              <a:r>
                <a:rPr lang="ar-SA" sz="2800" b="1" dirty="0">
                  <a:solidFill>
                    <a:srgbClr val="C00000"/>
                  </a:solidFill>
                  <a:latin typeface="Traditional Arabic" panose="02020603050405020304" pitchFamily="18" charset="-78"/>
                  <a:cs typeface="Traditional Arabic" panose="02020603050405020304" pitchFamily="18" charset="-78"/>
                </a:rPr>
                <a:t>قرارات التحاق الموظفين ببرامج التدريب والتطوير</a:t>
              </a:r>
              <a:r>
                <a:rPr lang="ar-SA" sz="2800" b="1" dirty="0">
                  <a:latin typeface="Traditional Arabic" panose="02020603050405020304" pitchFamily="18" charset="-78"/>
                  <a:cs typeface="Traditional Arabic" panose="02020603050405020304" pitchFamily="18" charset="-78"/>
                </a:rPr>
                <a:t>. ~&gt; </a:t>
              </a:r>
              <a:r>
                <a:rPr lang="ar-SA" b="1" dirty="0">
                  <a:latin typeface="Traditional Arabic" panose="02020603050405020304" pitchFamily="18" charset="-78"/>
                  <a:cs typeface="Traditional Arabic" panose="02020603050405020304" pitchFamily="18" charset="-78"/>
                </a:rPr>
                <a:t>أي أوجه قصور موجودة في تقييم </a:t>
              </a:r>
            </a:p>
            <a:p>
              <a:pPr algn="r" rtl="1"/>
              <a:r>
                <a:rPr lang="ar-SA" b="1" dirty="0">
                  <a:latin typeface="Traditional Arabic" panose="02020603050405020304" pitchFamily="18" charset="-78"/>
                  <a:cs typeface="Traditional Arabic" panose="02020603050405020304" pitchFamily="18" charset="-78"/>
                </a:rPr>
                <a:t>الأداء الوظيفي هي وسيلة لبرنامج التدريبية والتطويرية لتحسين أداء الموظف </a:t>
              </a:r>
              <a:r>
                <a:rPr lang="ar-SA" sz="2800" b="1" dirty="0">
                  <a:latin typeface="Traditional Arabic" panose="02020603050405020304" pitchFamily="18" charset="-78"/>
                  <a:cs typeface="Traditional Arabic" panose="02020603050405020304" pitchFamily="18" charset="-78"/>
                </a:rPr>
                <a:t>. </a:t>
              </a:r>
              <a:endParaRPr lang="en-US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endParaRPr>
            </a:p>
          </p:txBody>
        </p:sp>
        <p:sp>
          <p:nvSpPr>
            <p:cNvPr id="24" name="Rectangle 47">
              <a:extLst>
                <a:ext uri="{FF2B5EF4-FFF2-40B4-BE49-F238E27FC236}">
                  <a16:creationId xmlns:a16="http://schemas.microsoft.com/office/drawing/2014/main" id="{1D6F6D70-114C-4183-8948-E01976F64602}"/>
                </a:ext>
              </a:extLst>
            </p:cNvPr>
            <p:cNvSpPr/>
            <p:nvPr/>
          </p:nvSpPr>
          <p:spPr>
            <a:xfrm>
              <a:off x="5158742" y="5796642"/>
              <a:ext cx="381402" cy="6459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Rectangle 48">
              <a:extLst>
                <a:ext uri="{FF2B5EF4-FFF2-40B4-BE49-F238E27FC236}">
                  <a16:creationId xmlns:a16="http://schemas.microsoft.com/office/drawing/2014/main" id="{08D03F6F-8DBC-47CF-8EAE-4ECD8613A619}"/>
                </a:ext>
              </a:extLst>
            </p:cNvPr>
            <p:cNvSpPr/>
            <p:nvPr/>
          </p:nvSpPr>
          <p:spPr>
            <a:xfrm>
              <a:off x="5235509" y="5875511"/>
              <a:ext cx="235289" cy="58485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ar-SA" sz="3200" b="1" dirty="0">
                  <a:solidFill>
                    <a:schemeClr val="bg1"/>
                  </a:solidFill>
                </a:rPr>
                <a:t>4</a:t>
              </a:r>
              <a:endParaRPr lang="en-US" sz="32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6" name="Group 5">
            <a:extLst>
              <a:ext uri="{FF2B5EF4-FFF2-40B4-BE49-F238E27FC236}">
                <a16:creationId xmlns:a16="http://schemas.microsoft.com/office/drawing/2014/main" id="{7FA8669A-EC96-4822-BCB9-F27DF4BA3BF1}"/>
              </a:ext>
            </a:extLst>
          </p:cNvPr>
          <p:cNvGrpSpPr/>
          <p:nvPr/>
        </p:nvGrpSpPr>
        <p:grpSpPr>
          <a:xfrm>
            <a:off x="981761" y="3069754"/>
            <a:ext cx="8569829" cy="737783"/>
            <a:chOff x="1413652" y="4603428"/>
            <a:chExt cx="4126492" cy="737879"/>
          </a:xfrm>
        </p:grpSpPr>
        <p:sp>
          <p:nvSpPr>
            <p:cNvPr id="27" name="Rectangle 49">
              <a:extLst>
                <a:ext uri="{FF2B5EF4-FFF2-40B4-BE49-F238E27FC236}">
                  <a16:creationId xmlns:a16="http://schemas.microsoft.com/office/drawing/2014/main" id="{922B0F16-109D-42DD-8CDA-9E294A3581DB}"/>
                </a:ext>
              </a:extLst>
            </p:cNvPr>
            <p:cNvSpPr/>
            <p:nvPr/>
          </p:nvSpPr>
          <p:spPr>
            <a:xfrm>
              <a:off x="1413652" y="4603428"/>
              <a:ext cx="3675745" cy="68489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 rtl="1">
                <a:lnSpc>
                  <a:spcPct val="150000"/>
                </a:lnSpc>
              </a:pPr>
              <a:r>
                <a:rPr lang="ar-SA" sz="2800" b="1" dirty="0">
                  <a:solidFill>
                    <a:srgbClr val="C00000"/>
                  </a:solidFill>
                  <a:latin typeface="Traditional Arabic" panose="02020603050405020304" pitchFamily="18" charset="-78"/>
                  <a:cs typeface="Traditional Arabic" panose="02020603050405020304" pitchFamily="18" charset="-78"/>
                </a:rPr>
                <a:t>صرف المكافآت التشجيعية</a:t>
              </a:r>
              <a:r>
                <a:rPr lang="ar-SA" sz="2800" b="1" dirty="0">
                  <a:latin typeface="Traditional Arabic" panose="02020603050405020304" pitchFamily="18" charset="-78"/>
                  <a:cs typeface="Traditional Arabic" panose="02020603050405020304" pitchFamily="18" charset="-78"/>
                </a:rPr>
                <a:t>. ~&gt; لمــــــــــن يستحقها </a:t>
              </a:r>
              <a:endParaRPr lang="en-US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endParaRPr>
            </a:p>
          </p:txBody>
        </p:sp>
        <p:sp>
          <p:nvSpPr>
            <p:cNvPr id="28" name="Rectangle 50">
              <a:extLst>
                <a:ext uri="{FF2B5EF4-FFF2-40B4-BE49-F238E27FC236}">
                  <a16:creationId xmlns:a16="http://schemas.microsoft.com/office/drawing/2014/main" id="{82BB5EEB-CB22-447F-9C7C-51484253DC3D}"/>
                </a:ext>
              </a:extLst>
            </p:cNvPr>
            <p:cNvSpPr/>
            <p:nvPr/>
          </p:nvSpPr>
          <p:spPr>
            <a:xfrm>
              <a:off x="5158742" y="4614281"/>
              <a:ext cx="381402" cy="645999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9" name="Rectangle 51">
              <a:extLst>
                <a:ext uri="{FF2B5EF4-FFF2-40B4-BE49-F238E27FC236}">
                  <a16:creationId xmlns:a16="http://schemas.microsoft.com/office/drawing/2014/main" id="{28876CC9-57BE-4296-B33A-23D1C141C9DF}"/>
                </a:ext>
              </a:extLst>
            </p:cNvPr>
            <p:cNvSpPr/>
            <p:nvPr/>
          </p:nvSpPr>
          <p:spPr>
            <a:xfrm>
              <a:off x="5235509" y="4756456"/>
              <a:ext cx="235289" cy="58485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ar-SA" sz="3200" b="1" dirty="0">
                  <a:solidFill>
                    <a:schemeClr val="bg1"/>
                  </a:solidFill>
                </a:rPr>
                <a:t>3</a:t>
              </a:r>
              <a:endParaRPr lang="en-US" sz="32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0" name="Group 4">
            <a:extLst>
              <a:ext uri="{FF2B5EF4-FFF2-40B4-BE49-F238E27FC236}">
                <a16:creationId xmlns:a16="http://schemas.microsoft.com/office/drawing/2014/main" id="{AE85D870-7981-4828-BA0E-87C19F9D6BFD}"/>
              </a:ext>
            </a:extLst>
          </p:cNvPr>
          <p:cNvGrpSpPr/>
          <p:nvPr/>
        </p:nvGrpSpPr>
        <p:grpSpPr>
          <a:xfrm>
            <a:off x="46535" y="2061642"/>
            <a:ext cx="9499739" cy="790345"/>
            <a:chOff x="960569" y="3563750"/>
            <a:chExt cx="4574258" cy="790448"/>
          </a:xfrm>
        </p:grpSpPr>
        <p:sp>
          <p:nvSpPr>
            <p:cNvPr id="31" name="Rectangle 52">
              <a:extLst>
                <a:ext uri="{FF2B5EF4-FFF2-40B4-BE49-F238E27FC236}">
                  <a16:creationId xmlns:a16="http://schemas.microsoft.com/office/drawing/2014/main" id="{6126C0FA-392C-4004-BF2D-A0CE1FD43BF2}"/>
                </a:ext>
              </a:extLst>
            </p:cNvPr>
            <p:cNvSpPr/>
            <p:nvPr/>
          </p:nvSpPr>
          <p:spPr>
            <a:xfrm>
              <a:off x="960569" y="3563750"/>
              <a:ext cx="4135595" cy="68489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 rtl="1">
                <a:lnSpc>
                  <a:spcPct val="150000"/>
                </a:lnSpc>
              </a:pPr>
              <a:r>
                <a:rPr lang="ar-SA" sz="2800" b="1" dirty="0">
                  <a:solidFill>
                    <a:srgbClr val="C00000"/>
                  </a:solidFill>
                  <a:latin typeface="Traditional Arabic" panose="02020603050405020304" pitchFamily="18" charset="-78"/>
                  <a:cs typeface="Traditional Arabic" panose="02020603050405020304" pitchFamily="18" charset="-78"/>
                </a:rPr>
                <a:t>قرارات تجديد العقود أو إنهائها</a:t>
              </a:r>
              <a:r>
                <a:rPr lang="ar-SA" sz="2800" b="1" dirty="0">
                  <a:latin typeface="Traditional Arabic" panose="02020603050405020304" pitchFamily="18" charset="-78"/>
                  <a:cs typeface="Traditional Arabic" panose="02020603050405020304" pitchFamily="18" charset="-78"/>
                </a:rPr>
                <a:t>. ~&gt; تجديد العقود لمن يستحقها وإنهائها لمن لم يستحق </a:t>
              </a:r>
              <a:endParaRPr lang="en-US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endParaRPr>
            </a:p>
          </p:txBody>
        </p:sp>
        <p:sp>
          <p:nvSpPr>
            <p:cNvPr id="32" name="Rectangle 53">
              <a:extLst>
                <a:ext uri="{FF2B5EF4-FFF2-40B4-BE49-F238E27FC236}">
                  <a16:creationId xmlns:a16="http://schemas.microsoft.com/office/drawing/2014/main" id="{CF2F3EE5-0278-4130-9491-73D90A565D91}"/>
                </a:ext>
              </a:extLst>
            </p:cNvPr>
            <p:cNvSpPr/>
            <p:nvPr/>
          </p:nvSpPr>
          <p:spPr>
            <a:xfrm>
              <a:off x="5155985" y="3621554"/>
              <a:ext cx="378842" cy="64599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3" name="Rectangle 54">
              <a:extLst>
                <a:ext uri="{FF2B5EF4-FFF2-40B4-BE49-F238E27FC236}">
                  <a16:creationId xmlns:a16="http://schemas.microsoft.com/office/drawing/2014/main" id="{94BCF02F-C707-471F-9BC9-D6B47BBBADA6}"/>
                </a:ext>
              </a:extLst>
            </p:cNvPr>
            <p:cNvSpPr/>
            <p:nvPr/>
          </p:nvSpPr>
          <p:spPr>
            <a:xfrm>
              <a:off x="5216412" y="3707783"/>
              <a:ext cx="251629" cy="64641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ar-SA" sz="3600" b="1" dirty="0">
                  <a:solidFill>
                    <a:schemeClr val="bg1"/>
                  </a:solidFill>
                </a:rPr>
                <a:t>2</a:t>
              </a:r>
              <a:endParaRPr lang="en-US" sz="36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4" name="Group 3">
            <a:extLst>
              <a:ext uri="{FF2B5EF4-FFF2-40B4-BE49-F238E27FC236}">
                <a16:creationId xmlns:a16="http://schemas.microsoft.com/office/drawing/2014/main" id="{F868396A-049E-4693-90C9-1BC4117D85CF}"/>
              </a:ext>
            </a:extLst>
          </p:cNvPr>
          <p:cNvGrpSpPr/>
          <p:nvPr/>
        </p:nvGrpSpPr>
        <p:grpSpPr>
          <a:xfrm>
            <a:off x="981761" y="1053530"/>
            <a:ext cx="8569174" cy="791235"/>
            <a:chOff x="1413313" y="2483488"/>
            <a:chExt cx="4126177" cy="791338"/>
          </a:xfrm>
        </p:grpSpPr>
        <p:sp>
          <p:nvSpPr>
            <p:cNvPr id="35" name="Rectangle 55">
              <a:extLst>
                <a:ext uri="{FF2B5EF4-FFF2-40B4-BE49-F238E27FC236}">
                  <a16:creationId xmlns:a16="http://schemas.microsoft.com/office/drawing/2014/main" id="{C63D47AF-D70D-409A-AD12-EF13CEBEFA78}"/>
                </a:ext>
              </a:extLst>
            </p:cNvPr>
            <p:cNvSpPr/>
            <p:nvPr/>
          </p:nvSpPr>
          <p:spPr>
            <a:xfrm>
              <a:off x="1413313" y="2483488"/>
              <a:ext cx="3675745" cy="68489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 rtl="1">
                <a:lnSpc>
                  <a:spcPct val="150000"/>
                </a:lnSpc>
              </a:pPr>
              <a:r>
                <a:rPr lang="ar-SA" sz="2800" b="1" dirty="0">
                  <a:solidFill>
                    <a:srgbClr val="C00000"/>
                  </a:solidFill>
                  <a:effectLst/>
                  <a:latin typeface="Traditional Arabic" panose="02020603050405020304" pitchFamily="18" charset="-78"/>
                  <a:ea typeface="Times New Roman" panose="02020603050405020304" pitchFamily="18" charset="0"/>
                  <a:cs typeface="Traditional Arabic" panose="02020603050405020304" pitchFamily="18" charset="-78"/>
                </a:rPr>
                <a:t>قـــرارات التـــــرقية </a:t>
              </a:r>
              <a:r>
                <a:rPr lang="ar-SA" sz="2800" b="1" dirty="0">
                  <a:effectLst/>
                  <a:latin typeface="Traditional Arabic" panose="02020603050405020304" pitchFamily="18" charset="-78"/>
                  <a:ea typeface="Times New Roman" panose="02020603050405020304" pitchFamily="18" charset="0"/>
                  <a:cs typeface="Traditional Arabic" panose="02020603050405020304" pitchFamily="18" charset="-78"/>
                </a:rPr>
                <a:t>و النقل وتخفيض المرتبة</a:t>
              </a:r>
              <a:endParaRPr lang="en-US" sz="1800" b="1" dirty="0">
                <a:solidFill>
                  <a:schemeClr val="bg1">
                    <a:lumMod val="6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endParaRPr>
            </a:p>
          </p:txBody>
        </p:sp>
        <p:sp>
          <p:nvSpPr>
            <p:cNvPr id="36" name="Rectangle 56">
              <a:extLst>
                <a:ext uri="{FF2B5EF4-FFF2-40B4-BE49-F238E27FC236}">
                  <a16:creationId xmlns:a16="http://schemas.microsoft.com/office/drawing/2014/main" id="{7E8F79DB-6CB8-450A-BF16-AFE4F3A1495C}"/>
                </a:ext>
              </a:extLst>
            </p:cNvPr>
            <p:cNvSpPr/>
            <p:nvPr/>
          </p:nvSpPr>
          <p:spPr>
            <a:xfrm>
              <a:off x="5158088" y="2628827"/>
              <a:ext cx="381402" cy="64599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37" name="Rectangle 57">
              <a:extLst>
                <a:ext uri="{FF2B5EF4-FFF2-40B4-BE49-F238E27FC236}">
                  <a16:creationId xmlns:a16="http://schemas.microsoft.com/office/drawing/2014/main" id="{63F59FA7-E7F5-4293-84F1-5EAAC964A539}"/>
                </a:ext>
              </a:extLst>
            </p:cNvPr>
            <p:cNvSpPr/>
            <p:nvPr/>
          </p:nvSpPr>
          <p:spPr>
            <a:xfrm>
              <a:off x="5218830" y="2627522"/>
              <a:ext cx="251629" cy="64641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ar-SA" sz="3600" b="1" dirty="0">
                  <a:solidFill>
                    <a:schemeClr val="bg1"/>
                  </a:solidFill>
                </a:rPr>
                <a:t>1</a:t>
              </a:r>
              <a:endParaRPr lang="en-US" sz="36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" name="مربع نص 1">
            <a:extLst>
              <a:ext uri="{FF2B5EF4-FFF2-40B4-BE49-F238E27FC236}">
                <a16:creationId xmlns:a16="http://schemas.microsoft.com/office/drawing/2014/main" id="{42ED8829-232E-4485-9399-E8EAF5C641F2}"/>
              </a:ext>
            </a:extLst>
          </p:cNvPr>
          <p:cNvSpPr txBox="1"/>
          <p:nvPr/>
        </p:nvSpPr>
        <p:spPr>
          <a:xfrm>
            <a:off x="9911630" y="3114467"/>
            <a:ext cx="1728192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4000" b="1" dirty="0">
                <a:ln w="0"/>
                <a:solidFill>
                  <a:schemeClr val="accent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الأهداف </a:t>
            </a:r>
          </a:p>
          <a:p>
            <a:pPr algn="r"/>
            <a:r>
              <a:rPr lang="ar-SA" sz="4000" b="1" dirty="0">
                <a:ln w="0"/>
                <a:solidFill>
                  <a:schemeClr val="accent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الإداريـــة</a:t>
            </a:r>
          </a:p>
        </p:txBody>
      </p:sp>
      <p:grpSp>
        <p:nvGrpSpPr>
          <p:cNvPr id="48" name="Group 6">
            <a:extLst>
              <a:ext uri="{FF2B5EF4-FFF2-40B4-BE49-F238E27FC236}">
                <a16:creationId xmlns:a16="http://schemas.microsoft.com/office/drawing/2014/main" id="{2F3DA6C0-7A04-42C3-AEF1-DBFA90752800}"/>
              </a:ext>
            </a:extLst>
          </p:cNvPr>
          <p:cNvGrpSpPr/>
          <p:nvPr/>
        </p:nvGrpSpPr>
        <p:grpSpPr>
          <a:xfrm>
            <a:off x="334566" y="5356007"/>
            <a:ext cx="9217025" cy="830997"/>
            <a:chOff x="1139250" y="5596154"/>
            <a:chExt cx="4438127" cy="831105"/>
          </a:xfrm>
        </p:grpSpPr>
        <p:sp>
          <p:nvSpPr>
            <p:cNvPr id="49" name="Rectangle 46">
              <a:extLst>
                <a:ext uri="{FF2B5EF4-FFF2-40B4-BE49-F238E27FC236}">
                  <a16:creationId xmlns:a16="http://schemas.microsoft.com/office/drawing/2014/main" id="{E6924CC4-8D30-4828-9140-F48F22D0FA76}"/>
                </a:ext>
              </a:extLst>
            </p:cNvPr>
            <p:cNvSpPr/>
            <p:nvPr/>
          </p:nvSpPr>
          <p:spPr>
            <a:xfrm>
              <a:off x="1139250" y="5596154"/>
              <a:ext cx="3959671" cy="83110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 rtl="1"/>
              <a:r>
                <a:rPr lang="ar-SA" b="1" dirty="0">
                  <a:solidFill>
                    <a:srgbClr val="C00000"/>
                  </a:solidFill>
                  <a:latin typeface="Traditional Arabic" panose="02020603050405020304" pitchFamily="18" charset="-78"/>
                  <a:cs typeface="Traditional Arabic" panose="02020603050405020304" pitchFamily="18" charset="-78"/>
                </a:rPr>
                <a:t>إعادة النظر في إجراءات الاستقطاب والاختيار.</a:t>
              </a:r>
              <a:r>
                <a:rPr lang="ar-SA" b="1" dirty="0">
                  <a:latin typeface="Traditional Arabic" panose="02020603050405020304" pitchFamily="18" charset="-78"/>
                  <a:cs typeface="Traditional Arabic" panose="02020603050405020304" pitchFamily="18" charset="-78"/>
                </a:rPr>
                <a:t>~&gt; </a:t>
              </a:r>
              <a:r>
                <a:rPr lang="ar-SA" sz="2000" b="1" dirty="0">
                  <a:latin typeface="Traditional Arabic" panose="02020603050405020304" pitchFamily="18" charset="-78"/>
                  <a:cs typeface="Traditional Arabic" panose="02020603050405020304" pitchFamily="18" charset="-78"/>
                </a:rPr>
                <a:t>إذا كانت تقويم الأداء ضعيفة عن أشخاص فقد يكون </a:t>
              </a:r>
            </a:p>
            <a:p>
              <a:pPr algn="r" rtl="1"/>
              <a:r>
                <a:rPr lang="ar-SA" sz="2000" b="1" dirty="0">
                  <a:latin typeface="Traditional Arabic" panose="02020603050405020304" pitchFamily="18" charset="-78"/>
                  <a:cs typeface="Traditional Arabic" panose="02020603050405020304" pitchFamily="18" charset="-78"/>
                </a:rPr>
                <a:t> قد ترتب استقطاب أشخاص غير مناسبين ، فيتم تغيير الاستقطاب أو تغيير المكاتب التي استقطب فيه الأشخاص </a:t>
              </a:r>
              <a:r>
                <a:rPr lang="ar-SA" b="1" dirty="0">
                  <a:latin typeface="Traditional Arabic" panose="02020603050405020304" pitchFamily="18" charset="-78"/>
                  <a:cs typeface="Traditional Arabic" panose="02020603050405020304" pitchFamily="18" charset="-78"/>
                </a:rPr>
                <a:t>. </a:t>
              </a:r>
              <a:endParaRPr lang="en-US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endParaRPr>
            </a:p>
          </p:txBody>
        </p:sp>
        <p:sp>
          <p:nvSpPr>
            <p:cNvPr id="50" name="Rectangle 47">
              <a:extLst>
                <a:ext uri="{FF2B5EF4-FFF2-40B4-BE49-F238E27FC236}">
                  <a16:creationId xmlns:a16="http://schemas.microsoft.com/office/drawing/2014/main" id="{4B150340-9902-4FFD-850D-A34FD9BB9BC0}"/>
                </a:ext>
              </a:extLst>
            </p:cNvPr>
            <p:cNvSpPr/>
            <p:nvPr/>
          </p:nvSpPr>
          <p:spPr>
            <a:xfrm>
              <a:off x="5195975" y="5717418"/>
              <a:ext cx="381402" cy="645999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51" name="Rectangle 48">
              <a:extLst>
                <a:ext uri="{FF2B5EF4-FFF2-40B4-BE49-F238E27FC236}">
                  <a16:creationId xmlns:a16="http://schemas.microsoft.com/office/drawing/2014/main" id="{72FF058C-5F76-4A72-A02D-85052666C80D}"/>
                </a:ext>
              </a:extLst>
            </p:cNvPr>
            <p:cNvSpPr/>
            <p:nvPr/>
          </p:nvSpPr>
          <p:spPr>
            <a:xfrm>
              <a:off x="5253119" y="5758194"/>
              <a:ext cx="200068" cy="58485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ar-SA" sz="3200" b="1" dirty="0">
                  <a:solidFill>
                    <a:schemeClr val="bg1"/>
                  </a:solidFill>
                </a:rPr>
                <a:t>5</a:t>
              </a:r>
              <a:endParaRPr lang="en-US" sz="32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3" name="صورة 2">
            <a:extLst>
              <a:ext uri="{FF2B5EF4-FFF2-40B4-BE49-F238E27FC236}">
                <a16:creationId xmlns:a16="http://schemas.microsoft.com/office/drawing/2014/main" id="{BD69E123-FE6C-F7DA-03DA-FBDC9458B13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56184" cy="1177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5798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Graphic spid="17" grpId="0">
        <p:bldAsOne/>
      </p:bldGraphic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3217" y="117426"/>
            <a:ext cx="1157152" cy="707886"/>
          </a:xfrm>
          <a:prstGeom prst="rect">
            <a:avLst/>
          </a:prstGeom>
        </p:spPr>
      </p:pic>
      <p:sp>
        <p:nvSpPr>
          <p:cNvPr id="6" name="Title 2"/>
          <p:cNvSpPr txBox="1">
            <a:spLocks/>
          </p:cNvSpPr>
          <p:nvPr/>
        </p:nvSpPr>
        <p:spPr>
          <a:xfrm>
            <a:off x="3430910" y="213259"/>
            <a:ext cx="4680520" cy="768263"/>
          </a:xfrm>
          <a:prstGeom prst="rect">
            <a:avLst/>
          </a:prstGeom>
        </p:spPr>
        <p:txBody>
          <a:bodyPr lIns="121996" tIns="60999" rIns="121996" bIns="60999" anchor="ctr"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SA" sz="6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raditional Arabic" pitchFamily="18" charset="-78"/>
                <a:cs typeface="Traditional Arabic" pitchFamily="18" charset="-78"/>
              </a:rPr>
              <a:t>أهداف </a:t>
            </a:r>
            <a:r>
              <a:rPr lang="ar-EG" sz="6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raditional Arabic" pitchFamily="18" charset="-78"/>
                <a:cs typeface="Traditional Arabic" pitchFamily="18" charset="-78"/>
              </a:rPr>
              <a:t>إدارة </a:t>
            </a:r>
            <a:r>
              <a:rPr lang="ar-SA" sz="6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raditional Arabic" pitchFamily="18" charset="-78"/>
                <a:cs typeface="Traditional Arabic" pitchFamily="18" charset="-78"/>
              </a:rPr>
              <a:t>الأداء</a:t>
            </a:r>
            <a:endParaRPr lang="en-US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63500">
                  <a:schemeClr val="accent6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38" name="مربع نص 37">
            <a:extLst>
              <a:ext uri="{FF2B5EF4-FFF2-40B4-BE49-F238E27FC236}">
                <a16:creationId xmlns:a16="http://schemas.microsoft.com/office/drawing/2014/main" id="{CC258ECF-6F4C-497D-B723-6252B597BC62}"/>
              </a:ext>
            </a:extLst>
          </p:cNvPr>
          <p:cNvSpPr txBox="1"/>
          <p:nvPr/>
        </p:nvSpPr>
        <p:spPr>
          <a:xfrm>
            <a:off x="8111430" y="837506"/>
            <a:ext cx="4032448" cy="646331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1">
            <a:spAutoFit/>
          </a:bodyPr>
          <a:lstStyle>
            <a:defPPr>
              <a:defRPr lang="ko-KR"/>
            </a:defPPr>
            <a:lvl1pPr algn="r">
              <a:defRPr sz="4000" b="1">
                <a:ln w="0"/>
                <a:solidFill>
                  <a:schemeClr val="accent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defRPr>
            </a:lvl1pPr>
          </a:lstStyle>
          <a:p>
            <a:r>
              <a:rPr lang="ar-SA" sz="3600" dirty="0">
                <a:solidFill>
                  <a:schemeClr val="tx1"/>
                </a:solidFill>
              </a:rPr>
              <a:t>أهـــداف التــــــوجيه والإرشــــاد</a:t>
            </a:r>
          </a:p>
        </p:txBody>
      </p:sp>
      <p:sp>
        <p:nvSpPr>
          <p:cNvPr id="39" name="مربع نص 38">
            <a:extLst>
              <a:ext uri="{FF2B5EF4-FFF2-40B4-BE49-F238E27FC236}">
                <a16:creationId xmlns:a16="http://schemas.microsoft.com/office/drawing/2014/main" id="{032D48AD-47AD-4278-9CFE-733626D1F726}"/>
              </a:ext>
            </a:extLst>
          </p:cNvPr>
          <p:cNvSpPr txBox="1"/>
          <p:nvPr/>
        </p:nvSpPr>
        <p:spPr>
          <a:xfrm>
            <a:off x="262558" y="3501802"/>
            <a:ext cx="8784976" cy="646331"/>
          </a:xfrm>
          <a:prstGeom prst="rect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/>
            <a:r>
              <a:rPr lang="ar-SA" sz="3600" b="1" dirty="0"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3-تقييـــــــــــــــــــــم نظام الحوافز وأساليب تحسين الدافعية للعمـــــــــــــــــــــــل</a:t>
            </a:r>
            <a:endParaRPr lang="ar-SA" sz="36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2" name="مربع نص 41">
            <a:extLst>
              <a:ext uri="{FF2B5EF4-FFF2-40B4-BE49-F238E27FC236}">
                <a16:creationId xmlns:a16="http://schemas.microsoft.com/office/drawing/2014/main" id="{21ABAB7E-319B-45D0-AD8C-F2053C42A101}"/>
              </a:ext>
            </a:extLst>
          </p:cNvPr>
          <p:cNvSpPr txBox="1"/>
          <p:nvPr/>
        </p:nvSpPr>
        <p:spPr>
          <a:xfrm>
            <a:off x="262558" y="1629594"/>
            <a:ext cx="8712968" cy="646331"/>
          </a:xfrm>
          <a:prstGeom prst="rect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r" rtl="1"/>
            <a:r>
              <a:rPr lang="ar-SA" sz="3600" b="1" dirty="0"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1- إبـــــــــــــــــــراز جـــــــــــــــــوانب الضــــــــــــــــــعف والقوة في أداء الموظـــــــــــــفين. </a:t>
            </a:r>
          </a:p>
        </p:txBody>
      </p:sp>
      <p:sp>
        <p:nvSpPr>
          <p:cNvPr id="43" name="مربع نص 42">
            <a:extLst>
              <a:ext uri="{FF2B5EF4-FFF2-40B4-BE49-F238E27FC236}">
                <a16:creationId xmlns:a16="http://schemas.microsoft.com/office/drawing/2014/main" id="{75C5EFFE-02DB-43F0-AEDC-84DC762F0C4E}"/>
              </a:ext>
            </a:extLst>
          </p:cNvPr>
          <p:cNvSpPr txBox="1"/>
          <p:nvPr/>
        </p:nvSpPr>
        <p:spPr>
          <a:xfrm>
            <a:off x="262558" y="2493690"/>
            <a:ext cx="8712968" cy="830997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r" rtl="1">
              <a:spcAft>
                <a:spcPts val="1000"/>
              </a:spcAft>
            </a:pPr>
            <a:r>
              <a:rPr lang="ar-SA" sz="2400" b="1" dirty="0">
                <a:solidFill>
                  <a:srgbClr val="0070C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2-إرشاد الموظفين إلى البرامج التدريبية وإعادة التأهيل</a:t>
            </a:r>
            <a:r>
              <a:rPr lang="ar-SA" sz="2400" b="1" dirty="0"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. ~&gt;  إذا كان شخص متخصص في اللغة العربية لكنه  متميز في الكمبيوتر ، </a:t>
            </a:r>
            <a:r>
              <a:rPr lang="ar-SA" sz="2400" b="1" dirty="0">
                <a:solidFill>
                  <a:srgbClr val="FF00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فيعاد تأهيله </a:t>
            </a:r>
            <a:r>
              <a:rPr lang="ar-SA" sz="2400" b="1" dirty="0"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عن طريق برامج تدريبيه ليكون لديه قدرة لأداء عمله بشكل جيد </a:t>
            </a:r>
            <a:endParaRPr lang="ar-SA" dirty="0"/>
          </a:p>
        </p:txBody>
      </p:sp>
      <p:cxnSp>
        <p:nvCxnSpPr>
          <p:cNvPr id="12" name="رابط كسهم مستقيم 11">
            <a:extLst>
              <a:ext uri="{FF2B5EF4-FFF2-40B4-BE49-F238E27FC236}">
                <a16:creationId xmlns:a16="http://schemas.microsoft.com/office/drawing/2014/main" id="{AD502C82-3664-4F61-8ED9-B0B5BFFF0335}"/>
              </a:ext>
            </a:extLst>
          </p:cNvPr>
          <p:cNvCxnSpPr>
            <a:cxnSpLocks/>
            <a:stCxn id="38" idx="2"/>
            <a:endCxn id="42" idx="3"/>
          </p:cNvCxnSpPr>
          <p:nvPr/>
        </p:nvCxnSpPr>
        <p:spPr>
          <a:xfrm flipH="1">
            <a:off x="8975526" y="1483837"/>
            <a:ext cx="1152128" cy="46892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4" name="رابط كسهم مستقيم 13">
            <a:extLst>
              <a:ext uri="{FF2B5EF4-FFF2-40B4-BE49-F238E27FC236}">
                <a16:creationId xmlns:a16="http://schemas.microsoft.com/office/drawing/2014/main" id="{B916AFAD-61C0-49A9-9D2F-ABBFFFD79BF6}"/>
              </a:ext>
            </a:extLst>
          </p:cNvPr>
          <p:cNvCxnSpPr>
            <a:cxnSpLocks/>
            <a:stCxn id="38" idx="2"/>
            <a:endCxn id="43" idx="3"/>
          </p:cNvCxnSpPr>
          <p:nvPr/>
        </p:nvCxnSpPr>
        <p:spPr>
          <a:xfrm flipH="1">
            <a:off x="8975526" y="1483837"/>
            <a:ext cx="1152128" cy="142535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رابط كسهم مستقيم 17">
            <a:extLst>
              <a:ext uri="{FF2B5EF4-FFF2-40B4-BE49-F238E27FC236}">
                <a16:creationId xmlns:a16="http://schemas.microsoft.com/office/drawing/2014/main" id="{BB0319C7-1A58-4712-8323-26950808BEB5}"/>
              </a:ext>
            </a:extLst>
          </p:cNvPr>
          <p:cNvCxnSpPr>
            <a:cxnSpLocks/>
            <a:stCxn id="38" idx="2"/>
            <a:endCxn id="39" idx="3"/>
          </p:cNvCxnSpPr>
          <p:nvPr/>
        </p:nvCxnSpPr>
        <p:spPr>
          <a:xfrm flipH="1">
            <a:off x="9047534" y="1483837"/>
            <a:ext cx="1080120" cy="234113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7" name="مربع نص 46">
            <a:extLst>
              <a:ext uri="{FF2B5EF4-FFF2-40B4-BE49-F238E27FC236}">
                <a16:creationId xmlns:a16="http://schemas.microsoft.com/office/drawing/2014/main" id="{E529F48D-32DE-4A60-B953-88A8B5D3842C}"/>
              </a:ext>
            </a:extLst>
          </p:cNvPr>
          <p:cNvSpPr txBox="1"/>
          <p:nvPr/>
        </p:nvSpPr>
        <p:spPr>
          <a:xfrm>
            <a:off x="8111430" y="4293890"/>
            <a:ext cx="4032448" cy="70788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>
            <a:defPPr>
              <a:defRPr lang="ko-KR"/>
            </a:defPPr>
            <a:lvl1pPr algn="r">
              <a:defRPr sz="4000" b="1">
                <a:ln w="0"/>
                <a:solidFill>
                  <a:schemeClr val="accent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defRPr>
            </a:lvl1pPr>
          </a:lstStyle>
          <a:p>
            <a:r>
              <a:rPr lang="ar-SA" dirty="0">
                <a:solidFill>
                  <a:schemeClr val="tx1"/>
                </a:solidFill>
              </a:rPr>
              <a:t>أهـــداف البحث العــــــــــــــلمي</a:t>
            </a:r>
          </a:p>
        </p:txBody>
      </p:sp>
      <p:sp>
        <p:nvSpPr>
          <p:cNvPr id="48" name="مربع نص 47">
            <a:extLst>
              <a:ext uri="{FF2B5EF4-FFF2-40B4-BE49-F238E27FC236}">
                <a16:creationId xmlns:a16="http://schemas.microsoft.com/office/drawing/2014/main" id="{373856E7-B7F5-4269-9FF6-87DDA714B2FF}"/>
              </a:ext>
            </a:extLst>
          </p:cNvPr>
          <p:cNvSpPr txBox="1"/>
          <p:nvPr/>
        </p:nvSpPr>
        <p:spPr>
          <a:xfrm>
            <a:off x="414958" y="5229994"/>
            <a:ext cx="8712968" cy="461665"/>
          </a:xfrm>
          <a:prstGeom prst="rect">
            <a:avLst/>
          </a:prstGeom>
          <a:effectLst>
            <a:glow rad="1397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ko-KR"/>
            </a:defPPr>
            <a:lvl1pPr lvl="0" algn="r" rtl="1">
              <a:defRPr sz="3600" b="1"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defRPr>
            </a:lvl1pPr>
          </a:lstStyle>
          <a:p>
            <a:r>
              <a:rPr lang="ar-SA" sz="2400" dirty="0">
                <a:solidFill>
                  <a:srgbClr val="FF0000"/>
                </a:solidFill>
              </a:rPr>
              <a:t>التحقق من صحة عملية الاستقطاب والاختيار</a:t>
            </a:r>
            <a:r>
              <a:rPr lang="ar-SA" sz="2400" dirty="0"/>
              <a:t>. ~&gt; لأن الاستقطاب حجر الأساس في نجاح المنظمات </a:t>
            </a:r>
          </a:p>
        </p:txBody>
      </p:sp>
      <p:sp>
        <p:nvSpPr>
          <p:cNvPr id="49" name="مربع نص 48">
            <a:extLst>
              <a:ext uri="{FF2B5EF4-FFF2-40B4-BE49-F238E27FC236}">
                <a16:creationId xmlns:a16="http://schemas.microsoft.com/office/drawing/2014/main" id="{D35E3894-1321-4836-827D-1359799E4183}"/>
              </a:ext>
            </a:extLst>
          </p:cNvPr>
          <p:cNvSpPr txBox="1"/>
          <p:nvPr/>
        </p:nvSpPr>
        <p:spPr>
          <a:xfrm>
            <a:off x="414958" y="6022082"/>
            <a:ext cx="8712968" cy="523220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ko-KR"/>
            </a:defPPr>
            <a:lvl1pPr lvl="0" algn="r" rtl="1">
              <a:defRPr b="1"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defRPr>
            </a:lvl1pPr>
          </a:lstStyle>
          <a:p>
            <a:r>
              <a:rPr lang="ar-SA" sz="2800" dirty="0"/>
              <a:t>تـــــــــــــقويم أنظمة الحوافز  والرضـــــــــــــــــــــا الوظيـــــــــــــــــــفي</a:t>
            </a:r>
          </a:p>
        </p:txBody>
      </p:sp>
      <p:cxnSp>
        <p:nvCxnSpPr>
          <p:cNvPr id="50" name="رابط كسهم مستقيم 49">
            <a:extLst>
              <a:ext uri="{FF2B5EF4-FFF2-40B4-BE49-F238E27FC236}">
                <a16:creationId xmlns:a16="http://schemas.microsoft.com/office/drawing/2014/main" id="{D7D6BEDF-5F2A-4DA8-84D8-35437C9A4B99}"/>
              </a:ext>
            </a:extLst>
          </p:cNvPr>
          <p:cNvCxnSpPr>
            <a:cxnSpLocks/>
            <a:stCxn id="47" idx="2"/>
            <a:endCxn id="48" idx="3"/>
          </p:cNvCxnSpPr>
          <p:nvPr/>
        </p:nvCxnSpPr>
        <p:spPr>
          <a:xfrm flipH="1">
            <a:off x="9127926" y="5001776"/>
            <a:ext cx="999728" cy="45905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1" name="رابط كسهم مستقيم 50">
            <a:extLst>
              <a:ext uri="{FF2B5EF4-FFF2-40B4-BE49-F238E27FC236}">
                <a16:creationId xmlns:a16="http://schemas.microsoft.com/office/drawing/2014/main" id="{580EC8A7-4CFA-4010-80EB-1A717631F914}"/>
              </a:ext>
            </a:extLst>
          </p:cNvPr>
          <p:cNvCxnSpPr>
            <a:cxnSpLocks/>
            <a:stCxn id="47" idx="2"/>
            <a:endCxn id="49" idx="3"/>
          </p:cNvCxnSpPr>
          <p:nvPr/>
        </p:nvCxnSpPr>
        <p:spPr>
          <a:xfrm flipH="1">
            <a:off x="9127926" y="5001776"/>
            <a:ext cx="999728" cy="128191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2" name="صورة 1">
            <a:extLst>
              <a:ext uri="{FF2B5EF4-FFF2-40B4-BE49-F238E27FC236}">
                <a16:creationId xmlns:a16="http://schemas.microsoft.com/office/drawing/2014/main" id="{3DC696C6-7ED1-E15B-7579-427D48F4CE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56184" cy="1177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34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8" grpId="0" animBg="1"/>
      <p:bldP spid="39" grpId="0" animBg="1"/>
      <p:bldP spid="42" grpId="0" animBg="1"/>
      <p:bldP spid="43" grpId="0" animBg="1"/>
      <p:bldP spid="47" grpId="0" animBg="1"/>
      <p:bldP spid="48" grpId="0" animBg="1"/>
      <p:bldP spid="4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5726" y="117427"/>
            <a:ext cx="1368152" cy="836966"/>
          </a:xfrm>
          <a:prstGeom prst="rect">
            <a:avLst/>
          </a:prstGeom>
        </p:spPr>
      </p:pic>
      <p:sp>
        <p:nvSpPr>
          <p:cNvPr id="6" name="Title 2"/>
          <p:cNvSpPr txBox="1">
            <a:spLocks/>
          </p:cNvSpPr>
          <p:nvPr/>
        </p:nvSpPr>
        <p:spPr>
          <a:xfrm>
            <a:off x="3095648" y="164676"/>
            <a:ext cx="5951886" cy="674461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21996" tIns="60999" rIns="121996" bIns="60999" anchor="ctr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raditional Arabic" pitchFamily="18" charset="-78"/>
                <a:cs typeface="Traditional Arabic" pitchFamily="18" charset="-78"/>
              </a:rPr>
              <a:t>تطوير</a:t>
            </a:r>
            <a:r>
              <a:rPr lang="ar-EG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raditional Arabic" pitchFamily="18" charset="-78"/>
                <a:cs typeface="Traditional Arabic" pitchFamily="18" charset="-78"/>
              </a:rPr>
              <a:t> إدارة </a:t>
            </a:r>
            <a:r>
              <a:rPr lang="ar-SA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raditional Arabic" pitchFamily="18" charset="-78"/>
                <a:cs typeface="Traditional Arabic" pitchFamily="18" charset="-78"/>
              </a:rPr>
              <a:t>الاداء</a:t>
            </a:r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63500">
                  <a:schemeClr val="accent6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52839761-C7F0-41C0-BDED-7D5E1F65A011}"/>
              </a:ext>
            </a:extLst>
          </p:cNvPr>
          <p:cNvSpPr txBox="1"/>
          <p:nvPr/>
        </p:nvSpPr>
        <p:spPr>
          <a:xfrm>
            <a:off x="310238" y="1053530"/>
            <a:ext cx="11761632" cy="569386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ko-KR"/>
            </a:defPPr>
            <a:lvl1pPr lvl="0" algn="r" rtl="1">
              <a:defRPr sz="3200">
                <a:effectLst/>
                <a:latin typeface="Traditional Arabic" pitchFamily="18" charset="-78"/>
                <a:cs typeface="Traditional Arabic" pitchFamily="18" charset="-78"/>
              </a:defRPr>
            </a:lvl1pPr>
          </a:lstStyle>
          <a:p>
            <a:pPr marL="457200" indent="-457200">
              <a:buFontTx/>
              <a:buChar char="-"/>
            </a:pPr>
            <a:r>
              <a:rPr lang="ar-SA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يعتبر تقييم ادارة الاداء </a:t>
            </a:r>
            <a:r>
              <a:rPr lang="ar-SA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وظيفة هامة </a:t>
            </a:r>
            <a:r>
              <a:rPr lang="ar-SA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من الوظائف التي تقووم بها </a:t>
            </a:r>
            <a:r>
              <a:rPr lang="ar-SA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ادارة الموارد البشرية </a:t>
            </a:r>
            <a:r>
              <a:rPr lang="ar-SA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او تكون تحت اشرافها</a:t>
            </a:r>
          </a:p>
          <a:p>
            <a:pPr marL="457200" indent="-457200">
              <a:buFontTx/>
              <a:buChar char="-"/>
            </a:pPr>
            <a:r>
              <a:rPr lang="ar-SA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فكل </a:t>
            </a:r>
            <a:r>
              <a:rPr lang="ar-SA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مـــدير</a:t>
            </a:r>
            <a:r>
              <a:rPr lang="ar-SA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في موقعه يقوم بتقييم </a:t>
            </a:r>
            <a:r>
              <a:rPr lang="ar-SA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اداء مرؤوسيه </a:t>
            </a:r>
            <a:r>
              <a:rPr lang="ar-SA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لعديد من الاهداف والاستخدامات </a:t>
            </a:r>
            <a:r>
              <a:rPr lang="ar-SA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ســـــــــــواء ما كان منها </a:t>
            </a:r>
          </a:p>
          <a:p>
            <a:pPr marL="4748213"/>
            <a:r>
              <a:rPr lang="ar-SA" dirty="0">
                <a:ln w="0"/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متعلقا بهؤلاء المرؤوسين من منح وحوافز ومكافآت </a:t>
            </a:r>
          </a:p>
          <a:p>
            <a:pPr marL="4748213"/>
            <a:r>
              <a:rPr lang="ar-SA" dirty="0">
                <a:ln w="0"/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او الحـــــــــــــــــــــــــــــــــاجة الى برامــــــــــــــــــــــــــــــــــــج تدريبية </a:t>
            </a:r>
          </a:p>
          <a:p>
            <a:pPr marL="4748213"/>
            <a:r>
              <a:rPr lang="ar-SA" dirty="0">
                <a:ln w="0"/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او ما كان منها متعلقا بجدارة الموارد البشرية</a:t>
            </a:r>
          </a:p>
          <a:p>
            <a:pPr marL="4748213"/>
            <a:endParaRPr lang="ar-SA" sz="2000" dirty="0">
              <a:ln w="0"/>
              <a:effectLst>
                <a:glow rad="63500">
                  <a:schemeClr val="accent5">
                    <a:satMod val="175000"/>
                    <a:alpha val="40000"/>
                  </a:schemeClr>
                </a:glow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457200" indent="-457200">
              <a:buFontTx/>
              <a:buChar char="-"/>
            </a:pPr>
            <a:r>
              <a:rPr lang="ar-SA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حيث يمثل تقييم الاداء اساسا موضوعيا وفعالا للقيام بالكثير من </a:t>
            </a:r>
            <a:r>
              <a:rPr lang="ar-SA" sz="36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وظــــــــــــــــــــائف هذه الادارة </a:t>
            </a:r>
          </a:p>
          <a:p>
            <a:pPr marL="5111750"/>
            <a:r>
              <a:rPr lang="ar-SA" dirty="0">
                <a:ln w="0"/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كتخطيط الموارد البشــــــــــــــــــــــــــــرية </a:t>
            </a:r>
          </a:p>
          <a:p>
            <a:pPr marL="5111750"/>
            <a:r>
              <a:rPr lang="ar-SA" dirty="0">
                <a:ln w="0"/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وتقييم سياسة الاختيار والتعيين</a:t>
            </a:r>
            <a:endParaRPr lang="ar-SA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5111750"/>
            <a:r>
              <a:rPr lang="ar-SA" dirty="0">
                <a:ln w="0"/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وتقييم سياسة الاجور والحوافز</a:t>
            </a:r>
          </a:p>
          <a:p>
            <a:pPr marL="4748213"/>
            <a:endParaRPr lang="ar-SA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ar-SA" b="1" dirty="0">
                <a:ln w="0"/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لذلك فلابد لأداء هذه الوظيفة بالفعالية والكفاءة المطلوبة من توافر نظام متكامل لتقييم أداء العاملين</a:t>
            </a:r>
            <a:endParaRPr lang="en-US" b="1" dirty="0">
              <a:ln w="0"/>
              <a:solidFill>
                <a:srgbClr val="FF00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9" name="رابط كسهم مستقيم 8">
            <a:extLst>
              <a:ext uri="{FF2B5EF4-FFF2-40B4-BE49-F238E27FC236}">
                <a16:creationId xmlns:a16="http://schemas.microsoft.com/office/drawing/2014/main" id="{82118433-652B-40A5-B920-5A86F3021E20}"/>
              </a:ext>
            </a:extLst>
          </p:cNvPr>
          <p:cNvCxnSpPr>
            <a:cxnSpLocks/>
          </p:cNvCxnSpPr>
          <p:nvPr/>
        </p:nvCxnSpPr>
        <p:spPr>
          <a:xfrm>
            <a:off x="1054646" y="1890496"/>
            <a:ext cx="1080120" cy="38717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رابط كسهم مستقيم 13">
            <a:extLst>
              <a:ext uri="{FF2B5EF4-FFF2-40B4-BE49-F238E27FC236}">
                <a16:creationId xmlns:a16="http://schemas.microsoft.com/office/drawing/2014/main" id="{831D4100-9DE0-43EF-8F79-666081EDBBED}"/>
              </a:ext>
            </a:extLst>
          </p:cNvPr>
          <p:cNvCxnSpPr>
            <a:cxnSpLocks/>
          </p:cNvCxnSpPr>
          <p:nvPr/>
        </p:nvCxnSpPr>
        <p:spPr>
          <a:xfrm>
            <a:off x="1054646" y="1917626"/>
            <a:ext cx="1728192" cy="93610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9" name="رابط كسهم مستقيم 28">
            <a:extLst>
              <a:ext uri="{FF2B5EF4-FFF2-40B4-BE49-F238E27FC236}">
                <a16:creationId xmlns:a16="http://schemas.microsoft.com/office/drawing/2014/main" id="{4FFDE567-7F1C-450B-87F9-FD796E7646CD}"/>
              </a:ext>
            </a:extLst>
          </p:cNvPr>
          <p:cNvCxnSpPr/>
          <p:nvPr/>
        </p:nvCxnSpPr>
        <p:spPr>
          <a:xfrm>
            <a:off x="1054646" y="1890496"/>
            <a:ext cx="1728192" cy="146729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2" name="رابط كسهم مستقيم 31">
            <a:extLst>
              <a:ext uri="{FF2B5EF4-FFF2-40B4-BE49-F238E27FC236}">
                <a16:creationId xmlns:a16="http://schemas.microsoft.com/office/drawing/2014/main" id="{126B1D82-E97D-4B79-B5B3-2B3A3E216A51}"/>
              </a:ext>
            </a:extLst>
          </p:cNvPr>
          <p:cNvCxnSpPr>
            <a:cxnSpLocks/>
          </p:cNvCxnSpPr>
          <p:nvPr/>
        </p:nvCxnSpPr>
        <p:spPr>
          <a:xfrm>
            <a:off x="1918742" y="4259997"/>
            <a:ext cx="1728192" cy="50405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رابط كسهم مستقيم 32">
            <a:extLst>
              <a:ext uri="{FF2B5EF4-FFF2-40B4-BE49-F238E27FC236}">
                <a16:creationId xmlns:a16="http://schemas.microsoft.com/office/drawing/2014/main" id="{E9F90D8E-01CC-4E5A-9793-2A8C4F8EF7FC}"/>
              </a:ext>
            </a:extLst>
          </p:cNvPr>
          <p:cNvCxnSpPr>
            <a:cxnSpLocks/>
          </p:cNvCxnSpPr>
          <p:nvPr/>
        </p:nvCxnSpPr>
        <p:spPr>
          <a:xfrm>
            <a:off x="1918742" y="4287127"/>
            <a:ext cx="1728192" cy="94286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4" name="رابط كسهم مستقيم 33">
            <a:extLst>
              <a:ext uri="{FF2B5EF4-FFF2-40B4-BE49-F238E27FC236}">
                <a16:creationId xmlns:a16="http://schemas.microsoft.com/office/drawing/2014/main" id="{C1C1BDF3-18B1-4A63-948B-304A78E01544}"/>
              </a:ext>
            </a:extLst>
          </p:cNvPr>
          <p:cNvCxnSpPr/>
          <p:nvPr/>
        </p:nvCxnSpPr>
        <p:spPr>
          <a:xfrm>
            <a:off x="1918742" y="4259997"/>
            <a:ext cx="1728192" cy="146729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2" name="صورة 1">
            <a:extLst>
              <a:ext uri="{FF2B5EF4-FFF2-40B4-BE49-F238E27FC236}">
                <a16:creationId xmlns:a16="http://schemas.microsoft.com/office/drawing/2014/main" id="{6E3D7B32-B3FF-E10E-954D-AC185DE578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56184" cy="1177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5798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7619" y="189434"/>
            <a:ext cx="948267" cy="580101"/>
          </a:xfrm>
          <a:prstGeom prst="rect">
            <a:avLst/>
          </a:prstGeom>
        </p:spPr>
      </p:pic>
      <p:sp>
        <p:nvSpPr>
          <p:cNvPr id="6" name="Title 2"/>
          <p:cNvSpPr txBox="1">
            <a:spLocks/>
          </p:cNvSpPr>
          <p:nvPr/>
        </p:nvSpPr>
        <p:spPr>
          <a:xfrm>
            <a:off x="3695365" y="164676"/>
            <a:ext cx="4992129" cy="74370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121996" tIns="60999" rIns="121996" bIns="60999" anchor="ctr"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b="1" dirty="0">
                <a:ln w="1905"/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raditional Arabic" pitchFamily="18" charset="-78"/>
                <a:cs typeface="Traditional Arabic" pitchFamily="18" charset="-78"/>
              </a:rPr>
              <a:t>التخطيــــــــــط لــــــــــــلأداء</a:t>
            </a:r>
            <a:endParaRPr lang="en-US" b="1" dirty="0">
              <a:ln w="1905"/>
              <a:effectLst>
                <a:glow rad="63500">
                  <a:schemeClr val="accent6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31269" y="1053530"/>
            <a:ext cx="6336666" cy="584775"/>
          </a:xfrm>
          <a:prstGeom prst="rect">
            <a:avLst/>
          </a:prstGeom>
          <a:effectLst>
            <a:glow rad="635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rtl="1"/>
            <a:r>
              <a:rPr lang="ar-SA" sz="3200" b="1" dirty="0">
                <a:latin typeface="Traditional Arabic" pitchFamily="18" charset="-78"/>
                <a:cs typeface="Traditional Arabic" pitchFamily="18" charset="-78"/>
              </a:rPr>
              <a:t>التخطيط للأداء يكون من خلال العناصر الاتية:-</a:t>
            </a:r>
            <a:endParaRPr lang="en-US" sz="3200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0" y="0"/>
            <a:ext cx="12190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EG"/>
          </a:p>
        </p:txBody>
      </p:sp>
      <p:sp>
        <p:nvSpPr>
          <p:cNvPr id="21" name="Rectangle 1">
            <a:extLst>
              <a:ext uri="{FF2B5EF4-FFF2-40B4-BE49-F238E27FC236}">
                <a16:creationId xmlns:a16="http://schemas.microsoft.com/office/drawing/2014/main" id="{BFF8D4FF-9CC2-4131-8774-8A7865259475}"/>
              </a:ext>
            </a:extLst>
          </p:cNvPr>
          <p:cNvSpPr/>
          <p:nvPr/>
        </p:nvSpPr>
        <p:spPr>
          <a:xfrm>
            <a:off x="8975526" y="1757928"/>
            <a:ext cx="3168352" cy="52322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rtl="1"/>
            <a:r>
              <a:rPr lang="ar-SA" sz="2800" b="1" dirty="0">
                <a:latin typeface="Traditional Arabic" pitchFamily="18" charset="-78"/>
                <a:cs typeface="Traditional Arabic" pitchFamily="18" charset="-78"/>
              </a:rPr>
              <a:t>اولاً:- تحديد أهداف المنظمة</a:t>
            </a:r>
            <a:endParaRPr lang="en-US" sz="28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23" name="Curved Left Arrow 8">
            <a:extLst>
              <a:ext uri="{FF2B5EF4-FFF2-40B4-BE49-F238E27FC236}">
                <a16:creationId xmlns:a16="http://schemas.microsoft.com/office/drawing/2014/main" id="{6A832630-7900-4989-8009-4D5A2029BC9D}"/>
              </a:ext>
            </a:extLst>
          </p:cNvPr>
          <p:cNvSpPr/>
          <p:nvPr/>
        </p:nvSpPr>
        <p:spPr>
          <a:xfrm rot="1423991">
            <a:off x="9268568" y="2239169"/>
            <a:ext cx="311559" cy="997129"/>
          </a:xfrm>
          <a:prstGeom prst="curvedLeftArrow">
            <a:avLst/>
          </a:prstGeom>
          <a:solidFill>
            <a:srgbClr val="32A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>
              <a:solidFill>
                <a:schemeClr val="tx1"/>
              </a:solidFill>
            </a:endParaRPr>
          </a:p>
        </p:txBody>
      </p:sp>
      <p:sp>
        <p:nvSpPr>
          <p:cNvPr id="24" name="Oval 26">
            <a:extLst>
              <a:ext uri="{FF2B5EF4-FFF2-40B4-BE49-F238E27FC236}">
                <a16:creationId xmlns:a16="http://schemas.microsoft.com/office/drawing/2014/main" id="{3DD3412D-5985-4899-B4C9-01F3FBA0FEC4}"/>
              </a:ext>
            </a:extLst>
          </p:cNvPr>
          <p:cNvSpPr/>
          <p:nvPr/>
        </p:nvSpPr>
        <p:spPr>
          <a:xfrm>
            <a:off x="9420210" y="2194334"/>
            <a:ext cx="275396" cy="137337"/>
          </a:xfrm>
          <a:prstGeom prst="ellipse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/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827C480C-6834-451A-9E6D-9C4D3BAA6AB9}"/>
              </a:ext>
            </a:extLst>
          </p:cNvPr>
          <p:cNvSpPr txBox="1"/>
          <p:nvPr/>
        </p:nvSpPr>
        <p:spPr>
          <a:xfrm>
            <a:off x="-11578" y="1903105"/>
            <a:ext cx="8987104" cy="224676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ko-KR"/>
            </a:defPPr>
            <a:lvl1pPr lvl="0" algn="r" rtl="1">
              <a:defRPr sz="2800" b="1">
                <a:effectLst>
                  <a:glow rad="101600">
                    <a:schemeClr val="bg2">
                      <a:alpha val="60000"/>
                    </a:schemeClr>
                  </a:glow>
                </a:effectLst>
                <a:latin typeface="Traditional Arabic" pitchFamily="18" charset="-78"/>
                <a:cs typeface="Traditional Arabic" pitchFamily="18" charset="-78"/>
              </a:defRPr>
            </a:lvl1pPr>
          </a:lstStyle>
          <a:p>
            <a:r>
              <a:rPr lang="ar-SA" dirty="0">
                <a:solidFill>
                  <a:srgbClr val="FF0000"/>
                </a:solidFill>
              </a:rPr>
              <a:t>الاهداف العامة للمنظمة </a:t>
            </a:r>
            <a:r>
              <a:rPr lang="ar-SA" dirty="0"/>
              <a:t>هي </a:t>
            </a:r>
            <a:r>
              <a:rPr lang="ar-SA" dirty="0">
                <a:solidFill>
                  <a:srgbClr val="FF0000"/>
                </a:solidFill>
              </a:rPr>
              <a:t>قبـــــلة</a:t>
            </a:r>
            <a:r>
              <a:rPr lang="ar-SA" dirty="0"/>
              <a:t> جهود الادارة والعاملين وعلى ضوء الاهداف </a:t>
            </a:r>
            <a:r>
              <a:rPr lang="ar-SA" dirty="0">
                <a:solidFill>
                  <a:srgbClr val="FF0000"/>
                </a:solidFill>
              </a:rPr>
              <a:t>تصاغ</a:t>
            </a:r>
            <a:r>
              <a:rPr lang="ar-SA" dirty="0"/>
              <a:t> </a:t>
            </a:r>
          </a:p>
          <a:p>
            <a:r>
              <a:rPr lang="ar-SA" dirty="0">
                <a:solidFill>
                  <a:srgbClr val="FF0000"/>
                </a:solidFill>
              </a:rPr>
              <a:t>اهداف ادارة الموارد البشرية </a:t>
            </a:r>
            <a:r>
              <a:rPr lang="ar-SA" dirty="0"/>
              <a:t>وباقــــــــــــــــي </a:t>
            </a:r>
            <a:r>
              <a:rPr lang="ar-SA" dirty="0">
                <a:solidFill>
                  <a:srgbClr val="FF0000"/>
                </a:solidFill>
              </a:rPr>
              <a:t>الادارات</a:t>
            </a:r>
            <a:r>
              <a:rPr lang="ar-SA" dirty="0"/>
              <a:t> الاخــــــــــــــــــــــرى بالمنظمة وهـــــــــــــــــــــــــــــكذا </a:t>
            </a:r>
          </a:p>
          <a:p>
            <a:r>
              <a:rPr lang="ar-SA" dirty="0">
                <a:solidFill>
                  <a:srgbClr val="FF0000"/>
                </a:solidFill>
              </a:rPr>
              <a:t>اهــــــــــداف تقيــــــــــــــــــيم الاداء </a:t>
            </a:r>
          </a:p>
          <a:p>
            <a:pPr marL="804863"/>
            <a:r>
              <a:rPr lang="ar-SA" dirty="0"/>
              <a:t>وبالتالي فان الرؤساء على اختلاف مستوياتهم الادارية بالمنظمة يقيمون مرؤسيهم</a:t>
            </a:r>
          </a:p>
          <a:p>
            <a:pPr marL="804863"/>
            <a:r>
              <a:rPr lang="ar-SA" dirty="0"/>
              <a:t> على ضوء مدى اسهامهم بأدائهم في تحقيق اهداف الادارات التي يعملون بها .</a:t>
            </a:r>
            <a:endParaRPr lang="en-US" dirty="0"/>
          </a:p>
        </p:txBody>
      </p:sp>
      <p:sp>
        <p:nvSpPr>
          <p:cNvPr id="8" name="شكل بيضاوي 7">
            <a:extLst>
              <a:ext uri="{FF2B5EF4-FFF2-40B4-BE49-F238E27FC236}">
                <a16:creationId xmlns:a16="http://schemas.microsoft.com/office/drawing/2014/main" id="{B9764BE7-1B6B-486D-AC17-E4F42729A84B}"/>
              </a:ext>
            </a:extLst>
          </p:cNvPr>
          <p:cNvSpPr/>
          <p:nvPr/>
        </p:nvSpPr>
        <p:spPr>
          <a:xfrm>
            <a:off x="8183438" y="3321782"/>
            <a:ext cx="144016" cy="216024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7" name="Rectangle 1">
            <a:extLst>
              <a:ext uri="{FF2B5EF4-FFF2-40B4-BE49-F238E27FC236}">
                <a16:creationId xmlns:a16="http://schemas.microsoft.com/office/drawing/2014/main" id="{311110C3-1A79-40DB-A6D7-406BE4986E50}"/>
              </a:ext>
            </a:extLst>
          </p:cNvPr>
          <p:cNvSpPr/>
          <p:nvPr/>
        </p:nvSpPr>
        <p:spPr>
          <a:xfrm>
            <a:off x="9003485" y="4293890"/>
            <a:ext cx="3168352" cy="52322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rtl="1"/>
            <a:r>
              <a:rPr lang="ar-SA" sz="2800" b="1" dirty="0">
                <a:latin typeface="Traditional Arabic" pitchFamily="18" charset="-78"/>
                <a:cs typeface="Traditional Arabic" pitchFamily="18" charset="-78"/>
              </a:rPr>
              <a:t>ثانياً: تحديد أهداف تقييم الاداء</a:t>
            </a:r>
            <a:endParaRPr lang="en-US" sz="28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28" name="Curved Left Arrow 8">
            <a:extLst>
              <a:ext uri="{FF2B5EF4-FFF2-40B4-BE49-F238E27FC236}">
                <a16:creationId xmlns:a16="http://schemas.microsoft.com/office/drawing/2014/main" id="{5D519417-B1F2-4C50-9181-C4961737C8C1}"/>
              </a:ext>
            </a:extLst>
          </p:cNvPr>
          <p:cNvSpPr/>
          <p:nvPr/>
        </p:nvSpPr>
        <p:spPr>
          <a:xfrm rot="1423991">
            <a:off x="9275181" y="4776981"/>
            <a:ext cx="276504" cy="1015833"/>
          </a:xfrm>
          <a:prstGeom prst="curvedLeftArrow">
            <a:avLst/>
          </a:prstGeom>
          <a:solidFill>
            <a:srgbClr val="32A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>
              <a:solidFill>
                <a:schemeClr val="tx1"/>
              </a:solidFill>
            </a:endParaRPr>
          </a:p>
        </p:txBody>
      </p:sp>
      <p:sp>
        <p:nvSpPr>
          <p:cNvPr id="29" name="Oval 26">
            <a:extLst>
              <a:ext uri="{FF2B5EF4-FFF2-40B4-BE49-F238E27FC236}">
                <a16:creationId xmlns:a16="http://schemas.microsoft.com/office/drawing/2014/main" id="{F21D01C2-FBD4-4CCB-8EE1-F3E3DF6EF396}"/>
              </a:ext>
            </a:extLst>
          </p:cNvPr>
          <p:cNvSpPr/>
          <p:nvPr/>
        </p:nvSpPr>
        <p:spPr>
          <a:xfrm>
            <a:off x="9448169" y="4730296"/>
            <a:ext cx="275396" cy="137337"/>
          </a:xfrm>
          <a:prstGeom prst="ellipse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/>
          </a:p>
        </p:txBody>
      </p:sp>
      <p:sp>
        <p:nvSpPr>
          <p:cNvPr id="30" name="مربع نص 29">
            <a:extLst>
              <a:ext uri="{FF2B5EF4-FFF2-40B4-BE49-F238E27FC236}">
                <a16:creationId xmlns:a16="http://schemas.microsoft.com/office/drawing/2014/main" id="{931BC48B-5A40-4A58-A3D0-73524FE2EB88}"/>
              </a:ext>
            </a:extLst>
          </p:cNvPr>
          <p:cNvSpPr txBox="1"/>
          <p:nvPr/>
        </p:nvSpPr>
        <p:spPr>
          <a:xfrm>
            <a:off x="-25474" y="4437906"/>
            <a:ext cx="8987104" cy="224676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ko-KR"/>
            </a:defPPr>
            <a:lvl1pPr lvl="0" algn="r" rtl="1">
              <a:defRPr sz="2800" b="1">
                <a:solidFill>
                  <a:srgbClr val="FF0000"/>
                </a:solidFill>
                <a:effectLst>
                  <a:glow rad="101600">
                    <a:schemeClr val="bg2">
                      <a:alpha val="60000"/>
                    </a:schemeClr>
                  </a:glow>
                </a:effectLst>
                <a:latin typeface="Traditional Arabic" pitchFamily="18" charset="-78"/>
                <a:cs typeface="Traditional Arabic" pitchFamily="18" charset="-78"/>
              </a:defRPr>
            </a:lvl1pPr>
          </a:lstStyle>
          <a:p>
            <a:r>
              <a:rPr lang="ar-SA" dirty="0">
                <a:solidFill>
                  <a:schemeClr val="tx1"/>
                </a:solidFill>
              </a:rPr>
              <a:t>ان </a:t>
            </a:r>
            <a:r>
              <a:rPr lang="ar-SA" dirty="0"/>
              <a:t>اهداف تقييم الاداء </a:t>
            </a:r>
            <a:r>
              <a:rPr lang="ar-SA" dirty="0">
                <a:solidFill>
                  <a:schemeClr val="tx1"/>
                </a:solidFill>
              </a:rPr>
              <a:t>تمثل مرشدا للرؤساء في </a:t>
            </a:r>
            <a:r>
              <a:rPr lang="ar-SA" dirty="0"/>
              <a:t>عملية التقيــــــــــــــــــــــــيم </a:t>
            </a:r>
          </a:p>
          <a:p>
            <a:r>
              <a:rPr lang="ar-SA" dirty="0">
                <a:solidFill>
                  <a:schemeClr val="tx1"/>
                </a:solidFill>
              </a:rPr>
              <a:t>فإذا تمثلت هذه الاهداف في </a:t>
            </a:r>
            <a:r>
              <a:rPr lang="ar-SA" dirty="0"/>
              <a:t>اكتشاف ومنع </a:t>
            </a:r>
            <a:r>
              <a:rPr lang="ar-SA" dirty="0">
                <a:solidFill>
                  <a:schemeClr val="tx1"/>
                </a:solidFill>
              </a:rPr>
              <a:t>الاخطاء قبل وقوعها ومعالجتها فور وقوعها </a:t>
            </a:r>
          </a:p>
          <a:p>
            <a:r>
              <a:rPr lang="ar-SA" dirty="0">
                <a:solidFill>
                  <a:schemeClr val="tx1"/>
                </a:solidFill>
              </a:rPr>
              <a:t>                       وترشيد أداء العاملين بنصح وارشاد وتدريب</a:t>
            </a:r>
          </a:p>
          <a:p>
            <a:r>
              <a:rPr lang="ar-SA" dirty="0">
                <a:solidFill>
                  <a:schemeClr val="tx1"/>
                </a:solidFill>
              </a:rPr>
              <a:t>فأنها تختلف تماما عن </a:t>
            </a:r>
            <a:r>
              <a:rPr lang="ar-SA" dirty="0"/>
              <a:t>اهداف مؤداها تصيد أخطاء </a:t>
            </a:r>
            <a:r>
              <a:rPr lang="ar-SA" dirty="0">
                <a:solidFill>
                  <a:schemeClr val="tx1"/>
                </a:solidFill>
              </a:rPr>
              <a:t>بعض العاملين ونقل او فصل البعض الآخر وتوقيع جزاءات او حرمان من حوافز للبعض الاخر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شكل بيضاوي 31">
            <a:extLst>
              <a:ext uri="{FF2B5EF4-FFF2-40B4-BE49-F238E27FC236}">
                <a16:creationId xmlns:a16="http://schemas.microsoft.com/office/drawing/2014/main" id="{72736C10-9818-45DE-9629-D0FF43284D5A}"/>
              </a:ext>
            </a:extLst>
          </p:cNvPr>
          <p:cNvSpPr/>
          <p:nvPr/>
        </p:nvSpPr>
        <p:spPr>
          <a:xfrm>
            <a:off x="8950031" y="5004163"/>
            <a:ext cx="144016" cy="216024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5" name="شكل بيضاوي 34">
            <a:extLst>
              <a:ext uri="{FF2B5EF4-FFF2-40B4-BE49-F238E27FC236}">
                <a16:creationId xmlns:a16="http://schemas.microsoft.com/office/drawing/2014/main" id="{2FEC78CA-5991-4A65-B966-CFEC6E893E21}"/>
              </a:ext>
            </a:extLst>
          </p:cNvPr>
          <p:cNvSpPr/>
          <p:nvPr/>
        </p:nvSpPr>
        <p:spPr>
          <a:xfrm>
            <a:off x="8992360" y="5839499"/>
            <a:ext cx="144016" cy="216024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AF3D1E6-0139-9F3C-6672-96FA36A1EA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56184" cy="1177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1820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 animBg="1"/>
      <p:bldP spid="21" grpId="0" animBg="1"/>
      <p:bldP spid="23" grpId="0" animBg="1"/>
      <p:bldP spid="27" grpId="0" animBg="1"/>
      <p:bldP spid="28" grpId="0" animBg="1"/>
    </p:bldLst>
  </p:timing>
</p:sld>
</file>

<file path=ppt/theme/theme1.xml><?xml version="1.0" encoding="utf-8"?>
<a:theme xmlns:a="http://schemas.openxmlformats.org/drawingml/2006/main" name="Contents Slide Master">
  <a:themeElements>
    <a:clrScheme name="ALLPPT-COLOR-A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2AEB8"/>
      </a:accent1>
      <a:accent2>
        <a:srgbClr val="F2A40D"/>
      </a:accent2>
      <a:accent3>
        <a:srgbClr val="32AEB8"/>
      </a:accent3>
      <a:accent4>
        <a:srgbClr val="F2A40D"/>
      </a:accent4>
      <a:accent5>
        <a:srgbClr val="32AEB8"/>
      </a:accent5>
      <a:accent6>
        <a:srgbClr val="F2A40D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2AEB8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Section Break Slide Master">
  <a:themeElements>
    <a:clrScheme name="ALLPPT-COLOR-A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2AEB8"/>
      </a:accent1>
      <a:accent2>
        <a:srgbClr val="F2A40D"/>
      </a:accent2>
      <a:accent3>
        <a:srgbClr val="32AEB8"/>
      </a:accent3>
      <a:accent4>
        <a:srgbClr val="F2A40D"/>
      </a:accent4>
      <a:accent5>
        <a:srgbClr val="32AEB8"/>
      </a:accent5>
      <a:accent6>
        <a:srgbClr val="F2A40D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شريحة">
  <a:themeElements>
    <a:clrScheme name="شريحة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شريحة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شريحة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4806</TotalTime>
  <Words>593</Words>
  <Application>Microsoft Office PowerPoint</Application>
  <PresentationFormat>مخصص</PresentationFormat>
  <Paragraphs>96</Paragraphs>
  <Slides>8</Slides>
  <Notes>2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9</vt:i4>
      </vt:variant>
      <vt:variant>
        <vt:lpstr>نسق</vt:lpstr>
      </vt:variant>
      <vt:variant>
        <vt:i4>3</vt:i4>
      </vt:variant>
      <vt:variant>
        <vt:lpstr>عناوين الشرائح</vt:lpstr>
      </vt:variant>
      <vt:variant>
        <vt:i4>8</vt:i4>
      </vt:variant>
    </vt:vector>
  </HeadingPairs>
  <TitlesOfParts>
    <vt:vector size="20" baseType="lpstr">
      <vt:lpstr>Sultan -  Aden1</vt:lpstr>
      <vt:lpstr>Wingdings 3</vt:lpstr>
      <vt:lpstr>Arial</vt:lpstr>
      <vt:lpstr>Calibri</vt:lpstr>
      <vt:lpstr>Century Gothic</vt:lpstr>
      <vt:lpstr>Traditional Arabic</vt:lpstr>
      <vt:lpstr>A Jannat LT</vt:lpstr>
      <vt:lpstr>맑은 고딕</vt:lpstr>
      <vt:lpstr>29LT Bukra Bold</vt:lpstr>
      <vt:lpstr>Contents Slide Master</vt:lpstr>
      <vt:lpstr>Section Break Slide Master</vt:lpstr>
      <vt:lpstr>شريحة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قالب لمبة الأفكار الإبداعية</dc:title>
  <dc:creator>googleslidesppt.com;allppt.com;arabppt.com</dc:creator>
  <cp:keywords>قالب لمبة</cp:keywords>
  <cp:lastModifiedBy>hp</cp:lastModifiedBy>
  <cp:revision>390</cp:revision>
  <dcterms:created xsi:type="dcterms:W3CDTF">2016-12-05T23:26:54Z</dcterms:created>
  <dcterms:modified xsi:type="dcterms:W3CDTF">2024-09-10T16:12:06Z</dcterms:modified>
</cp:coreProperties>
</file>