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73" r:id="rId3"/>
    <p:sldId id="274" r:id="rId4"/>
    <p:sldId id="275" r:id="rId5"/>
    <p:sldId id="277" r:id="rId6"/>
    <p:sldId id="278" r:id="rId7"/>
    <p:sldId id="276" r:id="rId8"/>
    <p:sldId id="279" r:id="rId9"/>
    <p:sldId id="280" r:id="rId10"/>
    <p:sldId id="281" r:id="rId11"/>
  </p:sldIdLst>
  <p:sldSz cx="12192000" cy="6858000"/>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napToGrid="0">
      <p:cViewPr varScale="1">
        <p:scale>
          <a:sx n="106" d="100"/>
          <a:sy n="106" d="100"/>
        </p:scale>
        <p:origin x="14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E14B06D-1A80-2BFD-632E-5A6AF2EABAC9}"/>
              </a:ext>
            </a:extLst>
          </p:cNvPr>
          <p:cNvSpPr>
            <a:spLocks noGrp="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p>
        </p:txBody>
      </p:sp>
      <p:sp>
        <p:nvSpPr>
          <p:cNvPr id="3" name="عنوان فرعي 2">
            <a:extLst>
              <a:ext uri="{FF2B5EF4-FFF2-40B4-BE49-F238E27FC236}">
                <a16:creationId xmlns:a16="http://schemas.microsoft.com/office/drawing/2014/main" id="{E104DEFC-6A33-68D0-A80A-72D8D79625F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a:t>انقر لتحرير نمط العنوان الفرعي للشكل الرئيسي</a:t>
            </a:r>
          </a:p>
        </p:txBody>
      </p:sp>
      <p:sp>
        <p:nvSpPr>
          <p:cNvPr id="4" name="عنصر نائب للتاريخ 3">
            <a:extLst>
              <a:ext uri="{FF2B5EF4-FFF2-40B4-BE49-F238E27FC236}">
                <a16:creationId xmlns:a16="http://schemas.microsoft.com/office/drawing/2014/main" id="{E842A9EE-22BE-10B3-1F03-B002AD99628C}"/>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5" name="عنصر نائب للتذييل 4">
            <a:extLst>
              <a:ext uri="{FF2B5EF4-FFF2-40B4-BE49-F238E27FC236}">
                <a16:creationId xmlns:a16="http://schemas.microsoft.com/office/drawing/2014/main" id="{7792F477-FD89-BB8D-75A7-31322A6D858B}"/>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C40E54ED-0321-D6A0-B763-6DF1994D9E8F}"/>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3565057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7C8ED399-D3CD-6230-6E1A-02528727B089}"/>
              </a:ext>
            </a:extLst>
          </p:cNvPr>
          <p:cNvSpPr>
            <a:spLocks noGrp="1"/>
          </p:cNvSpPr>
          <p:nvPr>
            <p:ph type="title"/>
          </p:nvPr>
        </p:nvSpPr>
        <p:spPr/>
        <p:txBody>
          <a:bodyPr/>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5A4907DF-4D2A-29BE-7217-132CF92012E1}"/>
              </a:ext>
            </a:extLst>
          </p:cNvPr>
          <p:cNvSpPr>
            <a:spLocks noGrp="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3821F7E8-CD2F-EADE-68C4-8373A6B5785B}"/>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5" name="عنصر نائب للتذييل 4">
            <a:extLst>
              <a:ext uri="{FF2B5EF4-FFF2-40B4-BE49-F238E27FC236}">
                <a16:creationId xmlns:a16="http://schemas.microsoft.com/office/drawing/2014/main" id="{AB302ACA-1B0E-EBCD-7501-A06CE4F751A8}"/>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9A63234A-8D6C-CA7A-D9A8-3E93E6A6E3CF}"/>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3296935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a:extLst>
              <a:ext uri="{FF2B5EF4-FFF2-40B4-BE49-F238E27FC236}">
                <a16:creationId xmlns:a16="http://schemas.microsoft.com/office/drawing/2014/main" id="{ACCBD663-C763-6B0C-3676-B6A29EAEE2D2}"/>
              </a:ext>
            </a:extLst>
          </p:cNvPr>
          <p:cNvSpPr>
            <a:spLocks noGrp="1"/>
          </p:cNvSpPr>
          <p:nvPr>
            <p:ph type="title" orient="vert"/>
          </p:nvPr>
        </p:nvSpPr>
        <p:spPr>
          <a:xfrm>
            <a:off x="8724900" y="365125"/>
            <a:ext cx="2628900" cy="5811838"/>
          </a:xfrm>
        </p:spPr>
        <p:txBody>
          <a:bodyPr vert="eaVert"/>
          <a:lstStyle/>
          <a:p>
            <a:r>
              <a:rPr lang="ar-SA"/>
              <a:t>انقر لتحرير نمط عنوان الشكل الرئيسي</a:t>
            </a:r>
          </a:p>
        </p:txBody>
      </p:sp>
      <p:sp>
        <p:nvSpPr>
          <p:cNvPr id="3" name="عنصر نائب للعنوان العمودي 2">
            <a:extLst>
              <a:ext uri="{FF2B5EF4-FFF2-40B4-BE49-F238E27FC236}">
                <a16:creationId xmlns:a16="http://schemas.microsoft.com/office/drawing/2014/main" id="{1E91FFF6-7610-D066-C298-A276E909A69B}"/>
              </a:ext>
            </a:extLst>
          </p:cNvPr>
          <p:cNvSpPr>
            <a:spLocks noGrp="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11775870-D852-CACD-B84F-8C12D8A25A11}"/>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5" name="عنصر نائب للتذييل 4">
            <a:extLst>
              <a:ext uri="{FF2B5EF4-FFF2-40B4-BE49-F238E27FC236}">
                <a16:creationId xmlns:a16="http://schemas.microsoft.com/office/drawing/2014/main" id="{2992FAB1-8D1E-C07B-E111-E78CF3D48817}"/>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4614EECF-61E9-4F8A-2784-A23C23048F44}"/>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2699071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E8905A7-F63E-FB46-7FE0-A443BF9F2DAD}"/>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A3503FF0-C79C-6F19-12A6-AB1DD6DDBAB1}"/>
              </a:ext>
            </a:extLst>
          </p:cNvPr>
          <p:cNvSpPr>
            <a:spLocks noGrp="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00742853-24CB-B157-6D68-8E72F6A41DDD}"/>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5" name="عنصر نائب للتذييل 4">
            <a:extLst>
              <a:ext uri="{FF2B5EF4-FFF2-40B4-BE49-F238E27FC236}">
                <a16:creationId xmlns:a16="http://schemas.microsoft.com/office/drawing/2014/main" id="{2AB24364-4519-5464-5D2C-3FC4114549E1}"/>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1F4FB91E-E692-E008-49BC-376B3186B5EC}"/>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2261048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330F9D6-8A25-3C59-236C-FE313257509E}"/>
              </a:ext>
            </a:extLst>
          </p:cNvPr>
          <p:cNvSpPr>
            <a:spLocks noGrp="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BDD8E7D7-7EA1-85D0-4EC9-B7ABE1A06D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a:extLst>
              <a:ext uri="{FF2B5EF4-FFF2-40B4-BE49-F238E27FC236}">
                <a16:creationId xmlns:a16="http://schemas.microsoft.com/office/drawing/2014/main" id="{7021C154-0A08-A823-D0CF-4173AA5EA5D5}"/>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5" name="عنصر نائب للتذييل 4">
            <a:extLst>
              <a:ext uri="{FF2B5EF4-FFF2-40B4-BE49-F238E27FC236}">
                <a16:creationId xmlns:a16="http://schemas.microsoft.com/office/drawing/2014/main" id="{A046404F-0900-298A-2501-63C9E0CD7D44}"/>
              </a:ext>
            </a:extLst>
          </p:cNvPr>
          <p:cNvSpPr>
            <a:spLocks noGrp="1"/>
          </p:cNvSpPr>
          <p:nvPr>
            <p:ph type="ftr" sz="quarter" idx="11"/>
          </p:nvPr>
        </p:nvSpPr>
        <p:spPr/>
        <p:txBody>
          <a:bodyPr/>
          <a:lstStyle/>
          <a:p>
            <a:endParaRPr lang="ar-SA"/>
          </a:p>
        </p:txBody>
      </p:sp>
      <p:sp>
        <p:nvSpPr>
          <p:cNvPr id="6" name="عنصر نائب لرقم الشريحة 5">
            <a:extLst>
              <a:ext uri="{FF2B5EF4-FFF2-40B4-BE49-F238E27FC236}">
                <a16:creationId xmlns:a16="http://schemas.microsoft.com/office/drawing/2014/main" id="{BF8E3C0E-2741-005D-6EA6-B9B822027DFE}"/>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3407454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554ADAFC-E940-1BDF-8FA1-C14717B75429}"/>
              </a:ext>
            </a:extLst>
          </p:cNvPr>
          <p:cNvSpPr>
            <a:spLocks noGrp="1"/>
          </p:cNvSpPr>
          <p:nvPr>
            <p:ph type="title"/>
          </p:nvPr>
        </p:nvSpPr>
        <p:spPr/>
        <p:txBody>
          <a:body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9F3113B9-A83D-B0E4-F337-A9ECB7AA5705}"/>
              </a:ext>
            </a:extLst>
          </p:cNvPr>
          <p:cNvSpPr>
            <a:spLocks noGrp="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a:extLst>
              <a:ext uri="{FF2B5EF4-FFF2-40B4-BE49-F238E27FC236}">
                <a16:creationId xmlns:a16="http://schemas.microsoft.com/office/drawing/2014/main" id="{EFDDDEE5-9219-AB72-283C-D0BB0EA316B8}"/>
              </a:ext>
            </a:extLst>
          </p:cNvPr>
          <p:cNvSpPr>
            <a:spLocks noGrp="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a:extLst>
              <a:ext uri="{FF2B5EF4-FFF2-40B4-BE49-F238E27FC236}">
                <a16:creationId xmlns:a16="http://schemas.microsoft.com/office/drawing/2014/main" id="{07537987-B460-065A-98F1-C153F2D7EEC5}"/>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6" name="عنصر نائب للتذييل 5">
            <a:extLst>
              <a:ext uri="{FF2B5EF4-FFF2-40B4-BE49-F238E27FC236}">
                <a16:creationId xmlns:a16="http://schemas.microsoft.com/office/drawing/2014/main" id="{9A6E101A-F4F5-0E9B-08EB-834EB020DDAD}"/>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9D196218-2D50-EFFA-7934-7B7DBDA6091F}"/>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1458973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8DF5CCF-360B-30E4-41D3-6000C37A60E5}"/>
              </a:ext>
            </a:extLst>
          </p:cNvPr>
          <p:cNvSpPr>
            <a:spLocks noGrp="1"/>
          </p:cNvSpPr>
          <p:nvPr>
            <p:ph type="title"/>
          </p:nvPr>
        </p:nvSpPr>
        <p:spPr>
          <a:xfrm>
            <a:off x="839788" y="365125"/>
            <a:ext cx="10515600" cy="1325563"/>
          </a:xfrm>
        </p:spPr>
        <p:txBody>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EDDD8B6B-2C72-C661-29FE-E3FED94814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a:extLst>
              <a:ext uri="{FF2B5EF4-FFF2-40B4-BE49-F238E27FC236}">
                <a16:creationId xmlns:a16="http://schemas.microsoft.com/office/drawing/2014/main" id="{971FBD87-A421-B8B5-C3BA-6CAFCFA5B3EA}"/>
              </a:ext>
            </a:extLst>
          </p:cNvPr>
          <p:cNvSpPr>
            <a:spLocks noGrp="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a:extLst>
              <a:ext uri="{FF2B5EF4-FFF2-40B4-BE49-F238E27FC236}">
                <a16:creationId xmlns:a16="http://schemas.microsoft.com/office/drawing/2014/main" id="{7E4862CA-89D2-CEDA-748C-30854EE626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a:extLst>
              <a:ext uri="{FF2B5EF4-FFF2-40B4-BE49-F238E27FC236}">
                <a16:creationId xmlns:a16="http://schemas.microsoft.com/office/drawing/2014/main" id="{A09971D9-A93B-0269-ED64-708FDA22EF4A}"/>
              </a:ext>
            </a:extLst>
          </p:cNvPr>
          <p:cNvSpPr>
            <a:spLocks noGrp="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a:extLst>
              <a:ext uri="{FF2B5EF4-FFF2-40B4-BE49-F238E27FC236}">
                <a16:creationId xmlns:a16="http://schemas.microsoft.com/office/drawing/2014/main" id="{C6ECE316-A5E0-41FE-30C0-0C66048A4A54}"/>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8" name="عنصر نائب للتذييل 7">
            <a:extLst>
              <a:ext uri="{FF2B5EF4-FFF2-40B4-BE49-F238E27FC236}">
                <a16:creationId xmlns:a16="http://schemas.microsoft.com/office/drawing/2014/main" id="{EAB5989E-D355-B228-465E-66653A6F113B}"/>
              </a:ext>
            </a:extLst>
          </p:cNvPr>
          <p:cNvSpPr>
            <a:spLocks noGrp="1"/>
          </p:cNvSpPr>
          <p:nvPr>
            <p:ph type="ftr" sz="quarter" idx="11"/>
          </p:nvPr>
        </p:nvSpPr>
        <p:spPr/>
        <p:txBody>
          <a:bodyPr/>
          <a:lstStyle/>
          <a:p>
            <a:endParaRPr lang="ar-SA"/>
          </a:p>
        </p:txBody>
      </p:sp>
      <p:sp>
        <p:nvSpPr>
          <p:cNvPr id="9" name="عنصر نائب لرقم الشريحة 8">
            <a:extLst>
              <a:ext uri="{FF2B5EF4-FFF2-40B4-BE49-F238E27FC236}">
                <a16:creationId xmlns:a16="http://schemas.microsoft.com/office/drawing/2014/main" id="{86C4C213-0BA8-076A-7EEC-763BC5DCD064}"/>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392901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E2BD44D-47C4-D924-2021-EBFFD3E3C315}"/>
              </a:ext>
            </a:extLst>
          </p:cNvPr>
          <p:cNvSpPr>
            <a:spLocks noGrp="1"/>
          </p:cNvSpPr>
          <p:nvPr>
            <p:ph type="title"/>
          </p:nvPr>
        </p:nvSpPr>
        <p:spPr/>
        <p:txBody>
          <a:bodyPr/>
          <a:lstStyle/>
          <a:p>
            <a:r>
              <a:rPr lang="ar-SA"/>
              <a:t>انقر لتحرير نمط عنوان الشكل الرئيسي</a:t>
            </a:r>
          </a:p>
        </p:txBody>
      </p:sp>
      <p:sp>
        <p:nvSpPr>
          <p:cNvPr id="3" name="عنصر نائب للتاريخ 2">
            <a:extLst>
              <a:ext uri="{FF2B5EF4-FFF2-40B4-BE49-F238E27FC236}">
                <a16:creationId xmlns:a16="http://schemas.microsoft.com/office/drawing/2014/main" id="{1C0FB687-89E6-B92A-60EB-A148899CA329}"/>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4" name="عنصر نائب للتذييل 3">
            <a:extLst>
              <a:ext uri="{FF2B5EF4-FFF2-40B4-BE49-F238E27FC236}">
                <a16:creationId xmlns:a16="http://schemas.microsoft.com/office/drawing/2014/main" id="{387BE5FF-7CA2-F97C-1B81-754BFD83969A}"/>
              </a:ext>
            </a:extLst>
          </p:cNvPr>
          <p:cNvSpPr>
            <a:spLocks noGrp="1"/>
          </p:cNvSpPr>
          <p:nvPr>
            <p:ph type="ftr" sz="quarter" idx="11"/>
          </p:nvPr>
        </p:nvSpPr>
        <p:spPr/>
        <p:txBody>
          <a:bodyPr/>
          <a:lstStyle/>
          <a:p>
            <a:endParaRPr lang="ar-SA"/>
          </a:p>
        </p:txBody>
      </p:sp>
      <p:sp>
        <p:nvSpPr>
          <p:cNvPr id="5" name="عنصر نائب لرقم الشريحة 4">
            <a:extLst>
              <a:ext uri="{FF2B5EF4-FFF2-40B4-BE49-F238E27FC236}">
                <a16:creationId xmlns:a16="http://schemas.microsoft.com/office/drawing/2014/main" id="{FCCADDDF-4743-A17A-6242-F3899F4CC6CE}"/>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3206249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a:extLst>
              <a:ext uri="{FF2B5EF4-FFF2-40B4-BE49-F238E27FC236}">
                <a16:creationId xmlns:a16="http://schemas.microsoft.com/office/drawing/2014/main" id="{32879C94-A4F0-1275-7BF0-D86127CA7C4E}"/>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3" name="عنصر نائب للتذييل 2">
            <a:extLst>
              <a:ext uri="{FF2B5EF4-FFF2-40B4-BE49-F238E27FC236}">
                <a16:creationId xmlns:a16="http://schemas.microsoft.com/office/drawing/2014/main" id="{957FAC1E-9ADE-1B16-1EE4-FDC40F74B0A3}"/>
              </a:ext>
            </a:extLst>
          </p:cNvPr>
          <p:cNvSpPr>
            <a:spLocks noGrp="1"/>
          </p:cNvSpPr>
          <p:nvPr>
            <p:ph type="ftr" sz="quarter" idx="11"/>
          </p:nvPr>
        </p:nvSpPr>
        <p:spPr/>
        <p:txBody>
          <a:bodyPr/>
          <a:lstStyle/>
          <a:p>
            <a:endParaRPr lang="ar-SA"/>
          </a:p>
        </p:txBody>
      </p:sp>
      <p:sp>
        <p:nvSpPr>
          <p:cNvPr id="4" name="عنصر نائب لرقم الشريحة 3">
            <a:extLst>
              <a:ext uri="{FF2B5EF4-FFF2-40B4-BE49-F238E27FC236}">
                <a16:creationId xmlns:a16="http://schemas.microsoft.com/office/drawing/2014/main" id="{A198FFF5-B20B-A70B-05C2-1B37C52F485A}"/>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1154778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8EABDA4F-B178-9B6A-2599-D255EB8EEDFC}"/>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محتوى 2">
            <a:extLst>
              <a:ext uri="{FF2B5EF4-FFF2-40B4-BE49-F238E27FC236}">
                <a16:creationId xmlns:a16="http://schemas.microsoft.com/office/drawing/2014/main" id="{C1E1C37E-5F88-4117-5EA8-AF3C92B881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a:extLst>
              <a:ext uri="{FF2B5EF4-FFF2-40B4-BE49-F238E27FC236}">
                <a16:creationId xmlns:a16="http://schemas.microsoft.com/office/drawing/2014/main" id="{5E11099E-3C97-FD1A-EFC5-A3CE686176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60411D97-7981-DE55-C167-FA22BA7473BC}"/>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6" name="عنصر نائب للتذييل 5">
            <a:extLst>
              <a:ext uri="{FF2B5EF4-FFF2-40B4-BE49-F238E27FC236}">
                <a16:creationId xmlns:a16="http://schemas.microsoft.com/office/drawing/2014/main" id="{45AE37F0-E24C-CD47-3E45-DA0FD797AF4C}"/>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FA8385A7-D5EE-2782-7B92-6A9AC58EB83F}"/>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3491008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28C09008-2938-D960-D9C9-9AD8DC36AA2B}"/>
              </a:ext>
            </a:extLst>
          </p:cNvPr>
          <p:cNvSpPr>
            <a:spLocks noGrp="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p>
        </p:txBody>
      </p:sp>
      <p:sp>
        <p:nvSpPr>
          <p:cNvPr id="3" name="عنصر نائب للصورة 2">
            <a:extLst>
              <a:ext uri="{FF2B5EF4-FFF2-40B4-BE49-F238E27FC236}">
                <a16:creationId xmlns:a16="http://schemas.microsoft.com/office/drawing/2014/main" id="{DCAB8ED7-8688-DF38-5436-8FF1732F29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a:extLst>
              <a:ext uri="{FF2B5EF4-FFF2-40B4-BE49-F238E27FC236}">
                <a16:creationId xmlns:a16="http://schemas.microsoft.com/office/drawing/2014/main" id="{1CBBC39B-F3FC-655D-3843-2704796F82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a:extLst>
              <a:ext uri="{FF2B5EF4-FFF2-40B4-BE49-F238E27FC236}">
                <a16:creationId xmlns:a16="http://schemas.microsoft.com/office/drawing/2014/main" id="{52B38FF0-CB8D-1245-2440-2A4C315C1D7C}"/>
              </a:ext>
            </a:extLst>
          </p:cNvPr>
          <p:cNvSpPr>
            <a:spLocks noGrp="1"/>
          </p:cNvSpPr>
          <p:nvPr>
            <p:ph type="dt" sz="half" idx="10"/>
          </p:nvPr>
        </p:nvSpPr>
        <p:spPr/>
        <p:txBody>
          <a:bodyPr/>
          <a:lstStyle/>
          <a:p>
            <a:fld id="{7EF420EC-B928-4834-A4E8-F3EEE35093EB}" type="datetimeFigureOut">
              <a:rPr lang="ar-SA" smtClean="0"/>
              <a:t>28/03/46</a:t>
            </a:fld>
            <a:endParaRPr lang="ar-SA"/>
          </a:p>
        </p:txBody>
      </p:sp>
      <p:sp>
        <p:nvSpPr>
          <p:cNvPr id="6" name="عنصر نائب للتذييل 5">
            <a:extLst>
              <a:ext uri="{FF2B5EF4-FFF2-40B4-BE49-F238E27FC236}">
                <a16:creationId xmlns:a16="http://schemas.microsoft.com/office/drawing/2014/main" id="{3C49B0C2-24B8-6F1E-6571-A6EDC4B28B64}"/>
              </a:ext>
            </a:extLst>
          </p:cNvPr>
          <p:cNvSpPr>
            <a:spLocks noGrp="1"/>
          </p:cNvSpPr>
          <p:nvPr>
            <p:ph type="ftr" sz="quarter" idx="11"/>
          </p:nvPr>
        </p:nvSpPr>
        <p:spPr/>
        <p:txBody>
          <a:bodyPr/>
          <a:lstStyle/>
          <a:p>
            <a:endParaRPr lang="ar-SA"/>
          </a:p>
        </p:txBody>
      </p:sp>
      <p:sp>
        <p:nvSpPr>
          <p:cNvPr id="7" name="عنصر نائب لرقم الشريحة 6">
            <a:extLst>
              <a:ext uri="{FF2B5EF4-FFF2-40B4-BE49-F238E27FC236}">
                <a16:creationId xmlns:a16="http://schemas.microsoft.com/office/drawing/2014/main" id="{AFF92DFD-F8CC-BCCD-D245-DE2F168D8F60}"/>
              </a:ext>
            </a:extLst>
          </p:cNvPr>
          <p:cNvSpPr>
            <a:spLocks noGrp="1"/>
          </p:cNvSpPr>
          <p:nvPr>
            <p:ph type="sldNum" sz="quarter" idx="12"/>
          </p:nvPr>
        </p:nvSpPr>
        <p:spPr/>
        <p:txBody>
          <a:bodyPr/>
          <a:lstStyle/>
          <a:p>
            <a:fld id="{2D65B332-0B90-4A03-858E-B4A316D5F7E3}" type="slidenum">
              <a:rPr lang="ar-SA" smtClean="0"/>
              <a:t>‹#›</a:t>
            </a:fld>
            <a:endParaRPr lang="ar-SA"/>
          </a:p>
        </p:txBody>
      </p:sp>
    </p:spTree>
    <p:extLst>
      <p:ext uri="{BB962C8B-B14F-4D97-AF65-F5344CB8AC3E}">
        <p14:creationId xmlns:p14="http://schemas.microsoft.com/office/powerpoint/2010/main" val="2064268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a:extLst>
              <a:ext uri="{FF2B5EF4-FFF2-40B4-BE49-F238E27FC236}">
                <a16:creationId xmlns:a16="http://schemas.microsoft.com/office/drawing/2014/main" id="{CDE6EA5E-7180-4CBA-9507-2D9AF547D84F}"/>
              </a:ext>
            </a:extLst>
          </p:cNvPr>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p>
        </p:txBody>
      </p:sp>
      <p:sp>
        <p:nvSpPr>
          <p:cNvPr id="3" name="عنصر نائب للنص 2">
            <a:extLst>
              <a:ext uri="{FF2B5EF4-FFF2-40B4-BE49-F238E27FC236}">
                <a16:creationId xmlns:a16="http://schemas.microsoft.com/office/drawing/2014/main" id="{8CC95E52-7797-5D05-0975-B4B6A3C80B27}"/>
              </a:ext>
            </a:extLst>
          </p:cNvPr>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a:extLst>
              <a:ext uri="{FF2B5EF4-FFF2-40B4-BE49-F238E27FC236}">
                <a16:creationId xmlns:a16="http://schemas.microsoft.com/office/drawing/2014/main" id="{986F8E63-C2E2-EE59-62C7-A71AD7536993}"/>
              </a:ext>
            </a:extLst>
          </p:cNvPr>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EF420EC-B928-4834-A4E8-F3EEE35093EB}" type="datetimeFigureOut">
              <a:rPr lang="ar-SA" smtClean="0"/>
              <a:t>28/03/46</a:t>
            </a:fld>
            <a:endParaRPr lang="ar-SA"/>
          </a:p>
        </p:txBody>
      </p:sp>
      <p:sp>
        <p:nvSpPr>
          <p:cNvPr id="5" name="عنصر نائب للتذييل 4">
            <a:extLst>
              <a:ext uri="{FF2B5EF4-FFF2-40B4-BE49-F238E27FC236}">
                <a16:creationId xmlns:a16="http://schemas.microsoft.com/office/drawing/2014/main" id="{35751621-CD63-749B-E0BD-1CBA7DC56D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a:extLst>
              <a:ext uri="{FF2B5EF4-FFF2-40B4-BE49-F238E27FC236}">
                <a16:creationId xmlns:a16="http://schemas.microsoft.com/office/drawing/2014/main" id="{5ADB08F6-49BC-5BAA-5F0B-687F82629428}"/>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2D65B332-0B90-4A03-858E-B4A316D5F7E3}" type="slidenum">
              <a:rPr lang="ar-SA" smtClean="0"/>
              <a:t>‹#›</a:t>
            </a:fld>
            <a:endParaRPr lang="ar-SA"/>
          </a:p>
        </p:txBody>
      </p:sp>
    </p:spTree>
    <p:extLst>
      <p:ext uri="{BB962C8B-B14F-4D97-AF65-F5344CB8AC3E}">
        <p14:creationId xmlns:p14="http://schemas.microsoft.com/office/powerpoint/2010/main" val="32776132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linkedin.com/in/akram-mohammed-ahmed-ph-d-m-b-a-5859005b?lipi=urn%3Ali%3Apage%3Ad_flagship3_profile_view_base_contact_details%3BIiweHiqLQwurJK%2BeJ8sM8A%3D%3D" TargetMode="External"/><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4.jpeg"/><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hyperlink" Target="https://www.linkedin.com/in/akram-mohammed-ahmed-ph-d-m-b-a-5859005b?lipi=urn%3Ali%3Apage%3Ad_flagship3_profile_view_base_contact_details%3BIiweHiqLQwurJK%2BeJ8sM8A%3D%3D" TargetMode="External"/><Relationship Id="rId5" Type="http://schemas.openxmlformats.org/officeDocument/2006/relationships/image" Target="../media/image4.jpeg"/><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hyperlink" Target="https://www.linkedin.com/in/akram-mohammed-ahmed-ph-d-m-b-a-5859005b?lipi=urn%3Ali%3Apage%3Ad_flagship3_profile_view_base_contact_details%3BIiweHiqLQwurJK%2BeJ8sM8A%3D%3D" TargetMode="External"/><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4.jpeg"/><Relationship Id="rId4" Type="http://schemas.openxmlformats.org/officeDocument/2006/relationships/image" Target="../media/image3.sv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linkedin.com/in/akram-mohammed-ahmed-ph-d-m-b-a-5859005b?lipi=urn%3Ali%3Apage%3Ad_flagship3_profile_view_base_contact_details%3BIiweHiqLQwurJK%2BeJ8sM8A%3D%3D" TargetMode="External"/><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4.jpeg"/><Relationship Id="rId4" Type="http://schemas.openxmlformats.org/officeDocument/2006/relationships/image" Target="../media/image3.sv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www.linkedin.com/in/akram-mohammed-ahmed-ph-d-m-b-a-5859005b?lipi=urn%3Ali%3Apage%3Ad_flagship3_profile_view_base_contact_details%3BIiweHiqLQwurJK%2BeJ8sM8A%3D%3D" TargetMode="External"/><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4.jpeg"/><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8" name="Group 8"/>
          <p:cNvGrpSpPr/>
          <p:nvPr/>
        </p:nvGrpSpPr>
        <p:grpSpPr>
          <a:xfrm>
            <a:off x="6451600" y="1214890"/>
            <a:ext cx="3017711" cy="1008981"/>
            <a:chOff x="0" y="0"/>
            <a:chExt cx="1066348" cy="226135"/>
          </a:xfrm>
        </p:grpSpPr>
        <p:sp>
          <p:nvSpPr>
            <p:cNvPr id="9" name="Freeform 9"/>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endParaRPr lang="ar-SA" sz="1200" dirty="0"/>
            </a:p>
          </p:txBody>
        </p:sp>
        <p:sp>
          <p:nvSpPr>
            <p:cNvPr id="10" name="TextBox 10"/>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sp>
        <p:nvSpPr>
          <p:cNvPr id="13" name="TextBox 13"/>
          <p:cNvSpPr txBox="1"/>
          <p:nvPr/>
        </p:nvSpPr>
        <p:spPr>
          <a:xfrm>
            <a:off x="3515125" y="3995704"/>
            <a:ext cx="5324075" cy="492443"/>
          </a:xfrm>
          <a:prstGeom prst="rect">
            <a:avLst/>
          </a:prstGeom>
        </p:spPr>
        <p:txBody>
          <a:bodyPr lIns="0" tIns="0" rIns="0" bIns="0" rtlCol="0" anchor="t">
            <a:spAutoFit/>
          </a:bodyPr>
          <a:lstStyle/>
          <a:p>
            <a:pPr algn="ctr" rtl="1" eaLnBrk="1" hangingPunct="1">
              <a:spcBef>
                <a:spcPct val="50000"/>
              </a:spcBef>
              <a:buClr>
                <a:srgbClr val="FF0066"/>
              </a:buClr>
            </a:pPr>
            <a:r>
              <a:rPr lang="ar-SA" altLang="ar-SA" sz="3200" b="1" dirty="0">
                <a:latin typeface="Arial" panose="020B0604020202020204" pitchFamily="34" charset="0"/>
              </a:rPr>
              <a:t>المحاضرة الثانية  </a:t>
            </a:r>
            <a:endParaRPr lang="en-US" altLang="ar-SA" sz="1333" b="1" dirty="0">
              <a:latin typeface="Arial" panose="020B0604020202020204" pitchFamily="34" charset="0"/>
            </a:endParaRPr>
          </a:p>
        </p:txBody>
      </p:sp>
      <p:sp>
        <p:nvSpPr>
          <p:cNvPr id="14" name="TextBox 14"/>
          <p:cNvSpPr txBox="1"/>
          <p:nvPr/>
        </p:nvSpPr>
        <p:spPr>
          <a:xfrm>
            <a:off x="6505747" y="1867605"/>
            <a:ext cx="1622253" cy="241285"/>
          </a:xfrm>
          <a:prstGeom prst="rect">
            <a:avLst/>
          </a:prstGeom>
        </p:spPr>
        <p:txBody>
          <a:bodyPr wrap="square" lIns="0" tIns="0" rIns="0" bIns="0" rtlCol="0" anchor="t">
            <a:spAutoFit/>
          </a:bodyPr>
          <a:lstStyle/>
          <a:p>
            <a:pPr>
              <a:lnSpc>
                <a:spcPts val="1773"/>
              </a:lnSpc>
            </a:pPr>
            <a:r>
              <a:rPr lang="ar-SA" sz="1773" dirty="0">
                <a:solidFill>
                  <a:srgbClr val="121212"/>
                </a:solidFill>
                <a:latin typeface="Cairo Bold"/>
                <a:ea typeface="Cairo Bold"/>
                <a:cs typeface="Cairo Bold"/>
                <a:sym typeface="Cairo Bold"/>
                <a:rtl/>
              </a:rPr>
              <a:t>أ.دكرم الحاج </a:t>
            </a:r>
            <a:endParaRPr lang="ar-EG" sz="1773" dirty="0">
              <a:solidFill>
                <a:srgbClr val="121212"/>
              </a:solidFill>
              <a:latin typeface="Cairo Bold"/>
              <a:ea typeface="Cairo Bold"/>
              <a:cs typeface="Cairo Bold"/>
              <a:sym typeface="Cairo Bold"/>
              <a:rtl/>
            </a:endParaRPr>
          </a:p>
        </p:txBody>
      </p:sp>
      <p:sp>
        <p:nvSpPr>
          <p:cNvPr id="15" name="TextBox 15"/>
          <p:cNvSpPr txBox="1"/>
          <p:nvPr/>
        </p:nvSpPr>
        <p:spPr>
          <a:xfrm>
            <a:off x="2971104" y="2253264"/>
            <a:ext cx="6254945" cy="1086836"/>
          </a:xfrm>
          <a:prstGeom prst="rect">
            <a:avLst/>
          </a:prstGeom>
        </p:spPr>
        <p:txBody>
          <a:bodyPr wrap="square" lIns="0" tIns="0" rIns="0" bIns="0" rtlCol="0" anchor="t">
            <a:spAutoFit/>
          </a:bodyPr>
          <a:lstStyle/>
          <a:p>
            <a:pPr algn="ctr">
              <a:lnSpc>
                <a:spcPts val="9680"/>
              </a:lnSpc>
            </a:pPr>
            <a:r>
              <a:rPr lang="ar-SA" sz="4000" b="1" i="1" dirty="0">
                <a:solidFill>
                  <a:srgbClr val="FF0000"/>
                </a:solidFill>
                <a:latin typeface="AlGhadTV" panose="01000500000000020004" pitchFamily="2" charset="-78"/>
                <a:ea typeface="Alarabiya 2"/>
                <a:cs typeface="AlGhadTV" panose="01000500000000020004" pitchFamily="2" charset="-78"/>
                <a:sym typeface="Alarabiya 2"/>
                <a:rtl/>
              </a:rPr>
              <a:t>نظم الأجور والتعويضات </a:t>
            </a:r>
            <a:endParaRPr lang="ar-EG" sz="4000" b="1" i="1" dirty="0">
              <a:solidFill>
                <a:srgbClr val="FF0000"/>
              </a:solidFill>
              <a:latin typeface="AlGhadTV" panose="01000500000000020004" pitchFamily="2" charset="-78"/>
              <a:ea typeface="Alarabiya 2"/>
              <a:cs typeface="AlGhadTV" panose="01000500000000020004" pitchFamily="2" charset="-78"/>
              <a:sym typeface="Alarabiya 2"/>
              <a:rtl/>
            </a:endParaRPr>
          </a:p>
        </p:txBody>
      </p:sp>
      <p:grpSp>
        <p:nvGrpSpPr>
          <p:cNvPr id="18" name="Group 10">
            <a:extLst>
              <a:ext uri="{FF2B5EF4-FFF2-40B4-BE49-F238E27FC236}">
                <a16:creationId xmlns:a16="http://schemas.microsoft.com/office/drawing/2014/main" id="{F1F58034-514D-F803-FD44-C8CFAB90EC4D}"/>
              </a:ext>
            </a:extLst>
          </p:cNvPr>
          <p:cNvGrpSpPr/>
          <p:nvPr/>
        </p:nvGrpSpPr>
        <p:grpSpPr>
          <a:xfrm>
            <a:off x="8277363" y="1253693"/>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grpSp>
        <p:nvGrpSpPr>
          <p:cNvPr id="20" name="Group 8">
            <a:extLst>
              <a:ext uri="{FF2B5EF4-FFF2-40B4-BE49-F238E27FC236}">
                <a16:creationId xmlns:a16="http://schemas.microsoft.com/office/drawing/2014/main" id="{4FBB5137-C811-5FEA-9411-2170032FCCC7}"/>
              </a:ext>
            </a:extLst>
          </p:cNvPr>
          <p:cNvGrpSpPr/>
          <p:nvPr/>
        </p:nvGrpSpPr>
        <p:grpSpPr>
          <a:xfrm>
            <a:off x="2890618" y="1217426"/>
            <a:ext cx="3017711" cy="1008981"/>
            <a:chOff x="0" y="0"/>
            <a:chExt cx="1066348" cy="226135"/>
          </a:xfrm>
        </p:grpSpPr>
        <p:sp>
          <p:nvSpPr>
            <p:cNvPr id="21" name="Freeform 9">
              <a:extLst>
                <a:ext uri="{FF2B5EF4-FFF2-40B4-BE49-F238E27FC236}">
                  <a16:creationId xmlns:a16="http://schemas.microsoft.com/office/drawing/2014/main" id="{280FB5AF-471A-6DA1-71D4-3AD4C6E2BC94}"/>
                </a:ext>
              </a:extLst>
            </p:cNvPr>
            <p:cNvSpPr/>
            <p:nvPr/>
          </p:nvSpPr>
          <p:spPr>
            <a:xfrm>
              <a:off x="66837" y="5122"/>
              <a:ext cx="999511" cy="221013"/>
            </a:xfrm>
            <a:custGeom>
              <a:avLst/>
              <a:gdLst/>
              <a:ahLst/>
              <a:cxnLst/>
              <a:rect l="l" t="t" r="r" b="b"/>
              <a:pathLst>
                <a:path w="980388" h="221013">
                  <a:moveTo>
                    <a:pt x="110506" y="0"/>
                  </a:moveTo>
                  <a:lnTo>
                    <a:pt x="869881" y="0"/>
                  </a:lnTo>
                  <a:cubicBezTo>
                    <a:pt x="899189" y="0"/>
                    <a:pt x="927297" y="11643"/>
                    <a:pt x="948021" y="32367"/>
                  </a:cubicBezTo>
                  <a:cubicBezTo>
                    <a:pt x="968745" y="53091"/>
                    <a:pt x="980388" y="81198"/>
                    <a:pt x="980388" y="110506"/>
                  </a:cubicBezTo>
                  <a:lnTo>
                    <a:pt x="980388" y="110506"/>
                  </a:lnTo>
                  <a:cubicBezTo>
                    <a:pt x="980388" y="171537"/>
                    <a:pt x="930912" y="221013"/>
                    <a:pt x="869881" y="221013"/>
                  </a:cubicBezTo>
                  <a:lnTo>
                    <a:pt x="110506" y="221013"/>
                  </a:lnTo>
                  <a:cubicBezTo>
                    <a:pt x="49475" y="221013"/>
                    <a:pt x="0" y="171537"/>
                    <a:pt x="0" y="110506"/>
                  </a:cubicBezTo>
                  <a:lnTo>
                    <a:pt x="0" y="110506"/>
                  </a:lnTo>
                  <a:cubicBezTo>
                    <a:pt x="0" y="49475"/>
                    <a:pt x="49475" y="0"/>
                    <a:pt x="110506" y="0"/>
                  </a:cubicBezTo>
                  <a:close/>
                </a:path>
              </a:pathLst>
            </a:custGeom>
            <a:solidFill>
              <a:srgbClr val="FFFFFF"/>
            </a:solidFill>
            <a:ln cap="rnd">
              <a:noFill/>
              <a:prstDash val="solid"/>
              <a:round/>
            </a:ln>
          </p:spPr>
          <p:txBody>
            <a:bodyPr/>
            <a:lstStyle/>
            <a:p>
              <a:pPr lvl="1" algn="ctr"/>
              <a:r>
                <a:rPr lang="ar-SA" sz="1200" dirty="0"/>
                <a:t>                    </a:t>
              </a:r>
            </a:p>
            <a:p>
              <a:pPr lvl="1" algn="ctr"/>
              <a:r>
                <a:rPr lang="ar-SA" sz="1200" dirty="0"/>
                <a:t>                     </a:t>
              </a:r>
              <a:r>
                <a:rPr lang="ar-SA" sz="1067" dirty="0">
                  <a:latin typeface="29LT Azer" panose="00000500000000000000" pitchFamily="2" charset="-78"/>
                  <a:cs typeface="29LT Azer" panose="00000500000000000000" pitchFamily="2" charset="-78"/>
                </a:rPr>
                <a:t>المؤسسة العامة للتدريب التقني </a:t>
              </a:r>
            </a:p>
            <a:p>
              <a:pPr lvl="1" algn="ctr"/>
              <a:r>
                <a:rPr lang="ar-SA" sz="1067" dirty="0">
                  <a:latin typeface="29LT Azer" panose="00000500000000000000" pitchFamily="2" charset="-78"/>
                  <a:cs typeface="29LT Azer" panose="00000500000000000000" pitchFamily="2" charset="-78"/>
                </a:rPr>
                <a:t>                               معهد آفاق القادة العالي للتدريب </a:t>
              </a:r>
            </a:p>
          </p:txBody>
        </p:sp>
        <p:sp>
          <p:nvSpPr>
            <p:cNvPr id="22" name="TextBox 10">
              <a:extLst>
                <a:ext uri="{FF2B5EF4-FFF2-40B4-BE49-F238E27FC236}">
                  <a16:creationId xmlns:a16="http://schemas.microsoft.com/office/drawing/2014/main" id="{D66AE016-C2B8-5626-66CA-CB510A3E8836}"/>
                </a:ext>
              </a:extLst>
            </p:cNvPr>
            <p:cNvSpPr txBox="1"/>
            <p:nvPr/>
          </p:nvSpPr>
          <p:spPr>
            <a:xfrm>
              <a:off x="0" y="0"/>
              <a:ext cx="980388" cy="221013"/>
            </a:xfrm>
            <a:prstGeom prst="rect">
              <a:avLst/>
            </a:prstGeom>
          </p:spPr>
          <p:txBody>
            <a:bodyPr lIns="33867" tIns="33867" rIns="33867" bIns="33867" rtlCol="0" anchor="ctr"/>
            <a:lstStyle/>
            <a:p>
              <a:pPr algn="ctr">
                <a:lnSpc>
                  <a:spcPts val="1343"/>
                </a:lnSpc>
              </a:pPr>
              <a:endParaRPr sz="1200"/>
            </a:p>
          </p:txBody>
        </p:sp>
      </p:grpSp>
      <p:pic>
        <p:nvPicPr>
          <p:cNvPr id="23" name="صورة 22">
            <a:extLst>
              <a:ext uri="{FF2B5EF4-FFF2-40B4-BE49-F238E27FC236}">
                <a16:creationId xmlns:a16="http://schemas.microsoft.com/office/drawing/2014/main" id="{F6A92959-2D26-9BF3-7222-0E078437169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69422" y="1352517"/>
            <a:ext cx="739005" cy="71087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9871732">
            <a:off x="-4211378" y="2052649"/>
            <a:ext cx="14163835" cy="7618935"/>
          </a:xfrm>
          <a:custGeom>
            <a:avLst/>
            <a:gdLst/>
            <a:ahLst/>
            <a:cxnLst/>
            <a:rect l="l" t="t" r="r" b="b"/>
            <a:pathLst>
              <a:path w="21245752" h="11428402">
                <a:moveTo>
                  <a:pt x="0" y="0"/>
                </a:moveTo>
                <a:lnTo>
                  <a:pt x="21245752" y="0"/>
                </a:lnTo>
                <a:lnTo>
                  <a:pt x="21245752" y="11428402"/>
                </a:lnTo>
                <a:lnTo>
                  <a:pt x="0" y="11428402"/>
                </a:lnTo>
                <a:lnTo>
                  <a:pt x="0" y="0"/>
                </a:lnTo>
                <a:close/>
              </a:path>
            </a:pathLst>
          </a:custGeom>
          <a:blipFill>
            <a:blip r:embed="rId2"/>
            <a:stretch>
              <a:fillRect/>
            </a:stretch>
          </a:blipFill>
        </p:spPr>
      </p:sp>
      <p:grpSp>
        <p:nvGrpSpPr>
          <p:cNvPr id="3" name="Group 3"/>
          <p:cNvGrpSpPr/>
          <p:nvPr/>
        </p:nvGrpSpPr>
        <p:grpSpPr>
          <a:xfrm>
            <a:off x="8677411" y="6147703"/>
            <a:ext cx="1063194" cy="461589"/>
            <a:chOff x="0" y="0"/>
            <a:chExt cx="443132" cy="192387"/>
          </a:xfrm>
        </p:grpSpPr>
        <p:sp>
          <p:nvSpPr>
            <p:cNvPr id="4" name="Freeform 4"/>
            <p:cNvSpPr/>
            <p:nvPr/>
          </p:nvSpPr>
          <p:spPr>
            <a:xfrm>
              <a:off x="0" y="0"/>
              <a:ext cx="443132" cy="192387"/>
            </a:xfrm>
            <a:custGeom>
              <a:avLst/>
              <a:gdLst/>
              <a:ahLst/>
              <a:cxnLst/>
              <a:rect l="l" t="t" r="r" b="b"/>
              <a:pathLst>
                <a:path w="443132" h="192387">
                  <a:moveTo>
                    <a:pt x="96194" y="0"/>
                  </a:moveTo>
                  <a:lnTo>
                    <a:pt x="346938" y="0"/>
                  </a:lnTo>
                  <a:cubicBezTo>
                    <a:pt x="400064" y="0"/>
                    <a:pt x="443132" y="43067"/>
                    <a:pt x="443132" y="96194"/>
                  </a:cubicBezTo>
                  <a:lnTo>
                    <a:pt x="443132" y="96194"/>
                  </a:lnTo>
                  <a:cubicBezTo>
                    <a:pt x="443132" y="121706"/>
                    <a:pt x="432997" y="146173"/>
                    <a:pt x="414957" y="164213"/>
                  </a:cubicBezTo>
                  <a:cubicBezTo>
                    <a:pt x="396918" y="182253"/>
                    <a:pt x="372450" y="192387"/>
                    <a:pt x="346938" y="192387"/>
                  </a:cubicBezTo>
                  <a:lnTo>
                    <a:pt x="96194" y="192387"/>
                  </a:lnTo>
                  <a:cubicBezTo>
                    <a:pt x="70682" y="192387"/>
                    <a:pt x="46214" y="182253"/>
                    <a:pt x="28174" y="164213"/>
                  </a:cubicBezTo>
                  <a:cubicBezTo>
                    <a:pt x="10135" y="146173"/>
                    <a:pt x="0" y="121706"/>
                    <a:pt x="0" y="96194"/>
                  </a:cubicBezTo>
                  <a:lnTo>
                    <a:pt x="0" y="96194"/>
                  </a:lnTo>
                  <a:cubicBezTo>
                    <a:pt x="0" y="70682"/>
                    <a:pt x="10135" y="46214"/>
                    <a:pt x="28174" y="28174"/>
                  </a:cubicBezTo>
                  <a:cubicBezTo>
                    <a:pt x="46214" y="10135"/>
                    <a:pt x="70682" y="0"/>
                    <a:pt x="96194"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43132" cy="201912"/>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a:off x="8526603" y="6251878"/>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7" name="Group 7"/>
          <p:cNvGrpSpPr/>
          <p:nvPr/>
        </p:nvGrpSpPr>
        <p:grpSpPr>
          <a:xfrm>
            <a:off x="3440994" y="6350349"/>
            <a:ext cx="3707187" cy="290616"/>
            <a:chOff x="0" y="0"/>
            <a:chExt cx="1545130" cy="121127"/>
          </a:xfrm>
        </p:grpSpPr>
        <p:sp>
          <p:nvSpPr>
            <p:cNvPr id="8" name="Freeform 8"/>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9" name="TextBox 9"/>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grpSp>
        <p:nvGrpSpPr>
          <p:cNvPr id="10" name="Group 10"/>
          <p:cNvGrpSpPr/>
          <p:nvPr/>
        </p:nvGrpSpPr>
        <p:grpSpPr>
          <a:xfrm>
            <a:off x="7148181" y="5849416"/>
            <a:ext cx="1191948" cy="1008584"/>
            <a:chOff x="0" y="0"/>
            <a:chExt cx="18228634" cy="18502982"/>
          </a:xfrm>
        </p:grpSpPr>
        <p:sp>
          <p:nvSpPr>
            <p:cNvPr id="11" name="Freeform 11"/>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12" name="Freeform 12"/>
          <p:cNvSpPr/>
          <p:nvPr/>
        </p:nvSpPr>
        <p:spPr>
          <a:xfrm>
            <a:off x="2870540" y="6205710"/>
            <a:ext cx="570453" cy="570453"/>
          </a:xfrm>
          <a:custGeom>
            <a:avLst/>
            <a:gdLst/>
            <a:ahLst/>
            <a:cxnLst/>
            <a:rect l="l" t="t" r="r" b="b"/>
            <a:pathLst>
              <a:path w="855680" h="855680">
                <a:moveTo>
                  <a:pt x="0" y="0"/>
                </a:moveTo>
                <a:lnTo>
                  <a:pt x="855680" y="0"/>
                </a:lnTo>
                <a:lnTo>
                  <a:pt x="855680" y="855680"/>
                </a:lnTo>
                <a:lnTo>
                  <a:pt x="0" y="855680"/>
                </a:lnTo>
                <a:lnTo>
                  <a:pt x="0" y="0"/>
                </a:lnTo>
                <a:close/>
              </a:path>
            </a:pathLst>
          </a:custGeom>
          <a:blipFill>
            <a:blip r:embed="rId6"/>
            <a:stretch>
              <a:fillRect/>
            </a:stretch>
          </a:blipFill>
        </p:spPr>
      </p:sp>
      <p:sp>
        <p:nvSpPr>
          <p:cNvPr id="13" name="AutoShape 13"/>
          <p:cNvSpPr/>
          <p:nvPr/>
        </p:nvSpPr>
        <p:spPr>
          <a:xfrm>
            <a:off x="6497924" y="1042685"/>
            <a:ext cx="2194560" cy="0"/>
          </a:xfrm>
          <a:prstGeom prst="line">
            <a:avLst/>
          </a:prstGeom>
          <a:ln w="38100" cap="flat">
            <a:solidFill>
              <a:srgbClr val="FFFFFF"/>
            </a:solidFill>
            <a:prstDash val="solid"/>
            <a:headEnd type="none" w="sm" len="sm"/>
            <a:tailEnd type="none" w="sm" len="sm"/>
          </a:ln>
        </p:spPr>
      </p:sp>
      <p:sp>
        <p:nvSpPr>
          <p:cNvPr id="14" name="TextBox 14"/>
          <p:cNvSpPr txBox="1"/>
          <p:nvPr/>
        </p:nvSpPr>
        <p:spPr>
          <a:xfrm>
            <a:off x="2870540" y="5849416"/>
            <a:ext cx="2535960" cy="298287"/>
          </a:xfrm>
          <a:prstGeom prst="rect">
            <a:avLst/>
          </a:prstGeom>
        </p:spPr>
        <p:txBody>
          <a:bodyPr lIns="0" tIns="0" rIns="0" bIns="0" rtlCol="0" anchor="t">
            <a:spAutoFit/>
          </a:bodyPr>
          <a:lstStyle/>
          <a:p>
            <a:pPr algn="l">
              <a:lnSpc>
                <a:spcPts val="2277"/>
              </a:lnSpc>
            </a:pPr>
            <a:r>
              <a:rPr lang="en-US" sz="2277">
                <a:solidFill>
                  <a:srgbClr val="FFFFFF"/>
                </a:solidFill>
                <a:latin typeface="Heading Now 71-78 Bold"/>
                <a:ea typeface="Heading Now 71-78 Bold"/>
                <a:cs typeface="Heading Now 71-78 Bold"/>
                <a:sym typeface="Heading Now 71-78 Bold"/>
              </a:rPr>
              <a:t> 02</a:t>
            </a:r>
          </a:p>
        </p:txBody>
      </p:sp>
      <p:sp>
        <p:nvSpPr>
          <p:cNvPr id="15" name="TextBox 15"/>
          <p:cNvSpPr txBox="1"/>
          <p:nvPr/>
        </p:nvSpPr>
        <p:spPr>
          <a:xfrm>
            <a:off x="3566441" y="6382907"/>
            <a:ext cx="3581739" cy="170496"/>
          </a:xfrm>
          <a:prstGeom prst="rect">
            <a:avLst/>
          </a:prstGeom>
        </p:spPr>
        <p:txBody>
          <a:bodyPr lIns="0" tIns="0" rIns="0" bIns="0" rtlCol="0" anchor="t">
            <a:spAutoFit/>
          </a:bodyPr>
          <a:lstStyle/>
          <a:p>
            <a:pPr algn="l">
              <a:lnSpc>
                <a:spcPts val="1343"/>
              </a:lnSpc>
            </a:pPr>
            <a:r>
              <a:rPr lang="en-US" sz="1343" dirty="0">
                <a:solidFill>
                  <a:srgbClr val="121212"/>
                </a:solidFill>
                <a:latin typeface="Heading Now 71-78"/>
                <a:ea typeface="Heading Now 71-78"/>
                <a:cs typeface="Heading Now 71-78"/>
                <a:sym typeface="Heading Now 71-78"/>
              </a:rPr>
              <a:t>@</a:t>
            </a:r>
            <a:r>
              <a:rPr lang="en-US" sz="1343" u="sng" dirty="0">
                <a:solidFill>
                  <a:srgbClr val="121212"/>
                </a:solidFill>
                <a:latin typeface="Heading Now 71-78"/>
                <a:ea typeface="Heading Now 71-78"/>
                <a:cs typeface="Heading Now 71-78"/>
                <a:sym typeface="Heading Now 71-78"/>
                <a:hlinkClick r:id="rId7" tooltip="https://www.linkedin.com/in/akram-mohammed-ahmed-ph-d-m-b-a-5859005b?lipi=urn%3Ali%3Apage%3Ad_flagship3_profile_view_base_contact_details%3BIiweHiqLQwurJK%2BeJ8sM8A%3D%3D"/>
              </a:rPr>
              <a:t>linkedin.com/in/akram-mohammed</a:t>
            </a:r>
          </a:p>
        </p:txBody>
      </p:sp>
      <p:sp>
        <p:nvSpPr>
          <p:cNvPr id="16" name="TextBox 16"/>
          <p:cNvSpPr txBox="1"/>
          <p:nvPr/>
        </p:nvSpPr>
        <p:spPr>
          <a:xfrm>
            <a:off x="162963" y="337911"/>
            <a:ext cx="11850986" cy="5232202"/>
          </a:xfrm>
          <a:prstGeom prst="rect">
            <a:avLst/>
          </a:prstGeom>
        </p:spPr>
        <p:txBody>
          <a:bodyPr wrap="square" lIns="0" tIns="0" rIns="0" bIns="0" rtlCol="0" anchor="t">
            <a:spAutoFit/>
          </a:bodyPr>
          <a:lstStyle/>
          <a:p>
            <a:pPr algn="just" rtl="1"/>
            <a:r>
              <a:rPr lang="ar-EG" sz="12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12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100" dirty="0">
              <a:effectLst/>
              <a:latin typeface="Times New Roman" panose="02020603050405020304" pitchFamily="18" charset="0"/>
              <a:ea typeface="Times New Roman" panose="02020603050405020304" pitchFamily="18" charset="0"/>
            </a:endParaRPr>
          </a:p>
          <a:p>
            <a:pPr algn="r" rtl="1">
              <a:tabLst>
                <a:tab pos="1036955" algn="l"/>
              </a:tabLst>
            </a:pPr>
            <a:endParaRPr lang="en-US" sz="1600" dirty="0">
              <a:effectLst/>
              <a:latin typeface="Times New Roman" panose="02020603050405020304" pitchFamily="18" charset="0"/>
              <a:ea typeface="Times New Roman" panose="02020603050405020304" pitchFamily="18" charset="0"/>
            </a:endParaRPr>
          </a:p>
          <a:p>
            <a:pPr marL="342900" lvl="0" indent="-342900" algn="r" rtl="1">
              <a:buFont typeface="Wingdings" panose="05000000000000000000" pitchFamily="2" charset="2"/>
              <a:buChar char=""/>
            </a:pPr>
            <a:r>
              <a:rPr lang="ar-SA" b="1" dirty="0">
                <a:effectLst/>
                <a:latin typeface="Calibri" panose="020F0502020204030204" pitchFamily="34" charset="0"/>
                <a:ea typeface="Times New Roman" panose="02020603050405020304" pitchFamily="18" charset="0"/>
                <a:cs typeface="Simplified Arabic" panose="02020603050405020304" pitchFamily="18" charset="-78"/>
              </a:rPr>
              <a:t>طرق حساب الأجر :</a:t>
            </a:r>
            <a:endParaRPr lang="en-US" b="1"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Arial" panose="020B0604020202020204" pitchFamily="34" charset="0"/>
              <a:buChar char="-"/>
            </a:pPr>
            <a:r>
              <a:rPr lang="ar-SA" sz="1600" u="sng" dirty="0">
                <a:effectLst/>
                <a:latin typeface="Calibri" panose="020F0502020204030204" pitchFamily="34" charset="0"/>
                <a:ea typeface="Calibri" panose="020F0502020204030204" pitchFamily="34" charset="0"/>
                <a:cs typeface="Simplified Arabic" panose="02020603050405020304" pitchFamily="18" charset="-78"/>
              </a:rPr>
              <a:t>طريقة دفع الأجر حسب الوقت (الأجر الزمني)</a:t>
            </a:r>
            <a:r>
              <a:rPr lang="ar-SA" sz="1600" dirty="0">
                <a:effectLst/>
                <a:latin typeface="Calibri" panose="020F0502020204030204" pitchFamily="34" charset="0"/>
                <a:ea typeface="Calibri" panose="020F0502020204030204" pitchFamily="34" charset="0"/>
                <a:cs typeface="Simplified Arabic" panose="02020603050405020304" pitchFamily="18" charset="-78"/>
              </a:rPr>
              <a:t> أي زيادة ساعات عمل (( أوفر تايم )) يكون له زيادة أجر تبعاً لذلك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Arial" panose="020B0604020202020204" pitchFamily="34" charset="0"/>
              <a:buChar char="-"/>
            </a:pPr>
            <a:r>
              <a:rPr lang="ar-SA" sz="1600" u="sng" dirty="0">
                <a:effectLst/>
                <a:latin typeface="Calibri" panose="020F0502020204030204" pitchFamily="34" charset="0"/>
                <a:ea typeface="Calibri" panose="020F0502020204030204" pitchFamily="34" charset="0"/>
                <a:cs typeface="Simplified Arabic" panose="02020603050405020304" pitchFamily="18" charset="-78"/>
              </a:rPr>
              <a:t>طريقة دفع الأجر حسب الإنتاج (الوحدات المنتجة)</a:t>
            </a:r>
            <a:r>
              <a:rPr lang="ar-SA" sz="1600" dirty="0">
                <a:effectLst/>
                <a:latin typeface="Calibri" panose="020F0502020204030204" pitchFamily="34" charset="0"/>
                <a:ea typeface="Calibri" panose="020F0502020204030204" pitchFamily="34" charset="0"/>
                <a:cs typeface="Simplified Arabic" panose="02020603050405020304" pitchFamily="18" charset="-78"/>
              </a:rPr>
              <a:t> . إذا تم إنتاج أكثر من وحدات الإنتاج الافتراضية يعطى زيادة .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Arial" panose="020B0604020202020204" pitchFamily="34" charset="0"/>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استقصاء الأجور  (المهن و الوظائف النموذجية).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Arial" panose="020B0604020202020204" pitchFamily="34" charset="0"/>
              <a:buChar char="-"/>
            </a:pPr>
            <a:r>
              <a:rPr lang="en-US" b="1" dirty="0">
                <a:effectLst/>
                <a:latin typeface="Simplified Arabic" panose="02020603050405020304" pitchFamily="18" charset="-78"/>
                <a:ea typeface="Calibri" panose="020F0502020204030204" pitchFamily="34" charset="0"/>
                <a:cs typeface="Arial" panose="020B0604020202020204" pitchFamily="34" charset="0"/>
              </a:rPr>
              <a:t> </a:t>
            </a:r>
            <a:r>
              <a:rPr lang="ar-SA" b="1" u="sng" dirty="0">
                <a:effectLst/>
                <a:latin typeface="Simplified Arabic" panose="02020603050405020304" pitchFamily="18" charset="-78"/>
                <a:ea typeface="Calibri" panose="020F0502020204030204" pitchFamily="34" charset="0"/>
                <a:cs typeface="Arial" panose="020B0604020202020204" pitchFamily="34" charset="0"/>
              </a:rPr>
              <a:t>نظام دفع الأجور لموظفي الإدارة العليا</a:t>
            </a:r>
            <a:r>
              <a:rPr lang="ar-SA" b="1" dirty="0">
                <a:effectLst/>
                <a:latin typeface="Simplified Arabic" panose="02020603050405020304" pitchFamily="18" charset="-78"/>
                <a:ea typeface="Calibri" panose="020F0502020204030204" pitchFamily="34" charset="0"/>
                <a:cs typeface="Arial" panose="020B0604020202020204" pitchFamily="34" charset="0"/>
              </a:rPr>
              <a:t> : الاعتبارات التي تقوم عليها سياسة الأجر هي:</a:t>
            </a:r>
            <a:r>
              <a:rPr lang="ar-SA" b="1" dirty="0">
                <a:effectLst/>
                <a:latin typeface="Calibri" panose="020F0502020204030204" pitchFamily="34" charset="0"/>
                <a:ea typeface="Calibri" panose="020F0502020204030204" pitchFamily="34" charset="0"/>
                <a:cs typeface="Simplified Arabic" panose="02020603050405020304" pitchFamily="18" charset="-78"/>
              </a:rPr>
              <a:t> </a:t>
            </a:r>
            <a:endParaRPr lang="en-US" b="1"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الاحتفاظ بالكفاءات و المهارات وعدم التفريط فيهم.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 اجتذاب الكفاءات الإدارية الرفيعة.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 تحفيز الإداريين على الارتقاء بمستوى أداء للمنظمة العام .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 تحقيق المزيد من الارتياح والانتعاش للمنظمة.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b="1" dirty="0">
                <a:effectLst/>
                <a:latin typeface="Calibri" panose="020F0502020204030204" pitchFamily="34" charset="0"/>
                <a:ea typeface="Times New Roman" panose="02020603050405020304" pitchFamily="18" charset="0"/>
                <a:cs typeface="Simplified Arabic" panose="02020603050405020304" pitchFamily="18" charset="-78"/>
              </a:rPr>
              <a:t>     التدخل الحكومي في تنظيم الأجور :</a:t>
            </a:r>
            <a:endParaRPr lang="en-US" b="1"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b="1" dirty="0">
                <a:effectLst/>
                <a:latin typeface="Calibri" panose="020F0502020204030204" pitchFamily="34" charset="0"/>
                <a:ea typeface="Times New Roman" panose="02020603050405020304" pitchFamily="18" charset="0"/>
                <a:cs typeface="Simplified Arabic" panose="02020603050405020304" pitchFamily="18" charset="-78"/>
              </a:rPr>
              <a:t>أولا: أسباب تدخل الدولة في تنظيم الأجور :</a:t>
            </a:r>
            <a:endParaRPr lang="en-US" sz="1600" b="1"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ليست كل القوى العاملة في المجتمع تجمعها تنظيمات عمالية تحمي مصالحها وتدافع عنها أمام أرباب العمل.</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يرى بعض الاقتصاديين أن تنظيم الأجور وتدخل الدولة هو ضرورة من ضرورات التخطيط التنمية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قد تتدخل الدولة في تنظيم وتحديد الأجور حينما تتطلب المصلحة الوطنية ذلك نتيجة للأضرار الاقتصادية أو المتعلقة بأمن وسلامة الدولة والتي قد تنشأ نتيجة عدم اتفاق العمال وأرباب العمل على أجر معين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lvl="0" algn="r" rtl="1"/>
            <a:r>
              <a:rPr lang="ar-SA" b="1" dirty="0">
                <a:effectLst/>
                <a:latin typeface="Calibri" panose="020F0502020204030204" pitchFamily="34" charset="0"/>
                <a:ea typeface="Times New Roman" panose="02020603050405020304" pitchFamily="18" charset="0"/>
                <a:cs typeface="Simplified Arabic" panose="02020603050405020304" pitchFamily="18" charset="-78"/>
              </a:rPr>
              <a:t>    </a:t>
            </a:r>
            <a:r>
              <a:rPr lang="ar-SA" b="1" dirty="0" err="1">
                <a:effectLst/>
                <a:latin typeface="Calibri" panose="020F0502020204030204" pitchFamily="34" charset="0"/>
                <a:ea typeface="Times New Roman" panose="02020603050405020304" pitchFamily="18" charset="0"/>
                <a:cs typeface="Simplified Arabic" panose="02020603050405020304" pitchFamily="18" charset="-78"/>
              </a:rPr>
              <a:t>ثانيا:الصور</a:t>
            </a:r>
            <a:r>
              <a:rPr lang="ar-SA" b="1" dirty="0">
                <a:effectLst/>
                <a:latin typeface="Calibri" panose="020F0502020204030204" pitchFamily="34" charset="0"/>
                <a:ea typeface="Times New Roman" panose="02020603050405020304" pitchFamily="18" charset="0"/>
                <a:cs typeface="Simplified Arabic" panose="02020603050405020304" pitchFamily="18" charset="-78"/>
              </a:rPr>
              <a:t> التي قد يأخذها التدخل الحكومي :</a:t>
            </a:r>
            <a:endParaRPr lang="en-US" b="1"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تحديد الحد الأدنى للأجور.</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تحديد الحد الأقصى للأجور. نادرة جداً . </a:t>
            </a:r>
            <a:endParaRPr lang="en-US" sz="16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spcAft>
                <a:spcPts val="1000"/>
              </a:spcAft>
              <a:buFont typeface="Wingdings" panose="05000000000000000000" pitchFamily="2" charset="2"/>
              <a:buChar char=""/>
            </a:pPr>
            <a:r>
              <a:rPr lang="ar-SA" sz="1600" dirty="0">
                <a:effectLst/>
                <a:latin typeface="Calibri" panose="020F0502020204030204" pitchFamily="34" charset="0"/>
                <a:ea typeface="Calibri" panose="020F0502020204030204" pitchFamily="34" charset="0"/>
                <a:cs typeface="Simplified Arabic" panose="02020603050405020304" pitchFamily="18" charset="-78"/>
              </a:rPr>
              <a:t>حالة الخلاف بين المنظمة والموظفين. إذا كانت الحد الأقصى للأجور مبالغ فيه تتدخل الدولة ، أو في حاله الأضراب الجماعي للموظفين فتتدخل الدولة لمعالجة المشاكل . </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8334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4903217" y="238409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1049503" y="977347"/>
            <a:ext cx="8796329" cy="5677238"/>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25" name="WordArt 8">
            <a:extLst>
              <a:ext uri="{FF2B5EF4-FFF2-40B4-BE49-F238E27FC236}">
                <a16:creationId xmlns:a16="http://schemas.microsoft.com/office/drawing/2014/main" id="{3F107349-5495-00BA-7409-4E19C8093BB8}"/>
              </a:ext>
            </a:extLst>
          </p:cNvPr>
          <p:cNvSpPr>
            <a:spLocks noChangeArrowheads="1" noChangeShapeType="1" noTextEdit="1"/>
          </p:cNvSpPr>
          <p:nvPr/>
        </p:nvSpPr>
        <p:spPr bwMode="auto">
          <a:xfrm>
            <a:off x="3314700" y="222250"/>
            <a:ext cx="5676900" cy="613833"/>
          </a:xfrm>
          <a:prstGeom prst="rect">
            <a:avLst/>
          </a:prstGeom>
        </p:spPr>
        <p:txBody>
          <a:bodyPr wrap="none" fromWordArt="1">
            <a:prstTxWarp prst="textPlain">
              <a:avLst>
                <a:gd name="adj" fmla="val 50000"/>
              </a:avLst>
            </a:prstTxWarp>
          </a:bodyPr>
          <a:lstStyle/>
          <a:p>
            <a:pPr algn="ctr" rtl="1"/>
            <a:r>
              <a:rPr lang="ar-SA" sz="1800" dirty="0">
                <a:effectLst/>
                <a:latin typeface="Traditional Arabic" panose="02020603050405020304" pitchFamily="18" charset="-78"/>
                <a:ea typeface="Times New Roman" panose="02020603050405020304" pitchFamily="18" charset="0"/>
                <a:cs typeface="PT Bold Heading" panose="02010400000000000000" pitchFamily="2" charset="-78"/>
              </a:rPr>
              <a:t>تقييم الوظائف</a:t>
            </a:r>
            <a:endParaRPr lang="ar-SA" sz="2400" kern="10" dirty="0">
              <a:ln w="9525">
                <a:solidFill>
                  <a:srgbClr val="800000"/>
                </a:solidFill>
                <a:round/>
                <a:headEnd/>
                <a:tailEnd/>
              </a:ln>
              <a:solidFill>
                <a:srgbClr val="80008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
        <p:nvSpPr>
          <p:cNvPr id="26" name="عنوان فرعي 2">
            <a:extLst>
              <a:ext uri="{FF2B5EF4-FFF2-40B4-BE49-F238E27FC236}">
                <a16:creationId xmlns:a16="http://schemas.microsoft.com/office/drawing/2014/main" id="{8E2BE60A-C594-5B3F-EA4B-994B383FD983}"/>
              </a:ext>
            </a:extLst>
          </p:cNvPr>
          <p:cNvSpPr txBox="1">
            <a:spLocks/>
          </p:cNvSpPr>
          <p:nvPr/>
        </p:nvSpPr>
        <p:spPr>
          <a:xfrm>
            <a:off x="2890618" y="1514546"/>
            <a:ext cx="6096000" cy="3381375"/>
          </a:xfrm>
          <a:prstGeom prst="rect">
            <a:avLst/>
          </a:prstGeom>
        </p:spPr>
        <p:txBody>
          <a:bodyPr rtlCol="1">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r" rtl="1">
              <a:lnSpc>
                <a:spcPct val="150000"/>
              </a:lnSpc>
              <a:defRPr/>
            </a:pPr>
            <a:endParaRPr lang="ar-SA" sz="2133" b="1" dirty="0">
              <a:solidFill>
                <a:schemeClr val="bg1"/>
              </a:solidFill>
            </a:endParaRPr>
          </a:p>
        </p:txBody>
      </p:sp>
      <p:sp>
        <p:nvSpPr>
          <p:cNvPr id="9" name="مربع نص 8">
            <a:extLst>
              <a:ext uri="{FF2B5EF4-FFF2-40B4-BE49-F238E27FC236}">
                <a16:creationId xmlns:a16="http://schemas.microsoft.com/office/drawing/2014/main" id="{078BF962-6274-FEB1-4B64-109A851B4A21}"/>
              </a:ext>
            </a:extLst>
          </p:cNvPr>
          <p:cNvSpPr txBox="1"/>
          <p:nvPr/>
        </p:nvSpPr>
        <p:spPr>
          <a:xfrm>
            <a:off x="669957" y="915172"/>
            <a:ext cx="11090494" cy="4832092"/>
          </a:xfrm>
          <a:prstGeom prst="rect">
            <a:avLst/>
          </a:prstGeom>
          <a:noFill/>
        </p:spPr>
        <p:txBody>
          <a:bodyPr wrap="square">
            <a:spAutoFit/>
          </a:bodyPr>
          <a:lstStyle/>
          <a:p>
            <a:pPr algn="just" rtl="1">
              <a:lnSpc>
                <a:spcPct val="150000"/>
              </a:lnSpc>
            </a:pPr>
            <a:r>
              <a:rPr lang="ar-SA" sz="2000" b="1" dirty="0"/>
              <a:t>مفهوم تقييم الوظائف : </a:t>
            </a:r>
            <a:endParaRPr lang="en-US" sz="2000" b="1" dirty="0"/>
          </a:p>
          <a:p>
            <a:pPr marL="107950" algn="just" rtl="1">
              <a:lnSpc>
                <a:spcPct val="150000"/>
              </a:lnSpc>
              <a:tabLst>
                <a:tab pos="3985260" algn="l"/>
              </a:tabLst>
            </a:pPr>
            <a:r>
              <a:rPr lang="ar-SA" sz="1400" dirty="0"/>
              <a:t>يقصد بعملية تقييم الوظائف " عملية تحديد الأهمية النسبية أو مستوى الأوزان النسبية لكل وظيفة مقارنة بغيرها من الوظائف الموجودة </a:t>
            </a:r>
            <a:r>
              <a:rPr lang="ar-SA" sz="1400" dirty="0" err="1"/>
              <a:t>فى</a:t>
            </a:r>
            <a:r>
              <a:rPr lang="ar-SA" sz="1400" dirty="0"/>
              <a:t> المنظمة . </a:t>
            </a:r>
            <a:endParaRPr lang="en-US" sz="1400" dirty="0"/>
          </a:p>
          <a:p>
            <a:pPr marL="107950" algn="just" rtl="1">
              <a:lnSpc>
                <a:spcPct val="150000"/>
              </a:lnSpc>
              <a:tabLst>
                <a:tab pos="3985260" algn="l"/>
              </a:tabLst>
            </a:pPr>
            <a:r>
              <a:rPr lang="ar-SA" sz="1400" dirty="0"/>
              <a:t>بمعنى آخر: فان عملية تقييم الوظائف تهدف الى ترتيب كل الوظائف داخل المنظمة بما يعكس الأهمية النسبية لتلك الوظائف ووضعها فيما يسمى بهيكل الأجور . </a:t>
            </a:r>
            <a:endParaRPr lang="en-US" sz="1400" dirty="0"/>
          </a:p>
          <a:p>
            <a:pPr algn="just" rtl="1">
              <a:lnSpc>
                <a:spcPct val="150000"/>
              </a:lnSpc>
            </a:pPr>
            <a:r>
              <a:rPr lang="ar-SA" b="1" dirty="0"/>
              <a:t>المسئـــول عن تقييم الوظائف:</a:t>
            </a:r>
            <a:endParaRPr lang="en-US" b="1" dirty="0"/>
          </a:p>
          <a:p>
            <a:pPr marL="342900" lvl="0" indent="-342900" algn="just" rtl="1">
              <a:lnSpc>
                <a:spcPct val="150000"/>
              </a:lnSpc>
              <a:buFont typeface="Wingdings" panose="05000000000000000000" pitchFamily="2" charset="2"/>
              <a:buChar char=""/>
            </a:pPr>
            <a:r>
              <a:rPr lang="ar-SA" sz="1400" dirty="0"/>
              <a:t>من أجل موضوعية عملية التقييم وعدالتها فأن السائد </a:t>
            </a:r>
            <a:r>
              <a:rPr lang="ar-SA" sz="1400" dirty="0" err="1"/>
              <a:t>فى</a:t>
            </a:r>
            <a:r>
              <a:rPr lang="ar-SA" sz="1400" dirty="0"/>
              <a:t> المنظمات هو اسناد </a:t>
            </a:r>
            <a:r>
              <a:rPr lang="ar-SA" sz="1400" dirty="0" err="1"/>
              <a:t>مسئؤلية</a:t>
            </a:r>
            <a:r>
              <a:rPr lang="ar-SA" sz="1400" dirty="0"/>
              <a:t> هذه العملية الى " لجنة متخصصة " ورغم ذلك فان هذه العملية قد لا تكون موضوعية بالكامل نظرا لخضوعها عادة لاختلاف المفاهيم </a:t>
            </a:r>
            <a:r>
              <a:rPr lang="ar-SA" sz="1400" dirty="0" err="1"/>
              <a:t>فى</a:t>
            </a:r>
            <a:r>
              <a:rPr lang="ar-SA" sz="1400" dirty="0"/>
              <a:t> حل المشكلات </a:t>
            </a:r>
            <a:r>
              <a:rPr lang="ar-SA" sz="1400" dirty="0" err="1"/>
              <a:t>وللاراء</a:t>
            </a:r>
            <a:r>
              <a:rPr lang="ar-SA" sz="1400" dirty="0"/>
              <a:t> الشخصية </a:t>
            </a:r>
            <a:r>
              <a:rPr lang="ar-SA" sz="1400" dirty="0" err="1"/>
              <a:t>فى</a:t>
            </a:r>
            <a:r>
              <a:rPr lang="ar-SA" sz="1400" dirty="0"/>
              <a:t> عرض الافكار او </a:t>
            </a:r>
            <a:r>
              <a:rPr lang="ar-SA" sz="1400" dirty="0" err="1"/>
              <a:t>المبادىء</a:t>
            </a:r>
            <a:r>
              <a:rPr lang="ar-SA" sz="1400" dirty="0"/>
              <a:t> من اعضاء اللجنة </a:t>
            </a:r>
            <a:endParaRPr lang="en-US" sz="1400" dirty="0"/>
          </a:p>
          <a:p>
            <a:pPr marL="342900" lvl="0" indent="-342900" algn="just" rtl="1">
              <a:lnSpc>
                <a:spcPct val="150000"/>
              </a:lnSpc>
              <a:buFont typeface="Wingdings" panose="05000000000000000000" pitchFamily="2" charset="2"/>
              <a:buChar char=""/>
            </a:pPr>
            <a:r>
              <a:rPr lang="ar-SA" sz="1400" dirty="0"/>
              <a:t>وتتشكل هذه اللجان عادة من مجموعة من المسئولين من قطاعات المنظمة بما فيها إدارة الموارد البشرية وقد تضم ايضا </a:t>
            </a:r>
            <a:r>
              <a:rPr lang="ar-SA" sz="1400" dirty="0" err="1"/>
              <a:t>فى</a:t>
            </a:r>
            <a:r>
              <a:rPr lang="ar-SA" sz="1400" dirty="0"/>
              <a:t> عضويتها ممثلين عن الموظفين تختارهم ادارة المنظمة . </a:t>
            </a:r>
            <a:endParaRPr lang="en-US" sz="1400" dirty="0"/>
          </a:p>
          <a:p>
            <a:pPr algn="just" rtl="1">
              <a:lnSpc>
                <a:spcPct val="150000"/>
              </a:lnSpc>
            </a:pPr>
            <a:r>
              <a:rPr lang="ar-SA" b="1" dirty="0"/>
              <a:t>اسباب ومبررات تقييم الوظيفة :</a:t>
            </a:r>
            <a:endParaRPr lang="en-US" b="1" dirty="0"/>
          </a:p>
          <a:p>
            <a:pPr marL="342900" lvl="0" indent="-342900" algn="just" rtl="1">
              <a:lnSpc>
                <a:spcPct val="150000"/>
              </a:lnSpc>
              <a:buFont typeface="+mj-lt"/>
              <a:buAutoNum type="arabicPeriod"/>
            </a:pPr>
            <a:r>
              <a:rPr lang="ar-SA" sz="1400" dirty="0"/>
              <a:t>تحديد هيكل أجور (( سلم الرواتب )) رسمي وثابت استنادا إلى قيمة الوظيفة بالنسبة </a:t>
            </a:r>
            <a:r>
              <a:rPr lang="ar-SA" sz="1400" dirty="0" err="1"/>
              <a:t>للمنظمة,وهذا</a:t>
            </a:r>
            <a:r>
              <a:rPr lang="ar-SA" sz="1400" dirty="0"/>
              <a:t> ما يمثل مرجعا يمكن الرجوع إليه عند الحاجة. </a:t>
            </a:r>
            <a:endParaRPr lang="en-US" sz="1400" dirty="0"/>
          </a:p>
          <a:p>
            <a:pPr marL="342900" lvl="0" indent="-342900" algn="just" rtl="1">
              <a:lnSpc>
                <a:spcPct val="150000"/>
              </a:lnSpc>
              <a:buFont typeface="+mj-lt"/>
              <a:buAutoNum type="arabicPeriod"/>
            </a:pPr>
            <a:r>
              <a:rPr lang="ar-SA" sz="1400" dirty="0"/>
              <a:t>توخي العدالة في نظام الأجور </a:t>
            </a:r>
            <a:r>
              <a:rPr lang="ar-SA" sz="1400" dirty="0" err="1"/>
              <a:t>الحالي,أو</a:t>
            </a:r>
            <a:r>
              <a:rPr lang="ar-SA" sz="1400" dirty="0"/>
              <a:t> عندما تدعو الحاجة إلى تطوير هيكل جديد للأجور الفصل في النزاعات والشكاوى التي قد تنشأ حول قضايا الأجور . </a:t>
            </a:r>
            <a:endParaRPr lang="en-US" sz="1400" dirty="0"/>
          </a:p>
          <a:p>
            <a:pPr marL="342900" lvl="0" indent="-342900" algn="just" rtl="1">
              <a:lnSpc>
                <a:spcPct val="150000"/>
              </a:lnSpc>
              <a:buFont typeface="+mj-lt"/>
              <a:buAutoNum type="arabicPeriod"/>
            </a:pPr>
            <a:r>
              <a:rPr lang="ar-SA" sz="1400" dirty="0"/>
              <a:t>وضع الأساس لهيكل الأجور للوظائف الجديدة أو الوظائف التي قد يطرأ عليها بعض التعديلات في مواصفتها ومتطلباتها .</a:t>
            </a:r>
            <a:endParaRPr lang="en-US" sz="1400" dirty="0"/>
          </a:p>
          <a:p>
            <a:pPr marL="342900" lvl="0" indent="-342900" algn="just" rtl="1">
              <a:lnSpc>
                <a:spcPct val="150000"/>
              </a:lnSpc>
              <a:buFont typeface="+mj-lt"/>
              <a:buAutoNum type="arabicPeriod"/>
            </a:pPr>
            <a:r>
              <a:rPr lang="ar-SA" sz="1400" dirty="0"/>
              <a:t>تحديد أولوية الوظائف وأهميتها ومن ثم وضع سلم للأجور يحقق مبدأ الأولوية والأهمية .</a:t>
            </a:r>
            <a:endParaRPr lang="en-US" sz="1400" dirty="0"/>
          </a:p>
          <a:p>
            <a:pPr marL="342900" lvl="0" indent="-342900" algn="just" rtl="1">
              <a:lnSpc>
                <a:spcPct val="150000"/>
              </a:lnSpc>
              <a:buFont typeface="+mj-lt"/>
              <a:buAutoNum type="arabicPeriod"/>
            </a:pPr>
            <a:r>
              <a:rPr lang="ar-SA" sz="1400" dirty="0"/>
              <a:t>التقيد التشريعات التي قد تفرضها الدولة في مجال تحديد الأجور .~&gt; تفرض أحيانا الحد الأدنى من الرواتب يجب التقيد بها.</a:t>
            </a:r>
            <a:endParaRPr lang="en-US" sz="1400" dirty="0"/>
          </a:p>
          <a:p>
            <a:endParaRPr lang="en-US" sz="1400" dirty="0"/>
          </a:p>
        </p:txBody>
      </p:sp>
    </p:spTree>
    <p:extLst>
      <p:ext uri="{BB962C8B-B14F-4D97-AF65-F5344CB8AC3E}">
        <p14:creationId xmlns:p14="http://schemas.microsoft.com/office/powerpoint/2010/main" val="847697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nodePh="1">
                                  <p:stCondLst>
                                    <p:cond delay="0"/>
                                  </p:stCondLst>
                                  <p:endCondLst>
                                    <p:cond evt="begin" delay="0">
                                      <p:tn val="5"/>
                                    </p:cond>
                                  </p:endCondLst>
                                  <p:iterate type="lt">
                                    <p:tmPct val="10000"/>
                                  </p:iterate>
                                  <p:childTnLst>
                                    <p:set>
                                      <p:cBhvr>
                                        <p:cTn id="6" dur="1" fill="hold">
                                          <p:stCondLst>
                                            <p:cond delay="0"/>
                                          </p:stCondLst>
                                        </p:cTn>
                                        <p:tgtEl>
                                          <p:spTgt spid="26">
                                            <p:txEl>
                                              <p:pRg st="0" end="0"/>
                                            </p:txEl>
                                          </p:spTgt>
                                        </p:tgtEl>
                                        <p:attrNameLst>
                                          <p:attrName>style.visibility</p:attrName>
                                        </p:attrNameLst>
                                      </p:cBhvr>
                                      <p:to>
                                        <p:strVal val="visible"/>
                                      </p:to>
                                    </p:set>
                                    <p:animEffect transition="in" filter="fade">
                                      <p:cBhvr>
                                        <p:cTn id="7" dur="500"/>
                                        <p:tgtEl>
                                          <p:spTgt spid="26">
                                            <p:txEl>
                                              <p:pRg st="0" end="0"/>
                                            </p:txEl>
                                          </p:spTgt>
                                        </p:tgtEl>
                                      </p:cBhvr>
                                    </p:animEffect>
                                    <p:anim calcmode="lin" valueType="num">
                                      <p:cBhvr>
                                        <p:cTn id="8" dur="500" fill="hold"/>
                                        <p:tgtEl>
                                          <p:spTgt spid="26">
                                            <p:txEl>
                                              <p:pRg st="0" end="0"/>
                                            </p:txEl>
                                          </p:spTgt>
                                        </p:tgtEl>
                                        <p:attrNameLst>
                                          <p:attrName>ppt_w</p:attrName>
                                        </p:attrNameLst>
                                      </p:cBhvr>
                                      <p:tavLst>
                                        <p:tav tm="0" fmla="#ppt_w*sin(2.5*pi*$)">
                                          <p:val>
                                            <p:fltVal val="0"/>
                                          </p:val>
                                        </p:tav>
                                        <p:tav tm="100000">
                                          <p:val>
                                            <p:fltVal val="1"/>
                                          </p:val>
                                        </p:tav>
                                      </p:tavLst>
                                    </p:anim>
                                    <p:anim calcmode="lin" valueType="num">
                                      <p:cBhvr>
                                        <p:cTn id="9" dur="500" fill="hold"/>
                                        <p:tgtEl>
                                          <p:spTgt spid="26">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8" name="WordArt 10">
            <a:extLst>
              <a:ext uri="{FF2B5EF4-FFF2-40B4-BE49-F238E27FC236}">
                <a16:creationId xmlns:a16="http://schemas.microsoft.com/office/drawing/2014/main" id="{BAC36BAA-AACA-8278-CA4C-B98F4AEA808D}"/>
              </a:ext>
            </a:extLst>
          </p:cNvPr>
          <p:cNvSpPr>
            <a:spLocks noChangeArrowheads="1" noChangeShapeType="1" noTextEdit="1"/>
          </p:cNvSpPr>
          <p:nvPr/>
        </p:nvSpPr>
        <p:spPr bwMode="auto">
          <a:xfrm>
            <a:off x="3000375" y="173567"/>
            <a:ext cx="6301007" cy="1058333"/>
          </a:xfrm>
          <a:prstGeom prst="rect">
            <a:avLst/>
          </a:prstGeom>
        </p:spPr>
        <p:txBody>
          <a:bodyPr wrap="none" fromWordArt="1">
            <a:prstTxWarp prst="textPlain">
              <a:avLst>
                <a:gd name="adj" fmla="val 50000"/>
              </a:avLst>
            </a:prstTxWarp>
          </a:bodyPr>
          <a:lstStyle/>
          <a:p>
            <a:pPr algn="just">
              <a:lnSpc>
                <a:spcPct val="115000"/>
              </a:lnSpc>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 أهداف عملية تقييم الوظائف</a:t>
            </a:r>
            <a:endParaRPr lang="en-US" sz="2400" dirty="0">
              <a:effectLst/>
              <a:latin typeface="Times New Roman" panose="02020603050405020304" pitchFamily="18" charset="0"/>
              <a:ea typeface="Times New Roman" panose="02020603050405020304" pitchFamily="18" charset="0"/>
            </a:endParaRPr>
          </a:p>
        </p:txBody>
      </p:sp>
      <p:sp>
        <p:nvSpPr>
          <p:cNvPr id="28" name="مربع نص 27">
            <a:extLst>
              <a:ext uri="{FF2B5EF4-FFF2-40B4-BE49-F238E27FC236}">
                <a16:creationId xmlns:a16="http://schemas.microsoft.com/office/drawing/2014/main" id="{C7C1060B-E3B9-D25E-4082-3580DAB60771}"/>
              </a:ext>
            </a:extLst>
          </p:cNvPr>
          <p:cNvSpPr txBox="1"/>
          <p:nvPr/>
        </p:nvSpPr>
        <p:spPr>
          <a:xfrm>
            <a:off x="352736" y="821299"/>
            <a:ext cx="11596284" cy="5163593"/>
          </a:xfrm>
          <a:prstGeom prst="rect">
            <a:avLst/>
          </a:prstGeom>
          <a:noFill/>
        </p:spPr>
        <p:txBody>
          <a:bodyPr wrap="square">
            <a:spAutoFit/>
          </a:bodyPr>
          <a:lstStyle/>
          <a:p>
            <a:pPr algn="just" rtl="1">
              <a:lnSpc>
                <a:spcPct val="150000"/>
              </a:lnSpc>
            </a:pPr>
            <a:r>
              <a:rPr lang="ar-SA" sz="1800" b="1" dirty="0">
                <a:effectLst/>
                <a:latin typeface="Times New Roman" panose="02020603050405020304" pitchFamily="18" charset="0"/>
                <a:ea typeface="Times New Roman" panose="02020603050405020304" pitchFamily="18" charset="0"/>
                <a:cs typeface="Simplified Arabic" panose="02020603050405020304" pitchFamily="18" charset="-78"/>
              </a:rPr>
              <a:t>أهداف عملية تقييم الوظائف  :</a:t>
            </a:r>
            <a:endParaRPr lang="en-US" sz="1800" dirty="0">
              <a:effectLst/>
              <a:latin typeface="Times New Roman" panose="02020603050405020304" pitchFamily="18" charset="0"/>
              <a:ea typeface="Times New Roman" panose="02020603050405020304" pitchFamily="18" charset="0"/>
            </a:endParaRPr>
          </a:p>
          <a:p>
            <a:pPr marL="342900" lvl="0" indent="-342900" algn="r" rtl="1">
              <a:lnSpc>
                <a:spcPct val="150000"/>
              </a:lnSpc>
              <a:buFont typeface="+mj-lt"/>
              <a:buAutoNum type="arabicPeriod"/>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تحديد أي من الوظائف التي يجب أن يدفع لها أجرا على من سواها</a:t>
            </a:r>
            <a:r>
              <a:rPr lang="ar-SA" sz="1800" dirty="0">
                <a:solidFill>
                  <a:srgbClr val="FF0000"/>
                </a:solidFill>
                <a:effectLst/>
                <a:latin typeface="Calibri" panose="020F0502020204030204" pitchFamily="34" charset="0"/>
                <a:ea typeface="Calibri" panose="020F0502020204030204" pitchFamily="34" charset="0"/>
                <a:cs typeface="Simplified Arabic" panose="02020603050405020304" pitchFamily="18" charset="-78"/>
              </a:rPr>
              <a:t>.</a:t>
            </a:r>
            <a:r>
              <a:rPr lang="ar-SA" sz="1800" dirty="0">
                <a:effectLst/>
                <a:latin typeface="Calibri" panose="020F0502020204030204" pitchFamily="34" charset="0"/>
                <a:ea typeface="Calibri" panose="020F0502020204030204" pitchFamily="34" charset="0"/>
                <a:cs typeface="Simplified Arabic" panose="02020603050405020304" pitchFamily="18" charset="-78"/>
              </a:rPr>
              <a:t> حسب المستوى الإدارة والمؤهلات والقدرات والجهد المبذول فيها . وهذا الهدف يتضمن تقديم قائمة للمنظمة تحدد فيه الأجور حسب أهمية الوظائف ومن ثم تدرج الأجور من الأعلى إلى الأدنى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Font typeface="+mj-lt"/>
              <a:buAutoNum type="arabicPeriod"/>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المساعدة على إزالة الغبن في توزيع الأجور والعمل على ربط فئات الوظائف بطريقة سليمة . فيجب ربط التقييم بالأجور ، وربط التقييم بالأداء وربط التقييم بالرواتب والبدلات ، يكون لديه حق في ذلك .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Font typeface="+mj-lt"/>
              <a:buAutoNum type="arabicPeriod"/>
            </a:pPr>
            <a:r>
              <a:rPr lang="ar-SA" sz="1800" dirty="0">
                <a:effectLst/>
                <a:latin typeface="Calibri" panose="020F0502020204030204" pitchFamily="34" charset="0"/>
                <a:ea typeface="Calibri" panose="020F0502020204030204" pitchFamily="34" charset="0"/>
                <a:cs typeface="Simplified Arabic" panose="02020603050405020304" pitchFamily="18" charset="-78"/>
              </a:rPr>
              <a:t>تلافي شكاوي الموظفين والعمال التي قد تنشأ فيما لو كانت الأجور مصممة بطريقة جزافية . ويكون ذلك نظراً للموضوعية التي تتميز بها غالباً عملية تقييم الوظائف .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1000"/>
              </a:spcAft>
              <a:buFont typeface="+mj-lt"/>
              <a:buAutoNum type="arabicPeriod"/>
            </a:pPr>
            <a:r>
              <a:rPr lang="ar-SA" sz="1800" dirty="0">
                <a:effectLst/>
                <a:latin typeface="Calibri" panose="020F0502020204030204" pitchFamily="34" charset="0"/>
                <a:ea typeface="Calibri" panose="020F0502020204030204" pitchFamily="34" charset="0"/>
                <a:cs typeface="Simplified Arabic" panose="02020603050405020304" pitchFamily="18" charset="-78"/>
              </a:rPr>
              <a:t>وسيلة جيدة لاستقطاب الكفاءات البشرية من الخارج, وكذلك للمحافظة على ما لديها من هذه الكفاءات بالداخل . ~&gt; عندما تتميز عملية تقييم الوظائف بالموضوعية والعدالة بربط الأجر بالمجهود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ar-SA" sz="1800" dirty="0">
                <a:effectLst/>
                <a:ea typeface="Times New Roman" panose="02020603050405020304" pitchFamily="18" charset="0"/>
                <a:cs typeface="Simplified Arabic" panose="02020603050405020304" pitchFamily="18" charset="-78"/>
              </a:rPr>
              <a:t>موضوع التقييم يرتبط ارتباط كبيراً بإدارة الموارد البشرية لكنه ليس من صميم عمل إدارة الموارد البشرية ، فإدارة الموارد تساعد المسئولين في التقييم كتنفيذ برامج تدريبية ، تساعدهم في عملية التقييم ، لكن ليست هي التي تقيم الأشخاص داخل المنظمات </a:t>
            </a:r>
            <a:br>
              <a:rPr lang="en-US" dirty="0"/>
            </a:br>
            <a:endParaRPr lang="en-US" dirty="0"/>
          </a:p>
        </p:txBody>
      </p:sp>
    </p:spTree>
    <p:extLst>
      <p:ext uri="{BB962C8B-B14F-4D97-AF65-F5344CB8AC3E}">
        <p14:creationId xmlns:p14="http://schemas.microsoft.com/office/powerpoint/2010/main" val="4246110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1000" fill="hold"/>
                                        <p:tgtEl>
                                          <p:spTgt spid="8"/>
                                        </p:tgtEl>
                                        <p:attrNameLst>
                                          <p:attrName>ppt_w</p:attrName>
                                        </p:attrNameLst>
                                      </p:cBhvr>
                                      <p:tavLst>
                                        <p:tav tm="0">
                                          <p:val>
                                            <p:fltVal val="0"/>
                                          </p:val>
                                        </p:tav>
                                        <p:tav tm="100000">
                                          <p:val>
                                            <p:strVal val="#ppt_w"/>
                                          </p:val>
                                        </p:tav>
                                      </p:tavLst>
                                    </p:anim>
                                    <p:anim calcmode="lin" valueType="num">
                                      <p:cBhvr>
                                        <p:cTn id="8" dur="1000" fill="hold"/>
                                        <p:tgtEl>
                                          <p:spTgt spid="8"/>
                                        </p:tgtEl>
                                        <p:attrNameLst>
                                          <p:attrName>ppt_h</p:attrName>
                                        </p:attrNameLst>
                                      </p:cBhvr>
                                      <p:tavLst>
                                        <p:tav tm="0">
                                          <p:val>
                                            <p:fltVal val="0"/>
                                          </p:val>
                                        </p:tav>
                                        <p:tav tm="100000">
                                          <p:val>
                                            <p:strVal val="#ppt_h"/>
                                          </p:val>
                                        </p:tav>
                                      </p:tavLst>
                                    </p:anim>
                                    <p:anim calcmode="lin" valueType="num">
                                      <p:cBhvr>
                                        <p:cTn id="9" dur="1000" fill="hold"/>
                                        <p:tgtEl>
                                          <p:spTgt spid="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9" name="مربع نص 8">
            <a:extLst>
              <a:ext uri="{FF2B5EF4-FFF2-40B4-BE49-F238E27FC236}">
                <a16:creationId xmlns:a16="http://schemas.microsoft.com/office/drawing/2014/main" id="{3EBF18B3-5A46-D7B0-5486-568C4B545145}"/>
              </a:ext>
            </a:extLst>
          </p:cNvPr>
          <p:cNvSpPr txBox="1"/>
          <p:nvPr/>
        </p:nvSpPr>
        <p:spPr>
          <a:xfrm>
            <a:off x="2890618" y="265204"/>
            <a:ext cx="6507382" cy="646331"/>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rtl="1"/>
            <a:r>
              <a:rPr lang="ar-SA" sz="3600" dirty="0">
                <a:effectLst/>
                <a:latin typeface="Traditional Arabic" panose="02020603050405020304" pitchFamily="18" charset="-78"/>
                <a:ea typeface="Times New Roman" panose="02020603050405020304" pitchFamily="18" charset="0"/>
                <a:cs typeface="PT Bold Heading" panose="02010400000000000000" pitchFamily="2" charset="-78"/>
              </a:rPr>
              <a:t>طرق تقييم الوظائف</a:t>
            </a:r>
            <a:endParaRPr lang="ar-SA" sz="4800" kern="10" dirty="0">
              <a:ln w="9525">
                <a:solidFill>
                  <a:srgbClr val="800000"/>
                </a:solidFill>
                <a:round/>
                <a:headEnd/>
                <a:tailEnd/>
              </a:ln>
            </a:endParaRPr>
          </a:p>
        </p:txBody>
      </p:sp>
      <p:sp>
        <p:nvSpPr>
          <p:cNvPr id="10" name="مربع نص 9">
            <a:extLst>
              <a:ext uri="{FF2B5EF4-FFF2-40B4-BE49-F238E27FC236}">
                <a16:creationId xmlns:a16="http://schemas.microsoft.com/office/drawing/2014/main" id="{4607857B-CB2C-B3C0-500F-15522C0B79FD}"/>
              </a:ext>
            </a:extLst>
          </p:cNvPr>
          <p:cNvSpPr txBox="1"/>
          <p:nvPr/>
        </p:nvSpPr>
        <p:spPr>
          <a:xfrm>
            <a:off x="380246" y="979435"/>
            <a:ext cx="11296851" cy="4906600"/>
          </a:xfrm>
          <a:prstGeom prst="rect">
            <a:avLst/>
          </a:prstGeom>
          <a:noFill/>
        </p:spPr>
        <p:txBody>
          <a:bodyPr wrap="square">
            <a:spAutoFit/>
          </a:bodyPr>
          <a:lstStyle/>
          <a:p>
            <a:pPr marL="198120" algn="just" rtl="1">
              <a:lnSpc>
                <a:spcPct val="150000"/>
              </a:lnSpc>
            </a:pPr>
            <a:r>
              <a:rPr lang="ar-SA" b="1" dirty="0">
                <a:effectLst/>
                <a:latin typeface="Times New Roman" panose="02020603050405020304" pitchFamily="18" charset="0"/>
                <a:ea typeface="Times New Roman" panose="02020603050405020304" pitchFamily="18" charset="0"/>
                <a:cs typeface="Simplified Arabic" panose="02020603050405020304" pitchFamily="18" charset="-78"/>
              </a:rPr>
              <a:t>طرق تقييم الوظائف :</a:t>
            </a:r>
            <a:endParaRPr lang="en-US" b="1" dirty="0">
              <a:effectLst/>
              <a:latin typeface="Times New Roman" panose="02020603050405020304" pitchFamily="18" charset="0"/>
              <a:ea typeface="Times New Roman" panose="02020603050405020304" pitchFamily="18" charset="0"/>
            </a:endParaRPr>
          </a:p>
          <a:p>
            <a:pPr marL="198120"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يمكن تصنيف طرق تقييم الوظائف الى مجموعتين رئيسيتين :</a:t>
            </a:r>
            <a:endParaRPr lang="en-US" sz="1600" dirty="0">
              <a:effectLst/>
              <a:latin typeface="Times New Roman" panose="02020603050405020304" pitchFamily="18" charset="0"/>
              <a:ea typeface="Times New Roman" panose="02020603050405020304" pitchFamily="18" charset="0"/>
            </a:endParaRPr>
          </a:p>
          <a:p>
            <a:pPr marL="198120"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أولا: </a:t>
            </a:r>
            <a:r>
              <a:rPr lang="ar-SA" sz="1600" b="1" dirty="0">
                <a:solidFill>
                  <a:srgbClr val="000000"/>
                </a:solidFill>
                <a:effectLst/>
                <a:highlight>
                  <a:srgbClr val="DFDFDF"/>
                </a:highlight>
                <a:latin typeface="Times New Roman" panose="02020603050405020304" pitchFamily="18" charset="0"/>
                <a:ea typeface="Times New Roman" panose="02020603050405020304" pitchFamily="18" charset="0"/>
                <a:cs typeface="Simplified Arabic" panose="02020603050405020304" pitchFamily="18" charset="-78"/>
              </a:rPr>
              <a:t>الطرق الوصفية.</a:t>
            </a:r>
            <a:r>
              <a:rPr lang="ar-SA" sz="1600" b="1" dirty="0">
                <a:effectLst/>
                <a:latin typeface="Times New Roman" panose="02020603050405020304" pitchFamily="18" charset="0"/>
                <a:ea typeface="Times New Roman" panose="02020603050405020304" pitchFamily="18" charset="0"/>
                <a:cs typeface="Simplified Arabic" panose="02020603050405020304" pitchFamily="18" charset="-78"/>
              </a:rPr>
              <a:t>			ثانيا: الطرق الكمية</a:t>
            </a:r>
            <a:endParaRPr lang="en-US" sz="1600" b="1" dirty="0">
              <a:effectLst/>
              <a:latin typeface="Times New Roman" panose="02020603050405020304" pitchFamily="18" charset="0"/>
              <a:ea typeface="Times New Roman" panose="02020603050405020304" pitchFamily="18" charset="0"/>
            </a:endParaRPr>
          </a:p>
          <a:p>
            <a:pPr marL="198120"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اولا : الطرق الوصفية.</a:t>
            </a:r>
            <a:endParaRPr lang="en-US" sz="1600" dirty="0">
              <a:effectLst/>
              <a:latin typeface="Times New Roman" panose="02020603050405020304" pitchFamily="18" charset="0"/>
              <a:ea typeface="Times New Roman" panose="02020603050405020304" pitchFamily="18" charset="0"/>
            </a:endParaRPr>
          </a:p>
          <a:p>
            <a:pPr marL="228600" algn="just" rtl="1">
              <a:lnSpc>
                <a:spcPct val="150000"/>
              </a:lnSpc>
            </a:pPr>
            <a:r>
              <a:rPr lang="ar-SA" sz="1600" dirty="0">
                <a:effectLst/>
                <a:latin typeface="Times New Roman" panose="02020603050405020304" pitchFamily="18" charset="0"/>
                <a:ea typeface="Calibri" panose="020F0502020204030204" pitchFamily="34" charset="0"/>
                <a:cs typeface="Simplified Arabic" panose="02020603050405020304" pitchFamily="18" charset="-78"/>
              </a:rPr>
              <a:t>تعتمد على التقدير </a:t>
            </a:r>
            <a:r>
              <a:rPr lang="ar-SA" sz="1600" dirty="0" err="1">
                <a:effectLst/>
                <a:latin typeface="Times New Roman" panose="02020603050405020304" pitchFamily="18" charset="0"/>
                <a:ea typeface="Calibri" panose="020F0502020204030204" pitchFamily="34" charset="0"/>
                <a:cs typeface="Simplified Arabic" panose="02020603050405020304" pitchFamily="18" charset="-78"/>
              </a:rPr>
              <a:t>الاجمالى</a:t>
            </a:r>
            <a:r>
              <a:rPr lang="ar-SA" sz="1600" dirty="0">
                <a:effectLst/>
                <a:latin typeface="Times New Roman" panose="02020603050405020304" pitchFamily="18" charset="0"/>
                <a:ea typeface="Calibri" panose="020F0502020204030204" pitchFamily="34" charset="0"/>
                <a:cs typeface="Simplified Arabic" panose="02020603050405020304" pitchFamily="18" charset="-78"/>
              </a:rPr>
              <a:t> للأهمية النسبية للوظائف على اعتبار انها وحدة واحدة وتشمل هذه الطرق ما يلى:</a:t>
            </a:r>
            <a:endParaRPr lang="en-US" sz="1600" dirty="0">
              <a:effectLst/>
              <a:latin typeface="Times New Roman" panose="02020603050405020304" pitchFamily="18" charset="0"/>
              <a:ea typeface="Times New Roman" panose="02020603050405020304" pitchFamily="18" charset="0"/>
            </a:endParaRPr>
          </a:p>
          <a:p>
            <a:pPr marL="228600" algn="ctr"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1</a:t>
            </a:r>
            <a:r>
              <a:rPr lang="ar-SA" sz="1600" dirty="0">
                <a:effectLst/>
                <a:latin typeface="Times New Roman" panose="02020603050405020304" pitchFamily="18" charset="0"/>
                <a:ea typeface="Calibri" panose="020F0502020204030204" pitchFamily="34" charset="0"/>
                <a:cs typeface="Simplified Arabic" panose="02020603050405020304" pitchFamily="18" charset="-78"/>
              </a:rPr>
              <a:t>- طريقة الترتيب.</a:t>
            </a:r>
            <a:r>
              <a:rPr lang="ar-SA" sz="1600" dirty="0">
                <a:latin typeface="Times New Roman" panose="02020603050405020304" pitchFamily="18" charset="0"/>
                <a:ea typeface="Calibri" panose="020F0502020204030204" pitchFamily="34" charset="0"/>
              </a:rPr>
              <a:t>   2 </a:t>
            </a:r>
            <a:r>
              <a:rPr lang="ar-SA" sz="1600" dirty="0">
                <a:effectLst/>
                <a:latin typeface="Times New Roman" panose="02020603050405020304" pitchFamily="18" charset="0"/>
                <a:ea typeface="Calibri" panose="020F0502020204030204" pitchFamily="34" charset="0"/>
                <a:cs typeface="Simplified Arabic" panose="02020603050405020304" pitchFamily="18" charset="-78"/>
              </a:rPr>
              <a:t>- طريقة التدرج</a:t>
            </a:r>
            <a:endParaRPr lang="en-US" sz="16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mj-lt"/>
              <a:buAutoNum type="arabicPeriod"/>
              <a:tabLst>
                <a:tab pos="378460" algn="l"/>
              </a:tabLst>
            </a:pPr>
            <a:r>
              <a:rPr lang="ar-SA" dirty="0">
                <a:effectLst/>
                <a:latin typeface="Times New Roman" panose="02020603050405020304" pitchFamily="18" charset="0"/>
                <a:ea typeface="Times New Roman" panose="02020603050405020304" pitchFamily="18" charset="0"/>
                <a:cs typeface="Simplified Arabic" panose="02020603050405020304" pitchFamily="18" charset="-78"/>
              </a:rPr>
              <a:t>طريقة الترتيب</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1600" dirty="0" err="1">
                <a:effectLst/>
                <a:latin typeface="Times New Roman" panose="02020603050405020304" pitchFamily="18" charset="0"/>
                <a:ea typeface="Calibri" panose="020F0502020204030204" pitchFamily="34" charset="0"/>
                <a:cs typeface="Simplified Arabic" panose="02020603050405020304" pitchFamily="18" charset="-78"/>
              </a:rPr>
              <a:t>هى</a:t>
            </a:r>
            <a:r>
              <a:rPr lang="ar-SA" sz="1600" dirty="0">
                <a:effectLst/>
                <a:latin typeface="Times New Roman" panose="02020603050405020304" pitchFamily="18" charset="0"/>
                <a:ea typeface="Calibri" panose="020F0502020204030204" pitchFamily="34" charset="0"/>
                <a:cs typeface="Simplified Arabic" panose="02020603050405020304" pitchFamily="18" charset="-78"/>
              </a:rPr>
              <a:t> ابسط طرق تقييم الوظائف حيث تحدد وتوصف الواجبات والعوامل المميزة لكل وظيفة ثم يقوم فريق التقييم بترتيب الوظائف بشكل متسلسل من اعلاها لأدناها</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6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pPr>
            <a:r>
              <a:rPr lang="ar-SA" b="1" dirty="0">
                <a:effectLst/>
                <a:latin typeface="Times New Roman" panose="02020603050405020304" pitchFamily="18" charset="0"/>
                <a:ea typeface="Times New Roman" panose="02020603050405020304" pitchFamily="18" charset="0"/>
                <a:cs typeface="Simplified Arabic" panose="02020603050405020304" pitchFamily="18" charset="-78"/>
              </a:rPr>
              <a:t>مزايا وعيوب هذه الطريقة: </a:t>
            </a:r>
            <a:endParaRPr lang="en-US" b="1" dirty="0">
              <a:effectLst/>
              <a:latin typeface="Times New Roman" panose="02020603050405020304" pitchFamily="18" charset="0"/>
              <a:ea typeface="Times New Roman" panose="02020603050405020304" pitchFamily="18" charset="0"/>
            </a:endParaRPr>
          </a:p>
          <a:p>
            <a:pPr marL="228600" algn="just" rtl="1">
              <a:lnSpc>
                <a:spcPct val="150000"/>
              </a:lnSpc>
              <a:tabLst>
                <a:tab pos="378460" algn="l"/>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1600" dirty="0">
                <a:effectLst/>
                <a:latin typeface="Times New Roman" panose="02020603050405020304" pitchFamily="18" charset="0"/>
                <a:ea typeface="Calibri" panose="020F0502020204030204" pitchFamily="34" charset="0"/>
                <a:cs typeface="Simplified Arabic" panose="02020603050405020304" pitchFamily="18" charset="-78"/>
              </a:rPr>
              <a:t>تتميز هذه الطريقة ببساطتها وسرعتها وسهولة تطبيقها وانخفاض تكلفتها، الا انه يعاب عليها انها تعتمد على الرؤى الشخصية لأعضاء لجنة التقييم حيث تعتمد عملية المقارنة بين الوظائف على التقدير </a:t>
            </a:r>
            <a:r>
              <a:rPr lang="ar-SA" sz="1600" dirty="0" err="1">
                <a:effectLst/>
                <a:latin typeface="Times New Roman" panose="02020603050405020304" pitchFamily="18" charset="0"/>
                <a:ea typeface="Calibri" panose="020F0502020204030204" pitchFamily="34" charset="0"/>
                <a:cs typeface="Simplified Arabic" panose="02020603050405020304" pitchFamily="18" charset="-78"/>
              </a:rPr>
              <a:t>الشخصى</a:t>
            </a:r>
            <a:r>
              <a:rPr lang="ar-SA" sz="1600" dirty="0">
                <a:effectLst/>
                <a:latin typeface="Times New Roman" panose="02020603050405020304" pitchFamily="18" charset="0"/>
                <a:ea typeface="Calibri" panose="020F0502020204030204" pitchFamily="34" charset="0"/>
                <a:cs typeface="Simplified Arabic" panose="02020603050405020304" pitchFamily="18" charset="-78"/>
              </a:rPr>
              <a:t> ، كما يعاب عليها صعوبة تطبيقها </a:t>
            </a:r>
            <a:r>
              <a:rPr lang="ar-SA" sz="1600" dirty="0" err="1">
                <a:effectLst/>
                <a:latin typeface="Times New Roman" panose="02020603050405020304" pitchFamily="18" charset="0"/>
                <a:ea typeface="Calibri" panose="020F0502020204030204" pitchFamily="34" charset="0"/>
                <a:cs typeface="Simplified Arabic" panose="02020603050405020304" pitchFamily="18" charset="-78"/>
              </a:rPr>
              <a:t>فى</a:t>
            </a:r>
            <a:r>
              <a:rPr lang="ar-SA" sz="1600" dirty="0">
                <a:effectLst/>
                <a:latin typeface="Times New Roman" panose="02020603050405020304" pitchFamily="18" charset="0"/>
                <a:ea typeface="Calibri" panose="020F0502020204030204" pitchFamily="34" charset="0"/>
                <a:cs typeface="Simplified Arabic" panose="02020603050405020304" pitchFamily="18" charset="-78"/>
              </a:rPr>
              <a:t> المنظمات كبيرة الحجم لكبر عدد الوظائف بهذه المنظمات.</a:t>
            </a:r>
            <a:endParaRPr lang="en-US" sz="1600" dirty="0">
              <a:effectLst/>
              <a:latin typeface="Times New Roman" panose="02020603050405020304" pitchFamily="18" charset="0"/>
              <a:ea typeface="Times New Roman" panose="02020603050405020304" pitchFamily="18" charset="0"/>
            </a:endParaRPr>
          </a:p>
          <a:p>
            <a:pPr algn="just" rtl="1">
              <a:lnSpc>
                <a:spcPct val="150000"/>
              </a:lnSpc>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600" dirty="0">
              <a:effectLst/>
              <a:latin typeface="Times New Roman" panose="02020603050405020304" pitchFamily="18" charset="0"/>
              <a:ea typeface="Times New Roman" panose="02020603050405020304" pitchFamily="18" charset="0"/>
            </a:endParaRPr>
          </a:p>
          <a:p>
            <a:pPr marL="107950" algn="r" rtl="1">
              <a:lnSpc>
                <a:spcPct val="150000"/>
              </a:lnSpc>
              <a:tabLst>
                <a:tab pos="3985260" algn="l"/>
              </a:tabLs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987667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9" name="مربع نص 8">
            <a:extLst>
              <a:ext uri="{FF2B5EF4-FFF2-40B4-BE49-F238E27FC236}">
                <a16:creationId xmlns:a16="http://schemas.microsoft.com/office/drawing/2014/main" id="{3EBF18B3-5A46-D7B0-5486-568C4B545145}"/>
              </a:ext>
            </a:extLst>
          </p:cNvPr>
          <p:cNvSpPr txBox="1"/>
          <p:nvPr/>
        </p:nvSpPr>
        <p:spPr>
          <a:xfrm>
            <a:off x="2890618" y="265204"/>
            <a:ext cx="6507382" cy="52322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rtl="1"/>
            <a:r>
              <a:rPr lang="ar-SA" sz="2800" dirty="0">
                <a:effectLst/>
                <a:latin typeface="Traditional Arabic" panose="02020603050405020304" pitchFamily="18" charset="-78"/>
                <a:ea typeface="Times New Roman" panose="02020603050405020304" pitchFamily="18" charset="0"/>
                <a:cs typeface="PT Bold Heading" panose="02010400000000000000" pitchFamily="2" charset="-78"/>
              </a:rPr>
              <a:t>طرق تقييم الوظائف</a:t>
            </a:r>
            <a:endParaRPr lang="ar-SA" sz="4000" kern="10" dirty="0">
              <a:ln w="9525">
                <a:solidFill>
                  <a:srgbClr val="800000"/>
                </a:solidFill>
                <a:round/>
                <a:headEnd/>
                <a:tailEnd/>
              </a:ln>
            </a:endParaRPr>
          </a:p>
        </p:txBody>
      </p:sp>
      <p:sp>
        <p:nvSpPr>
          <p:cNvPr id="10" name="مربع نص 9">
            <a:extLst>
              <a:ext uri="{FF2B5EF4-FFF2-40B4-BE49-F238E27FC236}">
                <a16:creationId xmlns:a16="http://schemas.microsoft.com/office/drawing/2014/main" id="{4607857B-CB2C-B3C0-500F-15522C0B79FD}"/>
              </a:ext>
            </a:extLst>
          </p:cNvPr>
          <p:cNvSpPr txBox="1"/>
          <p:nvPr/>
        </p:nvSpPr>
        <p:spPr>
          <a:xfrm>
            <a:off x="380246" y="979435"/>
            <a:ext cx="11470740" cy="3983270"/>
          </a:xfrm>
          <a:prstGeom prst="rect">
            <a:avLst/>
          </a:prstGeom>
          <a:noFill/>
        </p:spPr>
        <p:txBody>
          <a:bodyPr wrap="square">
            <a:spAutoFit/>
          </a:bodyPr>
          <a:lstStyle/>
          <a:p>
            <a:pPr lvl="0" algn="just" rtl="1">
              <a:lnSpc>
                <a:spcPct val="150000"/>
              </a:lnSpc>
              <a:tabLst>
                <a:tab pos="457200" algn="l"/>
              </a:tabLst>
            </a:pP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2. طريقة التدرج: </a:t>
            </a:r>
            <a:r>
              <a:rPr lang="ar-SA" sz="1400" dirty="0">
                <a:effectLst/>
                <a:latin typeface="Times New Roman" panose="02020603050405020304" pitchFamily="18" charset="0"/>
                <a:ea typeface="Calibri" panose="020F0502020204030204" pitchFamily="34" charset="0"/>
                <a:cs typeface="Simplified Arabic" panose="02020603050405020304" pitchFamily="18" charset="-78"/>
              </a:rPr>
              <a:t>يتم تقسيم الوظائف الى مستويات او درجات فتوضع كل مجموعة وظائف وفقا لخصائصها كما حددت </a:t>
            </a:r>
            <a:r>
              <a:rPr lang="ar-SA" sz="1400" dirty="0" err="1">
                <a:effectLst/>
                <a:latin typeface="Times New Roman" panose="02020603050405020304" pitchFamily="18" charset="0"/>
                <a:ea typeface="Calibri" panose="020F0502020204030204" pitchFamily="34" charset="0"/>
                <a:cs typeface="Simplified Arabic" panose="02020603050405020304" pitchFamily="18" charset="-78"/>
              </a:rPr>
              <a:t>فى</a:t>
            </a:r>
            <a:r>
              <a:rPr lang="ar-SA" sz="1400" dirty="0">
                <a:effectLst/>
                <a:latin typeface="Times New Roman" panose="02020603050405020304" pitchFamily="18" charset="0"/>
                <a:ea typeface="Calibri" panose="020F0502020204030204" pitchFamily="34" charset="0"/>
                <a:cs typeface="Simplified Arabic" panose="02020603050405020304" pitchFamily="18" charset="-78"/>
              </a:rPr>
              <a:t> بطاقات الوصف </a:t>
            </a:r>
            <a:r>
              <a:rPr lang="ar-SA" sz="1400" dirty="0" err="1">
                <a:effectLst/>
                <a:latin typeface="Times New Roman" panose="02020603050405020304" pitchFamily="18" charset="0"/>
                <a:ea typeface="Calibri" panose="020F0502020204030204" pitchFamily="34" charset="0"/>
                <a:cs typeface="Simplified Arabic" panose="02020603050405020304" pitchFamily="18" charset="-78"/>
              </a:rPr>
              <a:t>فى</a:t>
            </a:r>
            <a:r>
              <a:rPr lang="ar-SA" sz="1400" dirty="0">
                <a:effectLst/>
                <a:latin typeface="Times New Roman" panose="02020603050405020304" pitchFamily="18" charset="0"/>
                <a:ea typeface="Calibri" panose="020F0502020204030204" pitchFamily="34" charset="0"/>
                <a:cs typeface="Simplified Arabic" panose="02020603050405020304" pitchFamily="18" charset="-78"/>
              </a:rPr>
              <a:t> درجة</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4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pPr>
            <a:r>
              <a:rPr lang="ar-SA" sz="1800" b="1" dirty="0">
                <a:effectLst/>
                <a:latin typeface="Times New Roman" panose="02020603050405020304" pitchFamily="18" charset="0"/>
                <a:ea typeface="Times New Roman" panose="02020603050405020304" pitchFamily="18" charset="0"/>
                <a:cs typeface="Simplified Arabic" panose="02020603050405020304" pitchFamily="18" charset="-78"/>
              </a:rPr>
              <a:t>مزايا وعيوب هذه الطريقة: </a:t>
            </a:r>
            <a:endParaRPr lang="en-US" sz="1800" b="1" dirty="0">
              <a:effectLst/>
              <a:latin typeface="Times New Roman" panose="02020603050405020304" pitchFamily="18" charset="0"/>
              <a:ea typeface="Times New Roman" panose="02020603050405020304" pitchFamily="18" charset="0"/>
            </a:endParaRPr>
          </a:p>
          <a:p>
            <a:pPr marL="228600" algn="just" rtl="1">
              <a:lnSpc>
                <a:spcPct val="150000"/>
              </a:lnSpc>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تتشابه المزايا والعيوب لهذه الطريقة مع مميزات وعيوب الطريقة الأولى، إلا انه يضاف الى عيوبها صعوبة وضع تعريفات محددة لدرجات مقياس التقييم .</a:t>
            </a:r>
            <a:endParaRPr lang="en-US" sz="18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mj-lt"/>
              <a:buAutoNum type="arabicPeriod"/>
              <a:tabLst>
                <a:tab pos="457200" algn="l"/>
              </a:tabLst>
            </a:pPr>
            <a:r>
              <a:rPr lang="ar-SA" sz="1800" b="1" dirty="0">
                <a:effectLst/>
                <a:latin typeface="Times New Roman" panose="02020603050405020304" pitchFamily="18" charset="0"/>
                <a:ea typeface="Times New Roman" panose="02020603050405020304" pitchFamily="18" charset="0"/>
                <a:cs typeface="Simplified Arabic" panose="02020603050405020304" pitchFamily="18" charset="-78"/>
              </a:rPr>
              <a:t>ثانيا : الطرق الكمية: </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تعتمد على تقدير الأهمية النسبية للوظائف على اساس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كمى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بمعنى ترجمة القيمة والأهمية النسبية لكل وظيفة الى معيار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كمى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وتشمل هذه الطريقة ما يلى :</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dirty="0">
                <a:latin typeface="Times New Roman" panose="02020603050405020304" pitchFamily="18" charset="0"/>
                <a:ea typeface="Times New Roman" panose="02020603050405020304" pitchFamily="18" charset="0"/>
              </a:rPr>
              <a:t> 1- </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طريقة النقط.</a:t>
            </a:r>
            <a:r>
              <a:rPr lang="ar-SA" dirty="0">
                <a:latin typeface="Times New Roman" panose="02020603050405020304" pitchFamily="18" charset="0"/>
                <a:ea typeface="Calibri" panose="020F0502020204030204" pitchFamily="34" charset="0"/>
              </a:rPr>
              <a:t>          2- </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طريقة العوامل المقارنة.</a:t>
            </a:r>
            <a:endParaRPr lang="en-US" sz="1800" dirty="0">
              <a:effectLst/>
              <a:latin typeface="Times New Roman" panose="02020603050405020304" pitchFamily="18" charset="0"/>
              <a:ea typeface="Times New Roman" panose="02020603050405020304" pitchFamily="18" charset="0"/>
            </a:endParaRPr>
          </a:p>
          <a:p>
            <a:pPr algn="just" rtl="1">
              <a:lnSpc>
                <a:spcPct val="150000"/>
              </a:lnSpc>
            </a:pPr>
            <a:r>
              <a:rPr lang="ar-SA" sz="1800" b="1" dirty="0">
                <a:effectLst/>
                <a:latin typeface="Times New Roman" panose="02020603050405020304" pitchFamily="18" charset="0"/>
                <a:ea typeface="Times New Roman" panose="02020603050405020304" pitchFamily="18" charset="0"/>
                <a:cs typeface="Simplified Arabic" panose="02020603050405020304" pitchFamily="18" charset="-78"/>
              </a:rPr>
              <a:t>1- طريقة النقط.</a:t>
            </a:r>
            <a:endParaRPr lang="en-US" sz="1800" b="1" dirty="0">
              <a:effectLst/>
              <a:latin typeface="Times New Roman" panose="02020603050405020304" pitchFamily="18" charset="0"/>
              <a:ea typeface="Times New Roman" panose="02020603050405020304" pitchFamily="18" charset="0"/>
            </a:endParaRPr>
          </a:p>
          <a:p>
            <a:pPr marL="107950" algn="just" rtl="1">
              <a:lnSpc>
                <a:spcPct val="150000"/>
              </a:lnSpc>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تقوم هذه الطريقة على اعطاء تقديرات كمية لأوزان الوظائف موضع التقييم بحيث تتحدد الأهمية النسبية للوظيفة بمجموع النقاط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حصلت عليها</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 . </a:t>
            </a:r>
            <a:endParaRPr lang="en-US" sz="1800" dirty="0">
              <a:effectLst/>
              <a:latin typeface="Times New Roman" panose="02020603050405020304" pitchFamily="18" charset="0"/>
              <a:ea typeface="Times New Roman" panose="02020603050405020304" pitchFamily="18" charset="0"/>
            </a:endParaRPr>
          </a:p>
          <a:p>
            <a:pPr algn="just" rtl="1">
              <a:lnSpc>
                <a:spcPct val="150000"/>
              </a:lnSpc>
            </a:pP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2- طريقة العوامل المقارنة.</a:t>
            </a:r>
            <a:endParaRPr lang="en-US" sz="1800" dirty="0">
              <a:effectLst/>
              <a:latin typeface="Times New Roman" panose="02020603050405020304" pitchFamily="18" charset="0"/>
              <a:ea typeface="Times New Roman" panose="02020603050405020304" pitchFamily="18" charset="0"/>
            </a:endParaRPr>
          </a:p>
          <a:p>
            <a:pPr algn="just" rtl="1">
              <a:lnSpc>
                <a:spcPct val="150000"/>
              </a:lnSpc>
              <a:tabLst>
                <a:tab pos="1542415" algn="l"/>
              </a:tabLst>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طبقا لهذه الطريقة تتحدد الاهمية النسبية للوظيفة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وبالتالى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قيمتها عن طريق مقارنتها بغيرها من الوظائف وذلك بناءً على عوامل تقييم معينة</a:t>
            </a:r>
            <a:r>
              <a:rPr lang="ar-SA" sz="1800" dirty="0">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1800" dirty="0">
              <a:effectLst/>
              <a:latin typeface="Times New Roman" panose="02020603050405020304" pitchFamily="18" charset="0"/>
              <a:ea typeface="Times New Roman" panose="02020603050405020304" pitchFamily="18" charset="0"/>
            </a:endParaRPr>
          </a:p>
          <a:p>
            <a:pPr marL="107950" algn="r" rtl="1">
              <a:lnSpc>
                <a:spcPct val="150000"/>
              </a:lnSpc>
              <a:tabLst>
                <a:tab pos="3985260" algn="l"/>
              </a:tabLs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25585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8809957">
            <a:off x="5026717" y="2673804"/>
            <a:ext cx="8796329" cy="7737511"/>
          </a:xfrm>
          <a:custGeom>
            <a:avLst/>
            <a:gdLst/>
            <a:ahLst/>
            <a:cxnLst/>
            <a:rect l="l" t="t" r="r" b="b"/>
            <a:pathLst>
              <a:path w="13194493" h="11606267">
                <a:moveTo>
                  <a:pt x="0" y="0"/>
                </a:moveTo>
                <a:lnTo>
                  <a:pt x="13194494" y="0"/>
                </a:lnTo>
                <a:lnTo>
                  <a:pt x="13194494" y="11606267"/>
                </a:lnTo>
                <a:lnTo>
                  <a:pt x="0" y="11606267"/>
                </a:lnTo>
                <a:lnTo>
                  <a:pt x="0" y="0"/>
                </a:lnTo>
                <a:close/>
              </a:path>
            </a:pathLst>
          </a:custGeom>
          <a:blipFill>
            <a:blip r:embed="rId2"/>
            <a:stretch>
              <a:fillRect/>
            </a:stretch>
          </a:blipFill>
        </p:spPr>
      </p:sp>
      <p:grpSp>
        <p:nvGrpSpPr>
          <p:cNvPr id="3" name="Group 3"/>
          <p:cNvGrpSpPr/>
          <p:nvPr/>
        </p:nvGrpSpPr>
        <p:grpSpPr>
          <a:xfrm>
            <a:off x="7746964" y="5659560"/>
            <a:ext cx="1092236" cy="506290"/>
            <a:chOff x="0" y="0"/>
            <a:chExt cx="455236" cy="211018"/>
          </a:xfrm>
        </p:grpSpPr>
        <p:sp>
          <p:nvSpPr>
            <p:cNvPr id="4" name="Freeform 4"/>
            <p:cNvSpPr/>
            <p:nvPr/>
          </p:nvSpPr>
          <p:spPr>
            <a:xfrm>
              <a:off x="0" y="0"/>
              <a:ext cx="455236" cy="211018"/>
            </a:xfrm>
            <a:custGeom>
              <a:avLst/>
              <a:gdLst/>
              <a:ahLst/>
              <a:cxnLst/>
              <a:rect l="l" t="t" r="r" b="b"/>
              <a:pathLst>
                <a:path w="455236" h="211018">
                  <a:moveTo>
                    <a:pt x="105509" y="0"/>
                  </a:moveTo>
                  <a:lnTo>
                    <a:pt x="349727" y="0"/>
                  </a:lnTo>
                  <a:cubicBezTo>
                    <a:pt x="407998" y="0"/>
                    <a:pt x="455236" y="47238"/>
                    <a:pt x="455236" y="105509"/>
                  </a:cubicBezTo>
                  <a:lnTo>
                    <a:pt x="455236" y="105509"/>
                  </a:lnTo>
                  <a:cubicBezTo>
                    <a:pt x="455236" y="133492"/>
                    <a:pt x="444120" y="160329"/>
                    <a:pt x="424334" y="180115"/>
                  </a:cubicBezTo>
                  <a:cubicBezTo>
                    <a:pt x="404547" y="199902"/>
                    <a:pt x="377710" y="211018"/>
                    <a:pt x="349727" y="211018"/>
                  </a:cubicBezTo>
                  <a:lnTo>
                    <a:pt x="105509" y="211018"/>
                  </a:lnTo>
                  <a:cubicBezTo>
                    <a:pt x="47238" y="211018"/>
                    <a:pt x="0" y="163780"/>
                    <a:pt x="0" y="105509"/>
                  </a:cubicBezTo>
                  <a:lnTo>
                    <a:pt x="0" y="105509"/>
                  </a:lnTo>
                  <a:cubicBezTo>
                    <a:pt x="0" y="47238"/>
                    <a:pt x="47238" y="0"/>
                    <a:pt x="105509"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55236" cy="220543"/>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rot="-10800000">
            <a:off x="8011561" y="5779334"/>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7" name="Freeform 7"/>
          <p:cNvSpPr/>
          <p:nvPr/>
        </p:nvSpPr>
        <p:spPr>
          <a:xfrm>
            <a:off x="-477516" y="-2077952"/>
            <a:ext cx="8796329" cy="7737511"/>
          </a:xfrm>
          <a:custGeom>
            <a:avLst/>
            <a:gdLst/>
            <a:ahLst/>
            <a:cxnLst/>
            <a:rect l="l" t="t" r="r" b="b"/>
            <a:pathLst>
              <a:path w="13194493" h="11606267">
                <a:moveTo>
                  <a:pt x="0" y="0"/>
                </a:moveTo>
                <a:lnTo>
                  <a:pt x="13194493" y="0"/>
                </a:lnTo>
                <a:lnTo>
                  <a:pt x="13194493" y="11606268"/>
                </a:lnTo>
                <a:lnTo>
                  <a:pt x="0" y="11606268"/>
                </a:lnTo>
                <a:lnTo>
                  <a:pt x="0" y="0"/>
                </a:lnTo>
                <a:close/>
              </a:path>
            </a:pathLst>
          </a:custGeom>
          <a:blipFill>
            <a:blip r:embed="rId2"/>
            <a:stretch>
              <a:fillRect/>
            </a:stretch>
          </a:blipFill>
        </p:spPr>
      </p:sp>
      <p:grpSp>
        <p:nvGrpSpPr>
          <p:cNvPr id="18" name="Group 10">
            <a:extLst>
              <a:ext uri="{FF2B5EF4-FFF2-40B4-BE49-F238E27FC236}">
                <a16:creationId xmlns:a16="http://schemas.microsoft.com/office/drawing/2014/main" id="{F1F58034-514D-F803-FD44-C8CFAB90EC4D}"/>
              </a:ext>
            </a:extLst>
          </p:cNvPr>
          <p:cNvGrpSpPr/>
          <p:nvPr/>
        </p:nvGrpSpPr>
        <p:grpSpPr>
          <a:xfrm>
            <a:off x="6568463" y="5418147"/>
            <a:ext cx="1191948" cy="986128"/>
            <a:chOff x="0" y="0"/>
            <a:chExt cx="18228634" cy="18502982"/>
          </a:xfrm>
        </p:grpSpPr>
        <p:sp>
          <p:nvSpPr>
            <p:cNvPr id="19" name="Freeform 11">
              <a:extLst>
                <a:ext uri="{FF2B5EF4-FFF2-40B4-BE49-F238E27FC236}">
                  <a16:creationId xmlns:a16="http://schemas.microsoft.com/office/drawing/2014/main" id="{F65B81ED-3E0E-C546-D259-9DA2FFCE9722}"/>
                </a:ext>
              </a:extLst>
            </p:cNvPr>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22" name="TextBox 10">
            <a:extLst>
              <a:ext uri="{FF2B5EF4-FFF2-40B4-BE49-F238E27FC236}">
                <a16:creationId xmlns:a16="http://schemas.microsoft.com/office/drawing/2014/main" id="{D66AE016-C2B8-5626-66CA-CB510A3E8836}"/>
              </a:ext>
            </a:extLst>
          </p:cNvPr>
          <p:cNvSpPr txBox="1"/>
          <p:nvPr/>
        </p:nvSpPr>
        <p:spPr>
          <a:xfrm>
            <a:off x="2890618" y="1217426"/>
            <a:ext cx="2774448" cy="986127"/>
          </a:xfrm>
          <a:prstGeom prst="rect">
            <a:avLst/>
          </a:prstGeom>
        </p:spPr>
        <p:txBody>
          <a:bodyPr lIns="33867" tIns="33867" rIns="33867" bIns="33867" rtlCol="0" anchor="ctr"/>
          <a:lstStyle/>
          <a:p>
            <a:pPr algn="ctr">
              <a:lnSpc>
                <a:spcPts val="1343"/>
              </a:lnSpc>
            </a:pPr>
            <a:endParaRPr sz="1200"/>
          </a:p>
        </p:txBody>
      </p:sp>
      <p:grpSp>
        <p:nvGrpSpPr>
          <p:cNvPr id="11" name="Group 7">
            <a:extLst>
              <a:ext uri="{FF2B5EF4-FFF2-40B4-BE49-F238E27FC236}">
                <a16:creationId xmlns:a16="http://schemas.microsoft.com/office/drawing/2014/main" id="{DF0D5B3C-DCE9-1868-7121-08B13B9C92F3}"/>
              </a:ext>
            </a:extLst>
          </p:cNvPr>
          <p:cNvGrpSpPr/>
          <p:nvPr/>
        </p:nvGrpSpPr>
        <p:grpSpPr>
          <a:xfrm>
            <a:off x="2755461" y="5814753"/>
            <a:ext cx="3707187" cy="290616"/>
            <a:chOff x="0" y="0"/>
            <a:chExt cx="1545130" cy="121127"/>
          </a:xfrm>
        </p:grpSpPr>
        <p:sp>
          <p:nvSpPr>
            <p:cNvPr id="12" name="Freeform 8">
              <a:extLst>
                <a:ext uri="{FF2B5EF4-FFF2-40B4-BE49-F238E27FC236}">
                  <a16:creationId xmlns:a16="http://schemas.microsoft.com/office/drawing/2014/main" id="{EE30FED2-2702-BF81-1B44-52CDDE164CCC}"/>
                </a:ext>
              </a:extLst>
            </p:cNvPr>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16" name="TextBox 9">
              <a:extLst>
                <a:ext uri="{FF2B5EF4-FFF2-40B4-BE49-F238E27FC236}">
                  <a16:creationId xmlns:a16="http://schemas.microsoft.com/office/drawing/2014/main" id="{B68A6D14-58E2-D397-CD18-F23B79FF4AC9}"/>
                </a:ext>
              </a:extLst>
            </p:cNvPr>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sp>
        <p:nvSpPr>
          <p:cNvPr id="24" name="مربع نص 23">
            <a:extLst>
              <a:ext uri="{FF2B5EF4-FFF2-40B4-BE49-F238E27FC236}">
                <a16:creationId xmlns:a16="http://schemas.microsoft.com/office/drawing/2014/main" id="{121CFC12-C038-105D-77D6-9FE0A7D9DE69}"/>
              </a:ext>
            </a:extLst>
          </p:cNvPr>
          <p:cNvSpPr txBox="1"/>
          <p:nvPr/>
        </p:nvSpPr>
        <p:spPr>
          <a:xfrm>
            <a:off x="2994395" y="5855370"/>
            <a:ext cx="3309471" cy="259045"/>
          </a:xfrm>
          <a:prstGeom prst="rect">
            <a:avLst/>
          </a:prstGeom>
          <a:noFill/>
        </p:spPr>
        <p:txBody>
          <a:bodyPr wrap="square">
            <a:spAutoFit/>
          </a:bodyPr>
          <a:lstStyle/>
          <a:p>
            <a:pPr algn="l">
              <a:lnSpc>
                <a:spcPts val="1343"/>
              </a:lnSpc>
            </a:pPr>
            <a:r>
              <a:rPr lang="en-US" sz="1200" dirty="0">
                <a:solidFill>
                  <a:srgbClr val="121212"/>
                </a:solidFill>
                <a:latin typeface="Heading Now 71-78"/>
                <a:ea typeface="Heading Now 71-78"/>
                <a:cs typeface="Heading Now 71-78"/>
                <a:sym typeface="Heading Now 71-78"/>
              </a:rPr>
              <a:t>@</a:t>
            </a:r>
            <a:r>
              <a:rPr lang="en-US" sz="1200" u="sng" dirty="0">
                <a:solidFill>
                  <a:srgbClr val="121212"/>
                </a:solidFill>
                <a:latin typeface="Heading Now 71-78"/>
                <a:ea typeface="Heading Now 71-78"/>
                <a:cs typeface="Heading Now 71-78"/>
                <a:sym typeface="Heading Now 71-78"/>
                <a:hlinkClick r:id="rId6" tooltip="https://www.linkedin.com/in/akram-mohammed-ahmed-ph-d-m-b-a-5859005b?lipi=urn%3Ali%3Apage%3Ad_flagship3_profile_view_base_contact_details%3BIiweHiqLQwurJK%2BeJ8sM8A%3D%3D"/>
              </a:rPr>
              <a:t>linkedin.com/in/akram-mohammed</a:t>
            </a:r>
          </a:p>
        </p:txBody>
      </p:sp>
      <p:sp>
        <p:nvSpPr>
          <p:cNvPr id="9" name="مربع نص 8">
            <a:extLst>
              <a:ext uri="{FF2B5EF4-FFF2-40B4-BE49-F238E27FC236}">
                <a16:creationId xmlns:a16="http://schemas.microsoft.com/office/drawing/2014/main" id="{3EBF18B3-5A46-D7B0-5486-568C4B545145}"/>
              </a:ext>
            </a:extLst>
          </p:cNvPr>
          <p:cNvSpPr txBox="1"/>
          <p:nvPr/>
        </p:nvSpPr>
        <p:spPr>
          <a:xfrm>
            <a:off x="2890618" y="91566"/>
            <a:ext cx="6507382" cy="59978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107950" algn="ctr" rtl="1">
              <a:lnSpc>
                <a:spcPct val="150000"/>
              </a:lnSpc>
              <a:tabLst>
                <a:tab pos="3985260" algn="l"/>
              </a:tabLst>
            </a:pPr>
            <a:r>
              <a:rPr lang="ar-SA" sz="2400" dirty="0">
                <a:effectLst/>
                <a:latin typeface="Traditional Arabic" panose="02020603050405020304" pitchFamily="18" charset="-78"/>
                <a:ea typeface="Times New Roman" panose="02020603050405020304" pitchFamily="18" charset="0"/>
                <a:cs typeface="PT Bold Heading" panose="02010400000000000000" pitchFamily="2" charset="-78"/>
              </a:rPr>
              <a:t>نظام الاجــــــور والمرتبـــــات</a:t>
            </a:r>
            <a:endParaRPr lang="en-US" sz="3200" dirty="0">
              <a:effectLst/>
              <a:latin typeface="Times New Roman" panose="02020603050405020304" pitchFamily="18" charset="0"/>
              <a:ea typeface="Times New Roman" panose="02020603050405020304" pitchFamily="18" charset="0"/>
            </a:endParaRPr>
          </a:p>
        </p:txBody>
      </p:sp>
      <p:sp>
        <p:nvSpPr>
          <p:cNvPr id="10" name="مربع نص 9">
            <a:extLst>
              <a:ext uri="{FF2B5EF4-FFF2-40B4-BE49-F238E27FC236}">
                <a16:creationId xmlns:a16="http://schemas.microsoft.com/office/drawing/2014/main" id="{4607857B-CB2C-B3C0-500F-15522C0B79FD}"/>
              </a:ext>
            </a:extLst>
          </p:cNvPr>
          <p:cNvSpPr txBox="1"/>
          <p:nvPr/>
        </p:nvSpPr>
        <p:spPr>
          <a:xfrm>
            <a:off x="488888" y="698316"/>
            <a:ext cx="11470740" cy="5262979"/>
          </a:xfrm>
          <a:prstGeom prst="rect">
            <a:avLst/>
          </a:prstGeom>
          <a:noFill/>
        </p:spPr>
        <p:txBody>
          <a:bodyPr wrap="square">
            <a:spAutoFit/>
          </a:bodyPr>
          <a:lstStyle/>
          <a:p>
            <a:pPr algn="just" rtl="1">
              <a:tabLst>
                <a:tab pos="1542415" algn="l"/>
              </a:tabLst>
            </a:pPr>
            <a:r>
              <a:rPr lang="ar-EG" sz="1800" b="1" dirty="0">
                <a:effectLst/>
                <a:latin typeface="Times New Roman" panose="02020603050405020304" pitchFamily="18" charset="0"/>
                <a:ea typeface="Times New Roman" panose="02020603050405020304" pitchFamily="18" charset="0"/>
                <a:cs typeface="Simplified Arabic" panose="02020603050405020304" pitchFamily="18" charset="-78"/>
              </a:rPr>
              <a:t>المفاهيم العامة لنظام الأجور والمرتبات :</a:t>
            </a:r>
            <a:endParaRPr lang="en-US" sz="1800" dirty="0">
              <a:effectLst/>
              <a:latin typeface="Times New Roman" panose="02020603050405020304" pitchFamily="18" charset="0"/>
              <a:ea typeface="Times New Roman" panose="02020603050405020304" pitchFamily="18" charset="0"/>
            </a:endParaRPr>
          </a:p>
          <a:p>
            <a:pPr marL="342900" lvl="0" indent="-342900" algn="just" rtl="1">
              <a:buFont typeface="Wingdings" panose="05000000000000000000" pitchFamily="2" charset="2"/>
              <a:buChar char=""/>
              <a:tabLst>
                <a:tab pos="457200" algn="l"/>
                <a:tab pos="1036955" algn="l"/>
              </a:tabLst>
            </a:pPr>
            <a:r>
              <a:rPr lang="ar-EG" sz="1800" b="1" dirty="0">
                <a:effectLst/>
                <a:latin typeface="Times New Roman" panose="02020603050405020304" pitchFamily="18" charset="0"/>
                <a:ea typeface="Times New Roman" panose="02020603050405020304" pitchFamily="18" charset="0"/>
                <a:cs typeface="Simplified Arabic" panose="02020603050405020304" pitchFamily="18" charset="-78"/>
              </a:rPr>
              <a:t>المرتب الأساسي :</a:t>
            </a:r>
            <a:endParaRPr lang="en-US" sz="1800" dirty="0">
              <a:effectLst/>
              <a:latin typeface="Times New Roman" panose="02020603050405020304" pitchFamily="18" charset="0"/>
              <a:ea typeface="Times New Roman" panose="02020603050405020304" pitchFamily="18" charset="0"/>
            </a:endParaRPr>
          </a:p>
          <a:p>
            <a:pPr algn="just" rtl="1">
              <a:tabLst>
                <a:tab pos="1542415" algn="l"/>
              </a:tabLst>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يتمثل المرتب الأساسي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فى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الأجر الذى يتم الاتفاق عليه بين صاحب العمل والموظف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فى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العقد والذى يحصل عليه الموظف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فى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مقابل قيامه بالعمل . ومن ثم فان المرتب الأساسي هو المبلغ الذى يتوقع ان يحصل عليه الفرد بانتظام بغض النظر عن مستوى الأداء .</a:t>
            </a:r>
            <a:endParaRPr lang="en-US" sz="1800" dirty="0">
              <a:effectLst/>
              <a:latin typeface="Times New Roman" panose="02020603050405020304" pitchFamily="18" charset="0"/>
              <a:ea typeface="Times New Roman" panose="02020603050405020304" pitchFamily="18" charset="0"/>
            </a:endParaRPr>
          </a:p>
          <a:p>
            <a:pPr marL="342900" lvl="0" indent="-342900" algn="just" rtl="1">
              <a:buFont typeface="Wingdings" panose="05000000000000000000" pitchFamily="2" charset="2"/>
              <a:buChar char=""/>
              <a:tabLst>
                <a:tab pos="198120" algn="l"/>
              </a:tabLst>
            </a:pPr>
            <a:r>
              <a:rPr lang="ar-EG" sz="1800" b="1" dirty="0">
                <a:effectLst/>
                <a:latin typeface="Times New Roman" panose="02020603050405020304" pitchFamily="18" charset="0"/>
                <a:ea typeface="Times New Roman" panose="02020603050405020304" pitchFamily="18" charset="0"/>
                <a:cs typeface="Simplified Arabic" panose="02020603050405020304" pitchFamily="18" charset="-78"/>
              </a:rPr>
              <a:t>المرتب الإجمالي :</a:t>
            </a:r>
            <a:endParaRPr lang="en-US" sz="1800" dirty="0">
              <a:effectLst/>
              <a:latin typeface="Times New Roman" panose="02020603050405020304" pitchFamily="18" charset="0"/>
              <a:ea typeface="Times New Roman" panose="02020603050405020304" pitchFamily="18" charset="0"/>
            </a:endParaRPr>
          </a:p>
          <a:p>
            <a:pPr marL="228600" algn="just" rtl="1">
              <a:tabLst>
                <a:tab pos="1036955" algn="l"/>
              </a:tabLst>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المرتب الإجمالي يمثل المبلغ الذى يحصل عليه الموظف ويضم المرتب الأساسي بالإضافة الى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عناصر ذات قيمة مثل الحوافز او بعض المبالغ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تدفع على اساس الأرباح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يتم تحقيقها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والتى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يتوقع الموظف الحصول عليها ، وهكذا فان هذا المصطلح يطلق على إجمالي المبالغ النقدية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يحصل عليها الفرد من المؤسسة</a:t>
            </a:r>
            <a:r>
              <a:rPr lang="ar-EG" sz="18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dirty="0">
              <a:effectLst/>
              <a:latin typeface="Times New Roman" panose="02020603050405020304" pitchFamily="18" charset="0"/>
              <a:ea typeface="Times New Roman" panose="02020603050405020304" pitchFamily="18" charset="0"/>
            </a:endParaRPr>
          </a:p>
          <a:p>
            <a:pPr marL="342900" lvl="0" indent="-342900" algn="just" rtl="1">
              <a:buFont typeface="Wingdings" panose="05000000000000000000" pitchFamily="2" charset="2"/>
              <a:buChar char=""/>
              <a:tabLst>
                <a:tab pos="198120" algn="l"/>
              </a:tabLst>
            </a:pPr>
            <a:r>
              <a:rPr lang="ar-EG" sz="1800" b="1" dirty="0">
                <a:effectLst/>
                <a:latin typeface="Times New Roman" panose="02020603050405020304" pitchFamily="18" charset="0"/>
                <a:ea typeface="Times New Roman" panose="02020603050405020304" pitchFamily="18" charset="0"/>
                <a:cs typeface="Simplified Arabic" panose="02020603050405020304" pitchFamily="18" charset="-78"/>
              </a:rPr>
              <a:t>أجمالي المكافآت :</a:t>
            </a:r>
            <a:endParaRPr lang="en-US" sz="1800" dirty="0">
              <a:effectLst/>
              <a:latin typeface="Times New Roman" panose="02020603050405020304" pitchFamily="18" charset="0"/>
              <a:ea typeface="Times New Roman" panose="02020603050405020304" pitchFamily="18" charset="0"/>
            </a:endParaRPr>
          </a:p>
          <a:p>
            <a:pPr marL="228600" algn="just" rtl="1">
              <a:tabLst>
                <a:tab pos="1036955" algn="l"/>
              </a:tabLst>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يشير هذا المصطلح الى القيمة الكلية لإجمالي المكافآت ، ويشتمل ذلك على القيمة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توضع على أية مزايا .</a:t>
            </a:r>
            <a:endParaRPr lang="en-US" sz="1800" dirty="0">
              <a:effectLst/>
              <a:latin typeface="Times New Roman" panose="02020603050405020304" pitchFamily="18" charset="0"/>
              <a:ea typeface="Times New Roman" panose="02020603050405020304" pitchFamily="18" charset="0"/>
            </a:endParaRPr>
          </a:p>
          <a:p>
            <a:pPr marL="342900" lvl="0" indent="-342900" algn="just" rtl="1">
              <a:buFont typeface="Wingdings" panose="05000000000000000000" pitchFamily="2" charset="2"/>
              <a:buChar char=""/>
              <a:tabLst>
                <a:tab pos="198120" algn="l"/>
              </a:tabLst>
            </a:pPr>
            <a:r>
              <a:rPr lang="ar-EG" sz="1800" dirty="0">
                <a:effectLst/>
                <a:latin typeface="Times New Roman" panose="02020603050405020304" pitchFamily="18" charset="0"/>
                <a:ea typeface="Times New Roman" panose="02020603050405020304" pitchFamily="18" charset="0"/>
                <a:cs typeface="Simplified Arabic" panose="02020603050405020304" pitchFamily="18" charset="-78"/>
              </a:rPr>
              <a:t> المزايا :</a:t>
            </a:r>
            <a:endParaRPr lang="en-US" sz="1800" dirty="0">
              <a:effectLst/>
              <a:latin typeface="Times New Roman" panose="02020603050405020304" pitchFamily="18" charset="0"/>
              <a:ea typeface="Times New Roman" panose="02020603050405020304" pitchFamily="18" charset="0"/>
            </a:endParaRPr>
          </a:p>
          <a:p>
            <a:pPr marL="228600" algn="just" rtl="1">
              <a:tabLst>
                <a:tab pos="1036955" algn="l"/>
              </a:tabLst>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تتمثل المزايا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فى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الاضافات غير النقدية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يتم الحاقها بالمرتب الأساسي وتمثل الاسباب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تؤدى الى توفير المزايا ما يلى : </a:t>
            </a:r>
            <a:endParaRPr lang="en-US" sz="1800" dirty="0">
              <a:effectLst/>
              <a:latin typeface="Times New Roman" panose="02020603050405020304" pitchFamily="18" charset="0"/>
              <a:ea typeface="Times New Roman" panose="02020603050405020304" pitchFamily="18" charset="0"/>
            </a:endParaRPr>
          </a:p>
          <a:p>
            <a:pPr marL="228600" algn="just" rtl="1">
              <a:tabLst>
                <a:tab pos="1036955" algn="l"/>
              </a:tabLst>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جذب والحفاظ على الاشخاص العاملين الذين تتوفر فيهم المهارات المطلوبة ، وذلك حيث انه يكون هناك توقعا معينا من جانب الموظفين المرتقبين عن انواع المزايا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ترتبط بنوع معين من الوظائف أو المؤسسات .</a:t>
            </a:r>
            <a:endParaRPr lang="en-US" sz="1800" dirty="0">
              <a:effectLst/>
              <a:latin typeface="Times New Roman" panose="02020603050405020304" pitchFamily="18" charset="0"/>
              <a:ea typeface="Times New Roman" panose="02020603050405020304" pitchFamily="18" charset="0"/>
            </a:endParaRPr>
          </a:p>
          <a:p>
            <a:pPr marL="228600" algn="just" rtl="1">
              <a:tabLst>
                <a:tab pos="1036955" algn="l"/>
              </a:tabLst>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ضمان أن المؤسسة قادرة على المنافسة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فى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جذب الموظفين على قدم المساواة مع المؤسسات الأخرى </a:t>
            </a:r>
            <a:r>
              <a:rPr lang="ar-SA" sz="1800" dirty="0" err="1">
                <a:effectLst/>
                <a:latin typeface="Times New Roman" panose="02020603050405020304" pitchFamily="18" charset="0"/>
                <a:ea typeface="Calibri" panose="020F0502020204030204" pitchFamily="34" charset="0"/>
                <a:cs typeface="Simplified Arabic" panose="02020603050405020304" pitchFamily="18" charset="-78"/>
              </a:rPr>
              <a:t>التى</a:t>
            </a: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 توفر مزايا .</a:t>
            </a:r>
            <a:endParaRPr lang="en-US" sz="1800" dirty="0">
              <a:effectLst/>
              <a:latin typeface="Times New Roman" panose="02020603050405020304" pitchFamily="18" charset="0"/>
              <a:ea typeface="Times New Roman" panose="02020603050405020304" pitchFamily="18" charset="0"/>
            </a:endParaRPr>
          </a:p>
          <a:p>
            <a:pPr marL="228600" algn="just" rtl="1">
              <a:tabLst>
                <a:tab pos="1036955" algn="l"/>
              </a:tabLst>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العمل على تحقيق بعض الرفاهية للموظفين والحفاظ على رضاهم عن المؤسسة وولائهم لها .</a:t>
            </a:r>
            <a:endParaRPr lang="en-US" sz="1800" dirty="0">
              <a:effectLst/>
              <a:latin typeface="Times New Roman" panose="02020603050405020304" pitchFamily="18" charset="0"/>
              <a:ea typeface="Times New Roman" panose="02020603050405020304" pitchFamily="18" charset="0"/>
            </a:endParaRPr>
          </a:p>
          <a:p>
            <a:pPr marL="228600" algn="just" rtl="1">
              <a:tabLst>
                <a:tab pos="1036955" algn="l"/>
              </a:tabLst>
            </a:pPr>
            <a:r>
              <a:rPr lang="ar-SA" sz="1800" dirty="0">
                <a:effectLst/>
                <a:latin typeface="Times New Roman" panose="02020603050405020304" pitchFamily="18" charset="0"/>
                <a:ea typeface="Calibri" panose="020F0502020204030204" pitchFamily="34" charset="0"/>
                <a:cs typeface="Simplified Arabic" panose="02020603050405020304" pitchFamily="18" charset="-78"/>
              </a:rPr>
              <a:t>تلبية الاحتياجات الفعلية للموظفين </a:t>
            </a:r>
            <a:endParaRPr lang="en-US" sz="1800" dirty="0">
              <a:effectLst/>
              <a:latin typeface="Times New Roman" panose="02020603050405020304" pitchFamily="18" charset="0"/>
              <a:ea typeface="Times New Roman" panose="02020603050405020304" pitchFamily="18" charset="0"/>
            </a:endParaRPr>
          </a:p>
          <a:p>
            <a:pPr marL="107950" algn="r" rtl="1">
              <a:tabLst>
                <a:tab pos="3985260" algn="l"/>
              </a:tabLst>
            </a:pPr>
            <a:r>
              <a:rPr lang="ar-SA" sz="1800" dirty="0">
                <a:solidFill>
                  <a:srgbClr val="000000"/>
                </a:solidFill>
                <a:effectLst/>
                <a:highlight>
                  <a:srgbClr val="FFFFFF"/>
                </a:highligh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dirty="0">
              <a:effectLst/>
              <a:latin typeface="Times New Roman" panose="02020603050405020304" pitchFamily="18" charset="0"/>
              <a:ea typeface="Times New Roman" panose="02020603050405020304" pitchFamily="18" charset="0"/>
            </a:endParaRPr>
          </a:p>
          <a:p>
            <a:pPr marL="107950">
              <a:tabLst>
                <a:tab pos="3985260" algn="l"/>
              </a:tabLs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47939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9871732">
            <a:off x="-4211378" y="2052649"/>
            <a:ext cx="14163835" cy="7618935"/>
          </a:xfrm>
          <a:custGeom>
            <a:avLst/>
            <a:gdLst/>
            <a:ahLst/>
            <a:cxnLst/>
            <a:rect l="l" t="t" r="r" b="b"/>
            <a:pathLst>
              <a:path w="21245752" h="11428402">
                <a:moveTo>
                  <a:pt x="0" y="0"/>
                </a:moveTo>
                <a:lnTo>
                  <a:pt x="21245752" y="0"/>
                </a:lnTo>
                <a:lnTo>
                  <a:pt x="21245752" y="11428402"/>
                </a:lnTo>
                <a:lnTo>
                  <a:pt x="0" y="11428402"/>
                </a:lnTo>
                <a:lnTo>
                  <a:pt x="0" y="0"/>
                </a:lnTo>
                <a:close/>
              </a:path>
            </a:pathLst>
          </a:custGeom>
          <a:blipFill>
            <a:blip r:embed="rId2"/>
            <a:stretch>
              <a:fillRect/>
            </a:stretch>
          </a:blipFill>
        </p:spPr>
      </p:sp>
      <p:grpSp>
        <p:nvGrpSpPr>
          <p:cNvPr id="3" name="Group 3"/>
          <p:cNvGrpSpPr/>
          <p:nvPr/>
        </p:nvGrpSpPr>
        <p:grpSpPr>
          <a:xfrm>
            <a:off x="8291049" y="6179376"/>
            <a:ext cx="1063194" cy="461589"/>
            <a:chOff x="0" y="0"/>
            <a:chExt cx="443132" cy="192387"/>
          </a:xfrm>
        </p:grpSpPr>
        <p:sp>
          <p:nvSpPr>
            <p:cNvPr id="4" name="Freeform 4"/>
            <p:cNvSpPr/>
            <p:nvPr/>
          </p:nvSpPr>
          <p:spPr>
            <a:xfrm>
              <a:off x="0" y="0"/>
              <a:ext cx="443132" cy="192387"/>
            </a:xfrm>
            <a:custGeom>
              <a:avLst/>
              <a:gdLst/>
              <a:ahLst/>
              <a:cxnLst/>
              <a:rect l="l" t="t" r="r" b="b"/>
              <a:pathLst>
                <a:path w="443132" h="192387">
                  <a:moveTo>
                    <a:pt x="96194" y="0"/>
                  </a:moveTo>
                  <a:lnTo>
                    <a:pt x="346938" y="0"/>
                  </a:lnTo>
                  <a:cubicBezTo>
                    <a:pt x="400064" y="0"/>
                    <a:pt x="443132" y="43067"/>
                    <a:pt x="443132" y="96194"/>
                  </a:cubicBezTo>
                  <a:lnTo>
                    <a:pt x="443132" y="96194"/>
                  </a:lnTo>
                  <a:cubicBezTo>
                    <a:pt x="443132" y="121706"/>
                    <a:pt x="432997" y="146173"/>
                    <a:pt x="414957" y="164213"/>
                  </a:cubicBezTo>
                  <a:cubicBezTo>
                    <a:pt x="396918" y="182253"/>
                    <a:pt x="372450" y="192387"/>
                    <a:pt x="346938" y="192387"/>
                  </a:cubicBezTo>
                  <a:lnTo>
                    <a:pt x="96194" y="192387"/>
                  </a:lnTo>
                  <a:cubicBezTo>
                    <a:pt x="70682" y="192387"/>
                    <a:pt x="46214" y="182253"/>
                    <a:pt x="28174" y="164213"/>
                  </a:cubicBezTo>
                  <a:cubicBezTo>
                    <a:pt x="10135" y="146173"/>
                    <a:pt x="0" y="121706"/>
                    <a:pt x="0" y="96194"/>
                  </a:cubicBezTo>
                  <a:lnTo>
                    <a:pt x="0" y="96194"/>
                  </a:lnTo>
                  <a:cubicBezTo>
                    <a:pt x="0" y="70682"/>
                    <a:pt x="10135" y="46214"/>
                    <a:pt x="28174" y="28174"/>
                  </a:cubicBezTo>
                  <a:cubicBezTo>
                    <a:pt x="46214" y="10135"/>
                    <a:pt x="70682" y="0"/>
                    <a:pt x="96194"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43132" cy="201912"/>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a:off x="8526603" y="6251878"/>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7" name="Group 7"/>
          <p:cNvGrpSpPr/>
          <p:nvPr/>
        </p:nvGrpSpPr>
        <p:grpSpPr>
          <a:xfrm>
            <a:off x="3440994" y="6350349"/>
            <a:ext cx="3707187" cy="290616"/>
            <a:chOff x="0" y="0"/>
            <a:chExt cx="1545130" cy="121127"/>
          </a:xfrm>
        </p:grpSpPr>
        <p:sp>
          <p:nvSpPr>
            <p:cNvPr id="8" name="Freeform 8"/>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9" name="TextBox 9"/>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grpSp>
        <p:nvGrpSpPr>
          <p:cNvPr id="10" name="Group 10"/>
          <p:cNvGrpSpPr/>
          <p:nvPr/>
        </p:nvGrpSpPr>
        <p:grpSpPr>
          <a:xfrm>
            <a:off x="7148181" y="5849416"/>
            <a:ext cx="1191948" cy="1008584"/>
            <a:chOff x="0" y="0"/>
            <a:chExt cx="18228634" cy="18502982"/>
          </a:xfrm>
        </p:grpSpPr>
        <p:sp>
          <p:nvSpPr>
            <p:cNvPr id="11" name="Freeform 11"/>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12" name="Freeform 12"/>
          <p:cNvSpPr/>
          <p:nvPr/>
        </p:nvSpPr>
        <p:spPr>
          <a:xfrm>
            <a:off x="2870540" y="6205710"/>
            <a:ext cx="570453" cy="570453"/>
          </a:xfrm>
          <a:custGeom>
            <a:avLst/>
            <a:gdLst/>
            <a:ahLst/>
            <a:cxnLst/>
            <a:rect l="l" t="t" r="r" b="b"/>
            <a:pathLst>
              <a:path w="855680" h="855680">
                <a:moveTo>
                  <a:pt x="0" y="0"/>
                </a:moveTo>
                <a:lnTo>
                  <a:pt x="855680" y="0"/>
                </a:lnTo>
                <a:lnTo>
                  <a:pt x="855680" y="855680"/>
                </a:lnTo>
                <a:lnTo>
                  <a:pt x="0" y="855680"/>
                </a:lnTo>
                <a:lnTo>
                  <a:pt x="0" y="0"/>
                </a:lnTo>
                <a:close/>
              </a:path>
            </a:pathLst>
          </a:custGeom>
          <a:blipFill>
            <a:blip r:embed="rId6"/>
            <a:stretch>
              <a:fillRect/>
            </a:stretch>
          </a:blipFill>
        </p:spPr>
      </p:sp>
      <p:sp>
        <p:nvSpPr>
          <p:cNvPr id="13" name="AutoShape 13"/>
          <p:cNvSpPr/>
          <p:nvPr/>
        </p:nvSpPr>
        <p:spPr>
          <a:xfrm>
            <a:off x="6497924" y="1042685"/>
            <a:ext cx="2194560" cy="0"/>
          </a:xfrm>
          <a:prstGeom prst="line">
            <a:avLst/>
          </a:prstGeom>
          <a:ln w="38100" cap="flat">
            <a:solidFill>
              <a:srgbClr val="FFFFFF"/>
            </a:solidFill>
            <a:prstDash val="solid"/>
            <a:headEnd type="none" w="sm" len="sm"/>
            <a:tailEnd type="none" w="sm" len="sm"/>
          </a:ln>
        </p:spPr>
      </p:sp>
      <p:sp>
        <p:nvSpPr>
          <p:cNvPr id="14" name="TextBox 14"/>
          <p:cNvSpPr txBox="1"/>
          <p:nvPr/>
        </p:nvSpPr>
        <p:spPr>
          <a:xfrm>
            <a:off x="2870540" y="5849416"/>
            <a:ext cx="2535960" cy="298287"/>
          </a:xfrm>
          <a:prstGeom prst="rect">
            <a:avLst/>
          </a:prstGeom>
        </p:spPr>
        <p:txBody>
          <a:bodyPr lIns="0" tIns="0" rIns="0" bIns="0" rtlCol="0" anchor="t">
            <a:spAutoFit/>
          </a:bodyPr>
          <a:lstStyle/>
          <a:p>
            <a:pPr algn="l">
              <a:lnSpc>
                <a:spcPts val="2277"/>
              </a:lnSpc>
            </a:pPr>
            <a:r>
              <a:rPr lang="en-US" sz="2277">
                <a:solidFill>
                  <a:srgbClr val="FFFFFF"/>
                </a:solidFill>
                <a:latin typeface="Heading Now 71-78 Bold"/>
                <a:ea typeface="Heading Now 71-78 Bold"/>
                <a:cs typeface="Heading Now 71-78 Bold"/>
                <a:sym typeface="Heading Now 71-78 Bold"/>
              </a:rPr>
              <a:t> 02</a:t>
            </a:r>
          </a:p>
        </p:txBody>
      </p:sp>
      <p:sp>
        <p:nvSpPr>
          <p:cNvPr id="15" name="TextBox 15"/>
          <p:cNvSpPr txBox="1"/>
          <p:nvPr/>
        </p:nvSpPr>
        <p:spPr>
          <a:xfrm>
            <a:off x="3566441" y="6382907"/>
            <a:ext cx="3581739" cy="170496"/>
          </a:xfrm>
          <a:prstGeom prst="rect">
            <a:avLst/>
          </a:prstGeom>
        </p:spPr>
        <p:txBody>
          <a:bodyPr lIns="0" tIns="0" rIns="0" bIns="0" rtlCol="0" anchor="t">
            <a:spAutoFit/>
          </a:bodyPr>
          <a:lstStyle/>
          <a:p>
            <a:pPr algn="l">
              <a:lnSpc>
                <a:spcPts val="1343"/>
              </a:lnSpc>
            </a:pPr>
            <a:r>
              <a:rPr lang="en-US" sz="1343" dirty="0">
                <a:solidFill>
                  <a:srgbClr val="121212"/>
                </a:solidFill>
                <a:latin typeface="Heading Now 71-78"/>
                <a:ea typeface="Heading Now 71-78"/>
                <a:cs typeface="Heading Now 71-78"/>
                <a:sym typeface="Heading Now 71-78"/>
              </a:rPr>
              <a:t>@</a:t>
            </a:r>
            <a:r>
              <a:rPr lang="en-US" sz="1343" u="sng" dirty="0">
                <a:solidFill>
                  <a:srgbClr val="121212"/>
                </a:solidFill>
                <a:latin typeface="Heading Now 71-78"/>
                <a:ea typeface="Heading Now 71-78"/>
                <a:cs typeface="Heading Now 71-78"/>
                <a:sym typeface="Heading Now 71-78"/>
                <a:hlinkClick r:id="rId7" tooltip="https://www.linkedin.com/in/akram-mohammed-ahmed-ph-d-m-b-a-5859005b?lipi=urn%3Ali%3Apage%3Ad_flagship3_profile_view_base_contact_details%3BIiweHiqLQwurJK%2BeJ8sM8A%3D%3D"/>
              </a:rPr>
              <a:t>linkedin.com/in/akram-mohammed</a:t>
            </a:r>
          </a:p>
        </p:txBody>
      </p:sp>
      <p:sp>
        <p:nvSpPr>
          <p:cNvPr id="16" name="TextBox 16"/>
          <p:cNvSpPr txBox="1"/>
          <p:nvPr/>
        </p:nvSpPr>
        <p:spPr>
          <a:xfrm>
            <a:off x="162963" y="337911"/>
            <a:ext cx="12029038" cy="3529108"/>
          </a:xfrm>
          <a:prstGeom prst="rect">
            <a:avLst/>
          </a:prstGeom>
        </p:spPr>
        <p:txBody>
          <a:bodyPr wrap="square" lIns="0" tIns="0" rIns="0" bIns="0" rtlCol="0" anchor="t">
            <a:spAutoFit/>
          </a:bodyPr>
          <a:lstStyle/>
          <a:p>
            <a:pPr marL="342900" lvl="0" indent="-342900" algn="just" rtl="1">
              <a:lnSpc>
                <a:spcPct val="150000"/>
              </a:lnSpc>
              <a:buFont typeface="Wingdings" panose="05000000000000000000" pitchFamily="2" charset="2"/>
              <a:buChar char=""/>
              <a:tabLst>
                <a:tab pos="198120" algn="l"/>
              </a:tabLst>
            </a:pPr>
            <a:r>
              <a:rPr lang="ar-EG" sz="1400" b="1" dirty="0">
                <a:effectLst/>
                <a:latin typeface="Times New Roman" panose="02020603050405020304" pitchFamily="18" charset="0"/>
                <a:ea typeface="Times New Roman" panose="02020603050405020304" pitchFamily="18" charset="0"/>
                <a:cs typeface="Simplified Arabic" panose="02020603050405020304" pitchFamily="18" charset="-78"/>
              </a:rPr>
              <a:t> اهمية نظام الاجور والمرتبات :</a:t>
            </a:r>
            <a:endParaRPr lang="en-US" sz="1200" dirty="0">
              <a:effectLst/>
              <a:latin typeface="Times New Roman" panose="02020603050405020304" pitchFamily="18" charset="0"/>
              <a:ea typeface="Times New Roman" panose="02020603050405020304" pitchFamily="18" charset="0"/>
            </a:endParaRPr>
          </a:p>
          <a:p>
            <a:pPr marL="742950" lvl="1" indent="-285750" algn="just" rtl="1">
              <a:lnSpc>
                <a:spcPct val="200000"/>
              </a:lnSpc>
              <a:buFont typeface="+mj-lt"/>
              <a:buAutoNum type="arabicPeriod"/>
              <a:tabLst>
                <a:tab pos="467995" algn="l"/>
              </a:tabLst>
            </a:pPr>
            <a:r>
              <a:rPr lang="ar-EG" sz="1400" dirty="0">
                <a:effectLst/>
                <a:latin typeface="Calibri" panose="020F0502020204030204" pitchFamily="34" charset="0"/>
                <a:ea typeface="Calibri" panose="020F0502020204030204" pitchFamily="34" charset="0"/>
                <a:cs typeface="Simplified Arabic" panose="02020603050405020304" pitchFamily="18" charset="-78"/>
              </a:rPr>
              <a:t>الحصول على العمالة اللازمة وبالمؤهلات المطلوبة حيث يحدد مستوى الأجور نوعية العمالة </a:t>
            </a:r>
            <a:r>
              <a:rPr lang="ar-EG" sz="1400" dirty="0" err="1">
                <a:effectLst/>
                <a:latin typeface="Calibri" panose="020F0502020204030204" pitchFamily="34" charset="0"/>
                <a:ea typeface="Calibri" panose="020F0502020204030204" pitchFamily="34" charset="0"/>
                <a:cs typeface="Simplified Arabic" panose="02020603050405020304" pitchFamily="18" charset="-78"/>
              </a:rPr>
              <a:t>التى</a:t>
            </a:r>
            <a:r>
              <a:rPr lang="ar-EG" sz="1400" dirty="0">
                <a:effectLst/>
                <a:latin typeface="Calibri" panose="020F0502020204030204" pitchFamily="34" charset="0"/>
                <a:ea typeface="Calibri" panose="020F0502020204030204" pitchFamily="34" charset="0"/>
                <a:cs typeface="Simplified Arabic" panose="02020603050405020304" pitchFamily="18" charset="-78"/>
              </a:rPr>
              <a:t> يمكن استقطابها الى المنظمة.</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lnSpc>
                <a:spcPct val="200000"/>
              </a:lnSpc>
              <a:buFont typeface="+mj-lt"/>
              <a:buAutoNum type="arabicPeriod"/>
              <a:tabLst>
                <a:tab pos="467995" algn="l"/>
              </a:tabLst>
            </a:pPr>
            <a:r>
              <a:rPr lang="ar-EG" sz="1400" dirty="0">
                <a:effectLst/>
                <a:latin typeface="Calibri" panose="020F0502020204030204" pitchFamily="34" charset="0"/>
                <a:ea typeface="Calibri" panose="020F0502020204030204" pitchFamily="34" charset="0"/>
                <a:cs typeface="Simplified Arabic" panose="02020603050405020304" pitchFamily="18" charset="-78"/>
              </a:rPr>
              <a:t>الابقاء على العمالة الموجودة </a:t>
            </a:r>
            <a:r>
              <a:rPr lang="ar-EG" sz="1400" dirty="0" err="1">
                <a:effectLst/>
                <a:latin typeface="Calibri" panose="020F0502020204030204" pitchFamily="34" charset="0"/>
                <a:ea typeface="Calibri" panose="020F0502020204030204" pitchFamily="34" charset="0"/>
                <a:cs typeface="Simplified Arabic" panose="02020603050405020304" pitchFamily="18" charset="-78"/>
              </a:rPr>
              <a:t>فى</a:t>
            </a:r>
            <a:r>
              <a:rPr lang="ar-EG" sz="1400" dirty="0">
                <a:effectLst/>
                <a:latin typeface="Calibri" panose="020F0502020204030204" pitchFamily="34" charset="0"/>
                <a:ea typeface="Calibri" panose="020F0502020204030204" pitchFamily="34" charset="0"/>
                <a:cs typeface="Simplified Arabic" panose="02020603050405020304" pitchFamily="18" charset="-78"/>
              </a:rPr>
              <a:t> المنظمة ، ذلك ان مستوى الأجور الذى يرضى العاملين </a:t>
            </a:r>
            <a:r>
              <a:rPr lang="ar-EG" sz="1400" dirty="0" err="1">
                <a:effectLst/>
                <a:latin typeface="Calibri" panose="020F0502020204030204" pitchFamily="34" charset="0"/>
                <a:ea typeface="Calibri" panose="020F0502020204030204" pitchFamily="34" charset="0"/>
                <a:cs typeface="Simplified Arabic" panose="02020603050405020304" pitchFamily="18" charset="-78"/>
              </a:rPr>
              <a:t>فى</a:t>
            </a:r>
            <a:r>
              <a:rPr lang="ar-EG" sz="1400" dirty="0">
                <a:effectLst/>
                <a:latin typeface="Calibri" panose="020F0502020204030204" pitchFamily="34" charset="0"/>
                <a:ea typeface="Calibri" panose="020F0502020204030204" pitchFamily="34" charset="0"/>
                <a:cs typeface="Simplified Arabic" panose="02020603050405020304" pitchFamily="18" charset="-78"/>
              </a:rPr>
              <a:t> المنظمة يخفض من معدل دوران العمل ، </a:t>
            </a:r>
            <a:r>
              <a:rPr lang="ar-EG" sz="1400" dirty="0" err="1">
                <a:effectLst/>
                <a:latin typeface="Calibri" panose="020F0502020204030204" pitchFamily="34" charset="0"/>
                <a:ea typeface="Calibri" panose="020F0502020204030204" pitchFamily="34" charset="0"/>
                <a:cs typeface="Simplified Arabic" panose="02020603050405020304" pitchFamily="18" charset="-78"/>
              </a:rPr>
              <a:t>اى</a:t>
            </a:r>
            <a:r>
              <a:rPr lang="ar-EG" sz="1400" dirty="0">
                <a:effectLst/>
                <a:latin typeface="Calibri" panose="020F0502020204030204" pitchFamily="34" charset="0"/>
                <a:ea typeface="Calibri" panose="020F0502020204030204" pitchFamily="34" charset="0"/>
                <a:cs typeface="Simplified Arabic" panose="02020603050405020304" pitchFamily="18" charset="-78"/>
              </a:rPr>
              <a:t> يخفض من معدل العمالة المتسربة الى خارج المنظمة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lnSpc>
                <a:spcPct val="200000"/>
              </a:lnSpc>
              <a:buFont typeface="+mj-lt"/>
              <a:buAutoNum type="arabicPeriod"/>
              <a:tabLst>
                <a:tab pos="467995" algn="l"/>
              </a:tabLst>
            </a:pPr>
            <a:r>
              <a:rPr lang="ar-EG" sz="1400" dirty="0">
                <a:effectLst/>
                <a:latin typeface="Calibri" panose="020F0502020204030204" pitchFamily="34" charset="0"/>
                <a:ea typeface="Calibri" panose="020F0502020204030204" pitchFamily="34" charset="0"/>
                <a:cs typeface="Simplified Arabic" panose="02020603050405020304" pitchFamily="18" charset="-78"/>
              </a:rPr>
              <a:t>تحفيز العاملين للترقية ، حيث تعتبر الأجور حافزا قويا للعاملين </a:t>
            </a:r>
            <a:r>
              <a:rPr lang="ar-EG" sz="1400" dirty="0" err="1">
                <a:effectLst/>
                <a:latin typeface="Calibri" panose="020F0502020204030204" pitchFamily="34" charset="0"/>
                <a:ea typeface="Calibri" panose="020F0502020204030204" pitchFamily="34" charset="0"/>
                <a:cs typeface="Simplified Arabic" panose="02020603050405020304" pitchFamily="18" charset="-78"/>
              </a:rPr>
              <a:t>فى</a:t>
            </a:r>
            <a:r>
              <a:rPr lang="ar-EG" sz="1400" dirty="0">
                <a:effectLst/>
                <a:latin typeface="Calibri" panose="020F0502020204030204" pitchFamily="34" charset="0"/>
                <a:ea typeface="Calibri" panose="020F0502020204030204" pitchFamily="34" charset="0"/>
                <a:cs typeface="Simplified Arabic" panose="02020603050405020304" pitchFamily="18" charset="-78"/>
              </a:rPr>
              <a:t> المنظمة نحو </a:t>
            </a:r>
            <a:r>
              <a:rPr lang="ar-EG" sz="1400" dirty="0" err="1">
                <a:effectLst/>
                <a:latin typeface="Calibri" panose="020F0502020204030204" pitchFamily="34" charset="0"/>
                <a:ea typeface="Calibri" panose="020F0502020204030204" pitchFamily="34" charset="0"/>
                <a:cs typeface="Simplified Arabic" panose="02020603050405020304" pitchFamily="18" charset="-78"/>
              </a:rPr>
              <a:t>الترقى</a:t>
            </a:r>
            <a:r>
              <a:rPr lang="ar-EG" sz="1400" dirty="0">
                <a:effectLst/>
                <a:latin typeface="Calibri" panose="020F0502020204030204" pitchFamily="34" charset="0"/>
                <a:ea typeface="Calibri" panose="020F0502020204030204" pitchFamily="34" charset="0"/>
                <a:cs typeface="Simplified Arabic" panose="02020603050405020304" pitchFamily="18" charset="-78"/>
              </a:rPr>
              <a:t> الى مناصب ووظائف اعلى </a:t>
            </a:r>
            <a:r>
              <a:rPr lang="ar-EG" sz="1400" dirty="0" err="1">
                <a:effectLst/>
                <a:latin typeface="Calibri" panose="020F0502020204030204" pitchFamily="34" charset="0"/>
                <a:ea typeface="Calibri" panose="020F0502020204030204" pitchFamily="34" charset="0"/>
                <a:cs typeface="Simplified Arabic" panose="02020603050405020304" pitchFamily="18" charset="-78"/>
              </a:rPr>
              <a:t>فى</a:t>
            </a:r>
            <a:r>
              <a:rPr lang="ar-EG" sz="1400" dirty="0">
                <a:effectLst/>
                <a:latin typeface="Calibri" panose="020F0502020204030204" pitchFamily="34" charset="0"/>
                <a:ea typeface="Calibri" panose="020F0502020204030204" pitchFamily="34" charset="0"/>
                <a:cs typeface="Simplified Arabic" panose="02020603050405020304" pitchFamily="18" charset="-78"/>
              </a:rPr>
              <a:t> التنظيم فعادة ما تكون الوظائف الاعلى </a:t>
            </a:r>
            <a:r>
              <a:rPr lang="ar-EG" sz="1400" dirty="0" err="1">
                <a:effectLst/>
                <a:latin typeface="Calibri" panose="020F0502020204030204" pitchFamily="34" charset="0"/>
                <a:ea typeface="Calibri" panose="020F0502020204030204" pitchFamily="34" charset="0"/>
                <a:cs typeface="Simplified Arabic" panose="02020603050405020304" pitchFamily="18" charset="-78"/>
              </a:rPr>
              <a:t>فى</a:t>
            </a:r>
            <a:r>
              <a:rPr lang="ar-EG" sz="1400" dirty="0">
                <a:effectLst/>
                <a:latin typeface="Calibri" panose="020F0502020204030204" pitchFamily="34" charset="0"/>
                <a:ea typeface="Calibri" panose="020F0502020204030204" pitchFamily="34" charset="0"/>
                <a:cs typeface="Simplified Arabic" panose="02020603050405020304" pitchFamily="18" charset="-78"/>
              </a:rPr>
              <a:t> التنظيم ذات اجر اكبر ومادام العاملون يرغبون </a:t>
            </a:r>
            <a:r>
              <a:rPr lang="ar-EG" sz="1400" dirty="0" err="1">
                <a:effectLst/>
                <a:latin typeface="Calibri" panose="020F0502020204030204" pitchFamily="34" charset="0"/>
                <a:ea typeface="Calibri" panose="020F0502020204030204" pitchFamily="34" charset="0"/>
                <a:cs typeface="Simplified Arabic" panose="02020603050405020304" pitchFamily="18" charset="-78"/>
              </a:rPr>
              <a:t>فى</a:t>
            </a:r>
            <a:r>
              <a:rPr lang="ar-EG" sz="1400" dirty="0">
                <a:effectLst/>
                <a:latin typeface="Calibri" panose="020F0502020204030204" pitchFamily="34" charset="0"/>
                <a:ea typeface="Calibri" panose="020F0502020204030204" pitchFamily="34" charset="0"/>
                <a:cs typeface="Simplified Arabic" panose="02020603050405020304" pitchFamily="18" charset="-78"/>
              </a:rPr>
              <a:t> الحصول على اجر اكبر فانهم يسعون دائما الى الترقية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742950" lvl="1" indent="-285750" algn="just" rtl="1">
              <a:lnSpc>
                <a:spcPct val="200000"/>
              </a:lnSpc>
              <a:buFont typeface="+mj-lt"/>
              <a:buAutoNum type="arabicPeriod"/>
              <a:tabLst>
                <a:tab pos="467995" algn="l"/>
              </a:tabLst>
            </a:pPr>
            <a:r>
              <a:rPr lang="ar-EG" sz="1400" dirty="0">
                <a:effectLst/>
                <a:latin typeface="Calibri" panose="020F0502020204030204" pitchFamily="34" charset="0"/>
                <a:ea typeface="Calibri" panose="020F0502020204030204" pitchFamily="34" charset="0"/>
                <a:cs typeface="Simplified Arabic" panose="02020603050405020304" pitchFamily="18" charset="-78"/>
              </a:rPr>
              <a:t>تخفيض التكاليف ، حيث تهدف أدارة الاجور الى تخفيض التكاليف الناتجة عن دفع الاجور والمرتبات والعلاوات السنوية والعلاوات الاستثنائية والمكافآت وذلك بتحديد الاجور العادلة من ناحية والاجور التنافسية من ناحية اخرى .</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marL="107950" algn="just" rtl="1">
              <a:lnSpc>
                <a:spcPct val="150000"/>
              </a:lnSpc>
              <a:tabLst>
                <a:tab pos="3985260" algn="l"/>
              </a:tabLst>
            </a:pPr>
            <a:r>
              <a:rPr lang="ar-SA" sz="2933" b="1" dirty="0">
                <a:solidFill>
                  <a:srgbClr val="FFFFFF"/>
                </a:solidFill>
                <a:latin typeface="Ara Hamah Sahet Alassi"/>
                <a:ea typeface="Ara Hamah Sahet Alassi"/>
                <a:cs typeface="Ara Hamah Sahet Alassi"/>
                <a:sym typeface="Ara Hamah Sahet Alassi"/>
                <a:rtl/>
              </a:rPr>
              <a:t>التاريخي للموارد البشرية </a:t>
            </a:r>
            <a:endParaRPr lang="ar-EG" sz="2933" b="1" dirty="0">
              <a:solidFill>
                <a:srgbClr val="FFFFFF"/>
              </a:solidFill>
              <a:latin typeface="Ara Hamah Sahet Alassi"/>
              <a:ea typeface="Ara Hamah Sahet Alassi"/>
              <a:cs typeface="Ara Hamah Sahet Alassi"/>
              <a:sym typeface="Ara Hamah Sahet Alassi"/>
              <a:rtl/>
            </a:endParaRPr>
          </a:p>
        </p:txBody>
      </p:sp>
      <p:pic>
        <p:nvPicPr>
          <p:cNvPr id="17" name="صورة 16">
            <a:extLst>
              <a:ext uri="{FF2B5EF4-FFF2-40B4-BE49-F238E27FC236}">
                <a16:creationId xmlns:a16="http://schemas.microsoft.com/office/drawing/2014/main" id="{817BE67F-E8C7-E9D1-F28E-AD661E88E663}"/>
              </a:ext>
            </a:extLst>
          </p:cNvPr>
          <p:cNvPicPr>
            <a:picLocks noChangeAspect="1"/>
          </p:cNvPicPr>
          <p:nvPr/>
        </p:nvPicPr>
        <p:blipFill>
          <a:blip r:embed="rId8">
            <a:lum contrast="20000"/>
            <a:extLst>
              <a:ext uri="{28A0092B-C50C-407E-A947-70E740481C1C}">
                <a14:useLocalDpi xmlns:a14="http://schemas.microsoft.com/office/drawing/2010/main" val="0"/>
              </a:ext>
            </a:extLst>
          </a:blip>
          <a:srcRect b="5263"/>
          <a:stretch>
            <a:fillRect/>
          </a:stretch>
        </p:blipFill>
        <p:spPr bwMode="auto">
          <a:xfrm>
            <a:off x="1846907" y="3123446"/>
            <a:ext cx="7668285" cy="252332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9871732">
            <a:off x="-4211378" y="2052649"/>
            <a:ext cx="14163835" cy="7618935"/>
          </a:xfrm>
          <a:custGeom>
            <a:avLst/>
            <a:gdLst/>
            <a:ahLst/>
            <a:cxnLst/>
            <a:rect l="l" t="t" r="r" b="b"/>
            <a:pathLst>
              <a:path w="21245752" h="11428402">
                <a:moveTo>
                  <a:pt x="0" y="0"/>
                </a:moveTo>
                <a:lnTo>
                  <a:pt x="21245752" y="0"/>
                </a:lnTo>
                <a:lnTo>
                  <a:pt x="21245752" y="11428402"/>
                </a:lnTo>
                <a:lnTo>
                  <a:pt x="0" y="11428402"/>
                </a:lnTo>
                <a:lnTo>
                  <a:pt x="0" y="0"/>
                </a:lnTo>
                <a:close/>
              </a:path>
            </a:pathLst>
          </a:custGeom>
          <a:blipFill>
            <a:blip r:embed="rId2"/>
            <a:stretch>
              <a:fillRect/>
            </a:stretch>
          </a:blipFill>
        </p:spPr>
      </p:sp>
      <p:grpSp>
        <p:nvGrpSpPr>
          <p:cNvPr id="3" name="Group 3"/>
          <p:cNvGrpSpPr/>
          <p:nvPr/>
        </p:nvGrpSpPr>
        <p:grpSpPr>
          <a:xfrm>
            <a:off x="8291049" y="6179376"/>
            <a:ext cx="1063194" cy="461589"/>
            <a:chOff x="0" y="0"/>
            <a:chExt cx="443132" cy="192387"/>
          </a:xfrm>
        </p:grpSpPr>
        <p:sp>
          <p:nvSpPr>
            <p:cNvPr id="4" name="Freeform 4"/>
            <p:cNvSpPr/>
            <p:nvPr/>
          </p:nvSpPr>
          <p:spPr>
            <a:xfrm>
              <a:off x="0" y="0"/>
              <a:ext cx="443132" cy="192387"/>
            </a:xfrm>
            <a:custGeom>
              <a:avLst/>
              <a:gdLst/>
              <a:ahLst/>
              <a:cxnLst/>
              <a:rect l="l" t="t" r="r" b="b"/>
              <a:pathLst>
                <a:path w="443132" h="192387">
                  <a:moveTo>
                    <a:pt x="96194" y="0"/>
                  </a:moveTo>
                  <a:lnTo>
                    <a:pt x="346938" y="0"/>
                  </a:lnTo>
                  <a:cubicBezTo>
                    <a:pt x="400064" y="0"/>
                    <a:pt x="443132" y="43067"/>
                    <a:pt x="443132" y="96194"/>
                  </a:cubicBezTo>
                  <a:lnTo>
                    <a:pt x="443132" y="96194"/>
                  </a:lnTo>
                  <a:cubicBezTo>
                    <a:pt x="443132" y="121706"/>
                    <a:pt x="432997" y="146173"/>
                    <a:pt x="414957" y="164213"/>
                  </a:cubicBezTo>
                  <a:cubicBezTo>
                    <a:pt x="396918" y="182253"/>
                    <a:pt x="372450" y="192387"/>
                    <a:pt x="346938" y="192387"/>
                  </a:cubicBezTo>
                  <a:lnTo>
                    <a:pt x="96194" y="192387"/>
                  </a:lnTo>
                  <a:cubicBezTo>
                    <a:pt x="70682" y="192387"/>
                    <a:pt x="46214" y="182253"/>
                    <a:pt x="28174" y="164213"/>
                  </a:cubicBezTo>
                  <a:cubicBezTo>
                    <a:pt x="10135" y="146173"/>
                    <a:pt x="0" y="121706"/>
                    <a:pt x="0" y="96194"/>
                  </a:cubicBezTo>
                  <a:lnTo>
                    <a:pt x="0" y="96194"/>
                  </a:lnTo>
                  <a:cubicBezTo>
                    <a:pt x="0" y="70682"/>
                    <a:pt x="10135" y="46214"/>
                    <a:pt x="28174" y="28174"/>
                  </a:cubicBezTo>
                  <a:cubicBezTo>
                    <a:pt x="46214" y="10135"/>
                    <a:pt x="70682" y="0"/>
                    <a:pt x="96194"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43132" cy="201912"/>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a:off x="8526603" y="6251878"/>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7" name="Group 7"/>
          <p:cNvGrpSpPr/>
          <p:nvPr/>
        </p:nvGrpSpPr>
        <p:grpSpPr>
          <a:xfrm>
            <a:off x="3440994" y="6350349"/>
            <a:ext cx="3707187" cy="290616"/>
            <a:chOff x="0" y="0"/>
            <a:chExt cx="1545130" cy="121127"/>
          </a:xfrm>
        </p:grpSpPr>
        <p:sp>
          <p:nvSpPr>
            <p:cNvPr id="8" name="Freeform 8"/>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9" name="TextBox 9"/>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grpSp>
        <p:nvGrpSpPr>
          <p:cNvPr id="10" name="Group 10"/>
          <p:cNvGrpSpPr/>
          <p:nvPr/>
        </p:nvGrpSpPr>
        <p:grpSpPr>
          <a:xfrm>
            <a:off x="7148181" y="5849416"/>
            <a:ext cx="1191948" cy="1008584"/>
            <a:chOff x="0" y="0"/>
            <a:chExt cx="18228634" cy="18502982"/>
          </a:xfrm>
        </p:grpSpPr>
        <p:sp>
          <p:nvSpPr>
            <p:cNvPr id="11" name="Freeform 11"/>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12" name="Freeform 12"/>
          <p:cNvSpPr/>
          <p:nvPr/>
        </p:nvSpPr>
        <p:spPr>
          <a:xfrm>
            <a:off x="2870540" y="6205710"/>
            <a:ext cx="570453" cy="570453"/>
          </a:xfrm>
          <a:custGeom>
            <a:avLst/>
            <a:gdLst/>
            <a:ahLst/>
            <a:cxnLst/>
            <a:rect l="l" t="t" r="r" b="b"/>
            <a:pathLst>
              <a:path w="855680" h="855680">
                <a:moveTo>
                  <a:pt x="0" y="0"/>
                </a:moveTo>
                <a:lnTo>
                  <a:pt x="855680" y="0"/>
                </a:lnTo>
                <a:lnTo>
                  <a:pt x="855680" y="855680"/>
                </a:lnTo>
                <a:lnTo>
                  <a:pt x="0" y="855680"/>
                </a:lnTo>
                <a:lnTo>
                  <a:pt x="0" y="0"/>
                </a:lnTo>
                <a:close/>
              </a:path>
            </a:pathLst>
          </a:custGeom>
          <a:blipFill>
            <a:blip r:embed="rId6"/>
            <a:stretch>
              <a:fillRect/>
            </a:stretch>
          </a:blipFill>
        </p:spPr>
      </p:sp>
      <p:sp>
        <p:nvSpPr>
          <p:cNvPr id="13" name="AutoShape 13"/>
          <p:cNvSpPr/>
          <p:nvPr/>
        </p:nvSpPr>
        <p:spPr>
          <a:xfrm>
            <a:off x="6497924" y="1042685"/>
            <a:ext cx="2194560" cy="0"/>
          </a:xfrm>
          <a:prstGeom prst="line">
            <a:avLst/>
          </a:prstGeom>
          <a:ln w="38100" cap="flat">
            <a:solidFill>
              <a:srgbClr val="FFFFFF"/>
            </a:solidFill>
            <a:prstDash val="solid"/>
            <a:headEnd type="none" w="sm" len="sm"/>
            <a:tailEnd type="none" w="sm" len="sm"/>
          </a:ln>
        </p:spPr>
      </p:sp>
      <p:sp>
        <p:nvSpPr>
          <p:cNvPr id="14" name="TextBox 14"/>
          <p:cNvSpPr txBox="1"/>
          <p:nvPr/>
        </p:nvSpPr>
        <p:spPr>
          <a:xfrm>
            <a:off x="2870540" y="5849416"/>
            <a:ext cx="2535960" cy="298287"/>
          </a:xfrm>
          <a:prstGeom prst="rect">
            <a:avLst/>
          </a:prstGeom>
        </p:spPr>
        <p:txBody>
          <a:bodyPr lIns="0" tIns="0" rIns="0" bIns="0" rtlCol="0" anchor="t">
            <a:spAutoFit/>
          </a:bodyPr>
          <a:lstStyle/>
          <a:p>
            <a:pPr algn="l">
              <a:lnSpc>
                <a:spcPts val="2277"/>
              </a:lnSpc>
            </a:pPr>
            <a:r>
              <a:rPr lang="en-US" sz="2277">
                <a:solidFill>
                  <a:srgbClr val="FFFFFF"/>
                </a:solidFill>
                <a:latin typeface="Heading Now 71-78 Bold"/>
                <a:ea typeface="Heading Now 71-78 Bold"/>
                <a:cs typeface="Heading Now 71-78 Bold"/>
                <a:sym typeface="Heading Now 71-78 Bold"/>
              </a:rPr>
              <a:t> 02</a:t>
            </a:r>
          </a:p>
        </p:txBody>
      </p:sp>
      <p:sp>
        <p:nvSpPr>
          <p:cNvPr id="15" name="TextBox 15"/>
          <p:cNvSpPr txBox="1"/>
          <p:nvPr/>
        </p:nvSpPr>
        <p:spPr>
          <a:xfrm>
            <a:off x="3566441" y="6382907"/>
            <a:ext cx="3581739" cy="170496"/>
          </a:xfrm>
          <a:prstGeom prst="rect">
            <a:avLst/>
          </a:prstGeom>
        </p:spPr>
        <p:txBody>
          <a:bodyPr lIns="0" tIns="0" rIns="0" bIns="0" rtlCol="0" anchor="t">
            <a:spAutoFit/>
          </a:bodyPr>
          <a:lstStyle/>
          <a:p>
            <a:pPr algn="l">
              <a:lnSpc>
                <a:spcPts val="1343"/>
              </a:lnSpc>
            </a:pPr>
            <a:r>
              <a:rPr lang="en-US" sz="1343" dirty="0">
                <a:solidFill>
                  <a:srgbClr val="121212"/>
                </a:solidFill>
                <a:latin typeface="Heading Now 71-78"/>
                <a:ea typeface="Heading Now 71-78"/>
                <a:cs typeface="Heading Now 71-78"/>
                <a:sym typeface="Heading Now 71-78"/>
              </a:rPr>
              <a:t>@</a:t>
            </a:r>
            <a:r>
              <a:rPr lang="en-US" sz="1343" u="sng" dirty="0">
                <a:solidFill>
                  <a:srgbClr val="121212"/>
                </a:solidFill>
                <a:latin typeface="Heading Now 71-78"/>
                <a:ea typeface="Heading Now 71-78"/>
                <a:cs typeface="Heading Now 71-78"/>
                <a:sym typeface="Heading Now 71-78"/>
                <a:hlinkClick r:id="rId7" tooltip="https://www.linkedin.com/in/akram-mohammed-ahmed-ph-d-m-b-a-5859005b?lipi=urn%3Ali%3Apage%3Ad_flagship3_profile_view_base_contact_details%3BIiweHiqLQwurJK%2BeJ8sM8A%3D%3D"/>
              </a:rPr>
              <a:t>linkedin.com/in/akram-mohammed</a:t>
            </a:r>
          </a:p>
        </p:txBody>
      </p:sp>
      <p:sp>
        <p:nvSpPr>
          <p:cNvPr id="16" name="TextBox 16"/>
          <p:cNvSpPr txBox="1"/>
          <p:nvPr/>
        </p:nvSpPr>
        <p:spPr>
          <a:xfrm>
            <a:off x="162963" y="337911"/>
            <a:ext cx="11887199" cy="5186035"/>
          </a:xfrm>
          <a:prstGeom prst="rect">
            <a:avLst/>
          </a:prstGeom>
        </p:spPr>
        <p:txBody>
          <a:bodyPr wrap="square" lIns="0" tIns="0" rIns="0" bIns="0" rtlCol="0" anchor="t">
            <a:spAutoFit/>
          </a:bodyPr>
          <a:lstStyle/>
          <a:p>
            <a:pPr algn="just" rtl="1">
              <a:lnSpc>
                <a:spcPct val="150000"/>
              </a:lnSpc>
            </a:pPr>
            <a:r>
              <a:rPr lang="ar-EG" sz="1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2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198120" algn="l"/>
              </a:tabLst>
            </a:pPr>
            <a:r>
              <a:rPr lang="ar-EG" b="1" dirty="0">
                <a:effectLst/>
                <a:latin typeface="Times New Roman" panose="02020603050405020304" pitchFamily="18" charset="0"/>
                <a:ea typeface="Times New Roman" panose="02020603050405020304" pitchFamily="18" charset="0"/>
                <a:cs typeface="Simplified Arabic" panose="02020603050405020304" pitchFamily="18" charset="-78"/>
              </a:rPr>
              <a:t>العوامل الداخلية :</a:t>
            </a:r>
            <a:endParaRPr lang="en-US" sz="1600" b="1" dirty="0">
              <a:effectLst/>
              <a:latin typeface="Times New Roman" panose="02020603050405020304" pitchFamily="18" charset="0"/>
              <a:ea typeface="Times New Roman" panose="02020603050405020304" pitchFamily="18" charset="0"/>
            </a:endParaRPr>
          </a:p>
          <a:p>
            <a:pPr marL="742950" lvl="1" indent="-285750" algn="just" rtl="1">
              <a:lnSpc>
                <a:spcPct val="150000"/>
              </a:lnSpc>
              <a:buFont typeface="+mj-lt"/>
              <a:buAutoNum type="arabicPeriod"/>
              <a:tabLst>
                <a:tab pos="51435" algn="r"/>
                <a:tab pos="165735" algn="l"/>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أهمية الوظيفة : </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فالوظيفة ذات الأهمية الأعلى تستحق أجر اعلى دون النظر للشخص القائم بأداء هذه الوظيفة من حيث سنه ، مؤهلاته ، حالته الاجتماعية وهكذا</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1400" dirty="0">
              <a:effectLst/>
              <a:latin typeface="Times New Roman" panose="02020603050405020304" pitchFamily="18" charset="0"/>
              <a:ea typeface="Times New Roman" panose="02020603050405020304" pitchFamily="18" charset="0"/>
            </a:endParaRPr>
          </a:p>
          <a:p>
            <a:pPr marL="742950" lvl="1" indent="-285750" algn="just" rtl="1">
              <a:lnSpc>
                <a:spcPct val="150000"/>
              </a:lnSpc>
              <a:buFont typeface="+mj-lt"/>
              <a:buAutoNum type="arabicPeriod"/>
              <a:tabLst>
                <a:tab pos="51435" algn="r"/>
                <a:tab pos="165735" algn="l"/>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الإمكانيات المالية للمنظمة: </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ان قدرة المنظمة المالية تلعب دورا هاماً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تحديد هيكل الأجور فالمنظمات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التى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تحقق ارباحا كبيرة تكون اقدر من غيرها على دفع اجور اعلى.</a:t>
            </a:r>
            <a:endParaRPr lang="en-US" sz="1400" dirty="0">
              <a:effectLst/>
              <a:latin typeface="Times New Roman" panose="02020603050405020304" pitchFamily="18" charset="0"/>
              <a:ea typeface="Times New Roman" panose="02020603050405020304" pitchFamily="18" charset="0"/>
            </a:endParaRPr>
          </a:p>
          <a:p>
            <a:pPr marL="742950" lvl="1" indent="-285750" algn="just" rtl="1">
              <a:lnSpc>
                <a:spcPct val="150000"/>
              </a:lnSpc>
              <a:buFont typeface="+mj-lt"/>
              <a:buAutoNum type="arabicPeriod"/>
              <a:tabLst>
                <a:tab pos="51435" algn="r"/>
                <a:tab pos="165735" algn="l"/>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مستوى أداء العامل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اداء وظيفته:  </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يستحق العامل اجراً أعلى كلما ارتفع مستوى اداؤه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وظيفته .</a:t>
            </a:r>
            <a:endParaRPr lang="en-US" sz="14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198120" algn="l"/>
              </a:tabLst>
            </a:pPr>
            <a:r>
              <a:rPr lang="ar-EG" b="1" dirty="0">
                <a:effectLst/>
                <a:latin typeface="Times New Roman" panose="02020603050405020304" pitchFamily="18" charset="0"/>
                <a:ea typeface="Times New Roman" panose="02020603050405020304" pitchFamily="18" charset="0"/>
                <a:cs typeface="Simplified Arabic" panose="02020603050405020304" pitchFamily="18" charset="-78"/>
              </a:rPr>
              <a:t>العوامل الخ</a:t>
            </a:r>
            <a:r>
              <a:rPr lang="ar-SA" b="1" dirty="0">
                <a:effectLst/>
                <a:latin typeface="Times New Roman" panose="02020603050405020304" pitchFamily="18" charset="0"/>
                <a:ea typeface="Times New Roman" panose="02020603050405020304" pitchFamily="18" charset="0"/>
                <a:cs typeface="Simplified Arabic" panose="02020603050405020304" pitchFamily="18" charset="-78"/>
              </a:rPr>
              <a:t>ا</a:t>
            </a:r>
            <a:r>
              <a:rPr lang="ar-EG" b="1" dirty="0">
                <a:effectLst/>
                <a:latin typeface="Times New Roman" panose="02020603050405020304" pitchFamily="18" charset="0"/>
                <a:ea typeface="Times New Roman" panose="02020603050405020304" pitchFamily="18" charset="0"/>
                <a:cs typeface="Simplified Arabic" panose="02020603050405020304" pitchFamily="18" charset="-78"/>
              </a:rPr>
              <a:t>رجية: </a:t>
            </a:r>
            <a:endParaRPr lang="en-US" sz="1600" b="1"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mj-lt"/>
              <a:buAutoNum type="arabicPeriod"/>
              <a:tabLst>
                <a:tab pos="51435" algn="r"/>
                <a:tab pos="457200" algn="l"/>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ظروف العرض والطلب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سوق العمل: تؤثر ظروف العرض والطلب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سوق العمل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تحديد معدلات الأحور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التى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تستخدم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استقطاب او الحفاظ على العمالة المناسبة . فكلما تميز سوق العمل بندرة التخصصات المطلوبة كان هذا دافعا لرفع مستوى الأجور لتوفير العمالة المطلوبة</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14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mj-lt"/>
              <a:buAutoNum type="arabicPeriod"/>
              <a:tabLst>
                <a:tab pos="51435" algn="r"/>
                <a:tab pos="457200" algn="l"/>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معدلات الأجور </a:t>
            </a:r>
            <a:r>
              <a:rPr lang="ar-SA"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الوظائف المشابهة : </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يجب على المنظمات ان تراعى عند وضع هيكل الأجور للو</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ظ</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ائف</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الموجودة فيها معدلات الأجور السائدة للوظائف المماثلة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التى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تعمل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نطاقها هذه المنظمة.</a:t>
            </a:r>
            <a:endParaRPr lang="en-US" sz="14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mj-lt"/>
              <a:buAutoNum type="arabicPeriod"/>
              <a:tabLst>
                <a:tab pos="51435" algn="r"/>
                <a:tab pos="457200" algn="l"/>
              </a:tabLst>
            </a:pPr>
            <a:r>
              <a:rPr lang="ar-SA" sz="1600" b="1" dirty="0">
                <a:effectLst/>
                <a:latin typeface="Times New Roman" panose="02020603050405020304" pitchFamily="18" charset="0"/>
                <a:ea typeface="Times New Roman" panose="02020603050405020304" pitchFamily="18" charset="0"/>
                <a:cs typeface="Simplified Arabic" panose="02020603050405020304" pitchFamily="18" charset="-78"/>
              </a:rPr>
              <a:t>تكاليف المعيشة</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يؤثر التغير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مستوى ا</a:t>
            </a:r>
            <a:r>
              <a:rPr lang="ar-SA" sz="1600" dirty="0" err="1">
                <a:latin typeface="Times New Roman" panose="02020603050405020304" pitchFamily="18" charset="0"/>
                <a:ea typeface="Times New Roman" panose="02020603050405020304" pitchFamily="18" charset="0"/>
                <a:cs typeface="Simplified Arabic" panose="02020603050405020304" pitchFamily="18" charset="-78"/>
              </a:rPr>
              <a:t>لأ</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لسعار من مكان لآخر ومن فتره زمنية لأخرى تأثيرا مباشرا على القوة الشرائية لدخل العامل. لذلك يجب مراعاة مستوى ال</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أ</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سعار السائدة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المجتمع</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14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mj-lt"/>
              <a:buAutoNum type="arabicPeriod"/>
              <a:tabLst>
                <a:tab pos="51435" algn="r"/>
                <a:tab pos="457200" algn="l"/>
              </a:tabLst>
            </a:pPr>
            <a:r>
              <a:rPr lang="ar-SA" sz="1600" b="1" dirty="0">
                <a:effectLst/>
                <a:latin typeface="Times New Roman" panose="02020603050405020304" pitchFamily="18" charset="0"/>
                <a:ea typeface="Times New Roman" panose="02020603050405020304" pitchFamily="18" charset="0"/>
                <a:cs typeface="Simplified Arabic" panose="02020603050405020304" pitchFamily="18" charset="-78"/>
              </a:rPr>
              <a:t>مساومة النقابات العمالية</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حيث تحاول هذه النقابات ان ترفع من اجور اصحاب النقابة بشكل اكبر من الزيادة </a:t>
            </a:r>
            <a:r>
              <a:rPr lang="ar-EG" sz="1600" dirty="0" err="1">
                <a:effectLst/>
                <a:latin typeface="Times New Roman" panose="02020603050405020304" pitchFamily="18" charset="0"/>
                <a:ea typeface="Times New Roman" panose="02020603050405020304" pitchFamily="18" charset="0"/>
                <a:cs typeface="Simplified Arabic" panose="02020603050405020304" pitchFamily="18" charset="-78"/>
              </a:rPr>
              <a:t>فى</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 معدلات التضخم.</a:t>
            </a:r>
            <a:endParaRPr lang="en-US" sz="14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mj-lt"/>
              <a:buAutoNum type="arabicPeriod"/>
              <a:tabLst>
                <a:tab pos="51435" algn="r"/>
                <a:tab pos="457200" algn="l"/>
              </a:tabLst>
            </a:pP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عدالة هيكل الأجور: </a:t>
            </a:r>
            <a:r>
              <a:rPr lang="ar-EG" sz="1600" dirty="0">
                <a:effectLst/>
                <a:latin typeface="Times New Roman" panose="02020603050405020304" pitchFamily="18" charset="0"/>
                <a:ea typeface="Times New Roman" panose="02020603050405020304" pitchFamily="18" charset="0"/>
                <a:cs typeface="Simplified Arabic" panose="02020603050405020304" pitchFamily="18" charset="-78"/>
              </a:rPr>
              <a:t>حيث يجب ان يتميز هيكل الاجور بالعدالة</a:t>
            </a:r>
            <a:r>
              <a:rPr lang="ar-SA" sz="16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ar-EG" sz="2933" b="1" dirty="0">
              <a:solidFill>
                <a:srgbClr val="FFFFFF"/>
              </a:solidFill>
              <a:latin typeface="Ara Hamah Sahet Alassi"/>
              <a:ea typeface="Ara Hamah Sahet Alassi"/>
              <a:cs typeface="Ara Hamah Sahet Alassi"/>
              <a:sym typeface="Ara Hamah Sahet Alassi"/>
              <a:rtl/>
            </a:endParaRPr>
          </a:p>
        </p:txBody>
      </p:sp>
    </p:spTree>
    <p:extLst>
      <p:ext uri="{BB962C8B-B14F-4D97-AF65-F5344CB8AC3E}">
        <p14:creationId xmlns:p14="http://schemas.microsoft.com/office/powerpoint/2010/main" val="3270561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rot="-9871732">
            <a:off x="-4211378" y="2052649"/>
            <a:ext cx="14163835" cy="7618935"/>
          </a:xfrm>
          <a:custGeom>
            <a:avLst/>
            <a:gdLst/>
            <a:ahLst/>
            <a:cxnLst/>
            <a:rect l="l" t="t" r="r" b="b"/>
            <a:pathLst>
              <a:path w="21245752" h="11428402">
                <a:moveTo>
                  <a:pt x="0" y="0"/>
                </a:moveTo>
                <a:lnTo>
                  <a:pt x="21245752" y="0"/>
                </a:lnTo>
                <a:lnTo>
                  <a:pt x="21245752" y="11428402"/>
                </a:lnTo>
                <a:lnTo>
                  <a:pt x="0" y="11428402"/>
                </a:lnTo>
                <a:lnTo>
                  <a:pt x="0" y="0"/>
                </a:lnTo>
                <a:close/>
              </a:path>
            </a:pathLst>
          </a:custGeom>
          <a:blipFill>
            <a:blip r:embed="rId2"/>
            <a:stretch>
              <a:fillRect/>
            </a:stretch>
          </a:blipFill>
        </p:spPr>
      </p:sp>
      <p:grpSp>
        <p:nvGrpSpPr>
          <p:cNvPr id="3" name="Group 3"/>
          <p:cNvGrpSpPr/>
          <p:nvPr/>
        </p:nvGrpSpPr>
        <p:grpSpPr>
          <a:xfrm>
            <a:off x="8291049" y="6179376"/>
            <a:ext cx="1063194" cy="461589"/>
            <a:chOff x="0" y="0"/>
            <a:chExt cx="443132" cy="192387"/>
          </a:xfrm>
        </p:grpSpPr>
        <p:sp>
          <p:nvSpPr>
            <p:cNvPr id="4" name="Freeform 4"/>
            <p:cNvSpPr/>
            <p:nvPr/>
          </p:nvSpPr>
          <p:spPr>
            <a:xfrm>
              <a:off x="0" y="0"/>
              <a:ext cx="443132" cy="192387"/>
            </a:xfrm>
            <a:custGeom>
              <a:avLst/>
              <a:gdLst/>
              <a:ahLst/>
              <a:cxnLst/>
              <a:rect l="l" t="t" r="r" b="b"/>
              <a:pathLst>
                <a:path w="443132" h="192387">
                  <a:moveTo>
                    <a:pt x="96194" y="0"/>
                  </a:moveTo>
                  <a:lnTo>
                    <a:pt x="346938" y="0"/>
                  </a:lnTo>
                  <a:cubicBezTo>
                    <a:pt x="400064" y="0"/>
                    <a:pt x="443132" y="43067"/>
                    <a:pt x="443132" y="96194"/>
                  </a:cubicBezTo>
                  <a:lnTo>
                    <a:pt x="443132" y="96194"/>
                  </a:lnTo>
                  <a:cubicBezTo>
                    <a:pt x="443132" y="121706"/>
                    <a:pt x="432997" y="146173"/>
                    <a:pt x="414957" y="164213"/>
                  </a:cubicBezTo>
                  <a:cubicBezTo>
                    <a:pt x="396918" y="182253"/>
                    <a:pt x="372450" y="192387"/>
                    <a:pt x="346938" y="192387"/>
                  </a:cubicBezTo>
                  <a:lnTo>
                    <a:pt x="96194" y="192387"/>
                  </a:lnTo>
                  <a:cubicBezTo>
                    <a:pt x="70682" y="192387"/>
                    <a:pt x="46214" y="182253"/>
                    <a:pt x="28174" y="164213"/>
                  </a:cubicBezTo>
                  <a:cubicBezTo>
                    <a:pt x="10135" y="146173"/>
                    <a:pt x="0" y="121706"/>
                    <a:pt x="0" y="96194"/>
                  </a:cubicBezTo>
                  <a:lnTo>
                    <a:pt x="0" y="96194"/>
                  </a:lnTo>
                  <a:cubicBezTo>
                    <a:pt x="0" y="70682"/>
                    <a:pt x="10135" y="46214"/>
                    <a:pt x="28174" y="28174"/>
                  </a:cubicBezTo>
                  <a:cubicBezTo>
                    <a:pt x="46214" y="10135"/>
                    <a:pt x="70682" y="0"/>
                    <a:pt x="96194" y="0"/>
                  </a:cubicBezTo>
                  <a:close/>
                </a:path>
              </a:pathLst>
            </a:custGeom>
            <a:solidFill>
              <a:srgbClr val="000000">
                <a:alpha val="0"/>
              </a:srgbClr>
            </a:solidFill>
            <a:ln w="38100" cap="rnd">
              <a:solidFill>
                <a:srgbClr val="FFFFFF"/>
              </a:solidFill>
              <a:prstDash val="solid"/>
              <a:round/>
            </a:ln>
          </p:spPr>
        </p:sp>
        <p:sp>
          <p:nvSpPr>
            <p:cNvPr id="5" name="TextBox 5"/>
            <p:cNvSpPr txBox="1"/>
            <p:nvPr/>
          </p:nvSpPr>
          <p:spPr>
            <a:xfrm>
              <a:off x="0" y="-9525"/>
              <a:ext cx="443132" cy="201912"/>
            </a:xfrm>
            <a:prstGeom prst="rect">
              <a:avLst/>
            </a:prstGeom>
          </p:spPr>
          <p:txBody>
            <a:bodyPr lIns="33867" tIns="33867" rIns="33867" bIns="33867" rtlCol="0" anchor="ctr"/>
            <a:lstStyle/>
            <a:p>
              <a:pPr algn="ctr">
                <a:lnSpc>
                  <a:spcPts val="1343"/>
                </a:lnSpc>
              </a:pPr>
              <a:endParaRPr sz="1200"/>
            </a:p>
          </p:txBody>
        </p:sp>
      </p:grpSp>
      <p:sp>
        <p:nvSpPr>
          <p:cNvPr id="6" name="Freeform 6"/>
          <p:cNvSpPr/>
          <p:nvPr/>
        </p:nvSpPr>
        <p:spPr>
          <a:xfrm>
            <a:off x="8526603" y="6251878"/>
            <a:ext cx="563043" cy="266742"/>
          </a:xfrm>
          <a:custGeom>
            <a:avLst/>
            <a:gdLst/>
            <a:ahLst/>
            <a:cxnLst/>
            <a:rect l="l" t="t" r="r" b="b"/>
            <a:pathLst>
              <a:path w="844565" h="400113">
                <a:moveTo>
                  <a:pt x="0" y="0"/>
                </a:moveTo>
                <a:lnTo>
                  <a:pt x="844565" y="0"/>
                </a:lnTo>
                <a:lnTo>
                  <a:pt x="844565" y="400113"/>
                </a:lnTo>
                <a:lnTo>
                  <a:pt x="0" y="40011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nvGrpSpPr>
          <p:cNvPr id="7" name="Group 7"/>
          <p:cNvGrpSpPr/>
          <p:nvPr/>
        </p:nvGrpSpPr>
        <p:grpSpPr>
          <a:xfrm>
            <a:off x="3440994" y="6350349"/>
            <a:ext cx="3707187" cy="290616"/>
            <a:chOff x="0" y="0"/>
            <a:chExt cx="1545130" cy="121127"/>
          </a:xfrm>
        </p:grpSpPr>
        <p:sp>
          <p:nvSpPr>
            <p:cNvPr id="8" name="Freeform 8"/>
            <p:cNvSpPr/>
            <p:nvPr/>
          </p:nvSpPr>
          <p:spPr>
            <a:xfrm>
              <a:off x="0" y="0"/>
              <a:ext cx="1545130" cy="121127"/>
            </a:xfrm>
            <a:custGeom>
              <a:avLst/>
              <a:gdLst/>
              <a:ahLst/>
              <a:cxnLst/>
              <a:rect l="l" t="t" r="r" b="b"/>
              <a:pathLst>
                <a:path w="1545130" h="121127">
                  <a:moveTo>
                    <a:pt x="60563" y="0"/>
                  </a:moveTo>
                  <a:lnTo>
                    <a:pt x="1484567" y="0"/>
                  </a:lnTo>
                  <a:cubicBezTo>
                    <a:pt x="1518015" y="0"/>
                    <a:pt x="1545130" y="27115"/>
                    <a:pt x="1545130" y="60563"/>
                  </a:cubicBezTo>
                  <a:lnTo>
                    <a:pt x="1545130" y="60563"/>
                  </a:lnTo>
                  <a:cubicBezTo>
                    <a:pt x="1545130" y="76626"/>
                    <a:pt x="1538749" y="92030"/>
                    <a:pt x="1527392" y="103388"/>
                  </a:cubicBezTo>
                  <a:cubicBezTo>
                    <a:pt x="1516034" y="114746"/>
                    <a:pt x="1500629" y="121127"/>
                    <a:pt x="1484567" y="121127"/>
                  </a:cubicBezTo>
                  <a:lnTo>
                    <a:pt x="60563" y="121127"/>
                  </a:lnTo>
                  <a:cubicBezTo>
                    <a:pt x="27115" y="121127"/>
                    <a:pt x="0" y="94012"/>
                    <a:pt x="0" y="60563"/>
                  </a:cubicBezTo>
                  <a:lnTo>
                    <a:pt x="0" y="60563"/>
                  </a:lnTo>
                  <a:cubicBezTo>
                    <a:pt x="0" y="27115"/>
                    <a:pt x="27115" y="0"/>
                    <a:pt x="60563" y="0"/>
                  </a:cubicBezTo>
                  <a:close/>
                </a:path>
              </a:pathLst>
            </a:custGeom>
            <a:solidFill>
              <a:srgbClr val="FFFFFF"/>
            </a:solidFill>
            <a:ln cap="rnd">
              <a:noFill/>
              <a:prstDash val="solid"/>
              <a:round/>
            </a:ln>
          </p:spPr>
        </p:sp>
        <p:sp>
          <p:nvSpPr>
            <p:cNvPr id="9" name="TextBox 9"/>
            <p:cNvSpPr txBox="1"/>
            <p:nvPr/>
          </p:nvSpPr>
          <p:spPr>
            <a:xfrm>
              <a:off x="0" y="0"/>
              <a:ext cx="1545130" cy="121127"/>
            </a:xfrm>
            <a:prstGeom prst="rect">
              <a:avLst/>
            </a:prstGeom>
          </p:spPr>
          <p:txBody>
            <a:bodyPr lIns="33867" tIns="33867" rIns="33867" bIns="33867" rtlCol="0" anchor="ctr"/>
            <a:lstStyle/>
            <a:p>
              <a:pPr algn="ctr">
                <a:lnSpc>
                  <a:spcPts val="1343"/>
                </a:lnSpc>
              </a:pPr>
              <a:endParaRPr sz="1200"/>
            </a:p>
          </p:txBody>
        </p:sp>
      </p:grpSp>
      <p:grpSp>
        <p:nvGrpSpPr>
          <p:cNvPr id="10" name="Group 10"/>
          <p:cNvGrpSpPr/>
          <p:nvPr/>
        </p:nvGrpSpPr>
        <p:grpSpPr>
          <a:xfrm>
            <a:off x="7148181" y="5849416"/>
            <a:ext cx="1191948" cy="1008584"/>
            <a:chOff x="0" y="0"/>
            <a:chExt cx="18228634" cy="18502982"/>
          </a:xfrm>
        </p:grpSpPr>
        <p:sp>
          <p:nvSpPr>
            <p:cNvPr id="11" name="Freeform 11"/>
            <p:cNvSpPr/>
            <p:nvPr/>
          </p:nvSpPr>
          <p:spPr>
            <a:xfrm>
              <a:off x="0" y="0"/>
              <a:ext cx="18228635" cy="18502982"/>
            </a:xfrm>
            <a:custGeom>
              <a:avLst/>
              <a:gdLst/>
              <a:ahLst/>
              <a:cxnLst/>
              <a:rect l="l" t="t" r="r" b="b"/>
              <a:pathLst>
                <a:path w="18228635" h="18502982">
                  <a:moveTo>
                    <a:pt x="18228635" y="9251602"/>
                  </a:moveTo>
                  <a:cubicBezTo>
                    <a:pt x="18228635" y="14360851"/>
                    <a:pt x="14147936" y="18502982"/>
                    <a:pt x="9114317" y="18502982"/>
                  </a:cubicBezTo>
                  <a:cubicBezTo>
                    <a:pt x="4080626" y="18502982"/>
                    <a:pt x="0" y="14360851"/>
                    <a:pt x="0" y="9251602"/>
                  </a:cubicBezTo>
                  <a:cubicBezTo>
                    <a:pt x="0" y="4142094"/>
                    <a:pt x="4080626" y="0"/>
                    <a:pt x="9114317" y="0"/>
                  </a:cubicBezTo>
                  <a:cubicBezTo>
                    <a:pt x="14148009" y="0"/>
                    <a:pt x="18228635" y="4142094"/>
                    <a:pt x="18228635" y="9251602"/>
                  </a:cubicBezTo>
                  <a:close/>
                </a:path>
              </a:pathLst>
            </a:custGeom>
            <a:blipFill>
              <a:blip r:embed="rId5"/>
              <a:stretch>
                <a:fillRect t="-90" r="-15098" b="-4155"/>
              </a:stretch>
            </a:blipFill>
          </p:spPr>
          <p:txBody>
            <a:bodyPr/>
            <a:lstStyle/>
            <a:p>
              <a:endParaRPr lang="ar-SA" sz="1200" dirty="0"/>
            </a:p>
          </p:txBody>
        </p:sp>
      </p:grpSp>
      <p:sp>
        <p:nvSpPr>
          <p:cNvPr id="12" name="Freeform 12"/>
          <p:cNvSpPr/>
          <p:nvPr/>
        </p:nvSpPr>
        <p:spPr>
          <a:xfrm>
            <a:off x="2870540" y="6205710"/>
            <a:ext cx="570453" cy="570453"/>
          </a:xfrm>
          <a:custGeom>
            <a:avLst/>
            <a:gdLst/>
            <a:ahLst/>
            <a:cxnLst/>
            <a:rect l="l" t="t" r="r" b="b"/>
            <a:pathLst>
              <a:path w="855680" h="855680">
                <a:moveTo>
                  <a:pt x="0" y="0"/>
                </a:moveTo>
                <a:lnTo>
                  <a:pt x="855680" y="0"/>
                </a:lnTo>
                <a:lnTo>
                  <a:pt x="855680" y="855680"/>
                </a:lnTo>
                <a:lnTo>
                  <a:pt x="0" y="855680"/>
                </a:lnTo>
                <a:lnTo>
                  <a:pt x="0" y="0"/>
                </a:lnTo>
                <a:close/>
              </a:path>
            </a:pathLst>
          </a:custGeom>
          <a:blipFill>
            <a:blip r:embed="rId6"/>
            <a:stretch>
              <a:fillRect/>
            </a:stretch>
          </a:blipFill>
        </p:spPr>
      </p:sp>
      <p:sp>
        <p:nvSpPr>
          <p:cNvPr id="13" name="AutoShape 13"/>
          <p:cNvSpPr/>
          <p:nvPr/>
        </p:nvSpPr>
        <p:spPr>
          <a:xfrm>
            <a:off x="6497924" y="1042685"/>
            <a:ext cx="2194560" cy="0"/>
          </a:xfrm>
          <a:prstGeom prst="line">
            <a:avLst/>
          </a:prstGeom>
          <a:ln w="38100" cap="flat">
            <a:solidFill>
              <a:srgbClr val="FFFFFF"/>
            </a:solidFill>
            <a:prstDash val="solid"/>
            <a:headEnd type="none" w="sm" len="sm"/>
            <a:tailEnd type="none" w="sm" len="sm"/>
          </a:ln>
        </p:spPr>
      </p:sp>
      <p:sp>
        <p:nvSpPr>
          <p:cNvPr id="14" name="TextBox 14"/>
          <p:cNvSpPr txBox="1"/>
          <p:nvPr/>
        </p:nvSpPr>
        <p:spPr>
          <a:xfrm>
            <a:off x="2870540" y="5849416"/>
            <a:ext cx="2535960" cy="298287"/>
          </a:xfrm>
          <a:prstGeom prst="rect">
            <a:avLst/>
          </a:prstGeom>
        </p:spPr>
        <p:txBody>
          <a:bodyPr lIns="0" tIns="0" rIns="0" bIns="0" rtlCol="0" anchor="t">
            <a:spAutoFit/>
          </a:bodyPr>
          <a:lstStyle/>
          <a:p>
            <a:pPr algn="l">
              <a:lnSpc>
                <a:spcPts val="2277"/>
              </a:lnSpc>
            </a:pPr>
            <a:r>
              <a:rPr lang="en-US" sz="2277">
                <a:solidFill>
                  <a:srgbClr val="FFFFFF"/>
                </a:solidFill>
                <a:latin typeface="Heading Now 71-78 Bold"/>
                <a:ea typeface="Heading Now 71-78 Bold"/>
                <a:cs typeface="Heading Now 71-78 Bold"/>
                <a:sym typeface="Heading Now 71-78 Bold"/>
              </a:rPr>
              <a:t> 02</a:t>
            </a:r>
          </a:p>
        </p:txBody>
      </p:sp>
      <p:sp>
        <p:nvSpPr>
          <p:cNvPr id="15" name="TextBox 15"/>
          <p:cNvSpPr txBox="1"/>
          <p:nvPr/>
        </p:nvSpPr>
        <p:spPr>
          <a:xfrm>
            <a:off x="3566441" y="6382907"/>
            <a:ext cx="3581739" cy="170496"/>
          </a:xfrm>
          <a:prstGeom prst="rect">
            <a:avLst/>
          </a:prstGeom>
        </p:spPr>
        <p:txBody>
          <a:bodyPr lIns="0" tIns="0" rIns="0" bIns="0" rtlCol="0" anchor="t">
            <a:spAutoFit/>
          </a:bodyPr>
          <a:lstStyle/>
          <a:p>
            <a:pPr algn="l">
              <a:lnSpc>
                <a:spcPts val="1343"/>
              </a:lnSpc>
            </a:pPr>
            <a:r>
              <a:rPr lang="en-US" sz="1343" dirty="0">
                <a:solidFill>
                  <a:srgbClr val="121212"/>
                </a:solidFill>
                <a:latin typeface="Heading Now 71-78"/>
                <a:ea typeface="Heading Now 71-78"/>
                <a:cs typeface="Heading Now 71-78"/>
                <a:sym typeface="Heading Now 71-78"/>
              </a:rPr>
              <a:t>@</a:t>
            </a:r>
            <a:r>
              <a:rPr lang="en-US" sz="1343" u="sng" dirty="0">
                <a:solidFill>
                  <a:srgbClr val="121212"/>
                </a:solidFill>
                <a:latin typeface="Heading Now 71-78"/>
                <a:ea typeface="Heading Now 71-78"/>
                <a:cs typeface="Heading Now 71-78"/>
                <a:sym typeface="Heading Now 71-78"/>
                <a:hlinkClick r:id="rId7" tooltip="https://www.linkedin.com/in/akram-mohammed-ahmed-ph-d-m-b-a-5859005b?lipi=urn%3Ali%3Apage%3Ad_flagship3_profile_view_base_contact_details%3BIiweHiqLQwurJK%2BeJ8sM8A%3D%3D"/>
              </a:rPr>
              <a:t>linkedin.com/in/akram-mohammed</a:t>
            </a:r>
          </a:p>
        </p:txBody>
      </p:sp>
      <p:sp>
        <p:nvSpPr>
          <p:cNvPr id="16" name="TextBox 16"/>
          <p:cNvSpPr txBox="1"/>
          <p:nvPr/>
        </p:nvSpPr>
        <p:spPr>
          <a:xfrm>
            <a:off x="162963" y="337911"/>
            <a:ext cx="11923413" cy="6186245"/>
          </a:xfrm>
          <a:prstGeom prst="rect">
            <a:avLst/>
          </a:prstGeom>
        </p:spPr>
        <p:txBody>
          <a:bodyPr wrap="square" lIns="0" tIns="0" rIns="0" bIns="0" rtlCol="0" anchor="t">
            <a:spAutoFit/>
          </a:bodyPr>
          <a:lstStyle/>
          <a:p>
            <a:pPr algn="just" rtl="1">
              <a:lnSpc>
                <a:spcPct val="150000"/>
              </a:lnSpc>
            </a:pPr>
            <a:r>
              <a:rPr lang="ar-EG" sz="1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1400" dirty="0">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200"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457200" algn="l"/>
                <a:tab pos="1036955" algn="l"/>
              </a:tabLst>
            </a:pPr>
            <a:r>
              <a:rPr lang="ar-SA" sz="1800" b="1" dirty="0">
                <a:effectLst/>
                <a:latin typeface="Times New Roman" panose="02020603050405020304" pitchFamily="18" charset="0"/>
                <a:ea typeface="Times New Roman" panose="02020603050405020304" pitchFamily="18" charset="0"/>
                <a:cs typeface="Simplified Arabic" panose="02020603050405020304" pitchFamily="18" charset="-78"/>
              </a:rPr>
              <a:t>ثانياً :- الطرق البديلة لقياس دخل العمل :</a:t>
            </a:r>
            <a:endParaRPr lang="en-US" sz="1800" b="1" dirty="0">
              <a:effectLst/>
              <a:latin typeface="Times New Roman" panose="02020603050405020304" pitchFamily="18" charset="0"/>
              <a:ea typeface="Times New Roman" panose="02020603050405020304" pitchFamily="18" charset="0"/>
            </a:endParaRPr>
          </a:p>
          <a:p>
            <a:pPr marL="342900" lvl="0" indent="-342900" algn="just" rtl="1">
              <a:lnSpc>
                <a:spcPct val="150000"/>
              </a:lnSpc>
              <a:buFont typeface="Wingdings" panose="05000000000000000000" pitchFamily="2" charset="2"/>
              <a:buChar char=""/>
              <a:tabLst>
                <a:tab pos="457200" algn="l"/>
                <a:tab pos="1036955" algn="l"/>
              </a:tabLst>
            </a:pPr>
            <a:r>
              <a:rPr lang="ar-SA" sz="1800" b="1" i="1" dirty="0">
                <a:effectLst/>
                <a:latin typeface="Times New Roman" panose="02020603050405020304" pitchFamily="18" charset="0"/>
                <a:ea typeface="Times New Roman" panose="02020603050405020304" pitchFamily="18" charset="0"/>
                <a:cs typeface="Simplified Arabic" panose="02020603050405020304" pitchFamily="18" charset="-78"/>
              </a:rPr>
              <a:t>متوسط اجر الساعة :</a:t>
            </a:r>
            <a:endParaRPr lang="en-US" sz="1800" b="1" i="1" dirty="0">
              <a:effectLst/>
              <a:latin typeface="Times New Roman" panose="02020603050405020304" pitchFamily="18" charset="0"/>
              <a:ea typeface="Times New Roman" panose="02020603050405020304" pitchFamily="18" charset="0"/>
            </a:endParaRPr>
          </a:p>
          <a:p>
            <a:pPr marL="342900" lvl="0" indent="-342900" algn="r" rtl="1">
              <a:lnSpc>
                <a:spcPct val="150000"/>
              </a:lnSpc>
              <a:buFont typeface="Wingdings" panose="05000000000000000000" pitchFamily="2"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متوسط اجر الساعة يعني الدخل النقدي الذي يتقاضاه العامل لكل ساعة عمل.</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1000"/>
              </a:spcAft>
              <a:buFont typeface="Wingdings" panose="05000000000000000000" pitchFamily="2"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ويمثل الأجر الأساسي بغض النظر عن العوائد الأخرى التي يحققها العامل مثل الأجور التشجيعية ,والعلاوات ,أو الأجور الإضافية.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just" rtl="1">
              <a:lnSpc>
                <a:spcPct val="150000"/>
              </a:lnSpc>
              <a:buFont typeface="Wingdings" panose="05000000000000000000" pitchFamily="2" charset="2"/>
              <a:buChar char=""/>
              <a:tabLst>
                <a:tab pos="457200" algn="l"/>
                <a:tab pos="1036955" algn="l"/>
              </a:tabLst>
            </a:pPr>
            <a:r>
              <a:rPr lang="ar-SA" sz="1800" b="1" i="1" dirty="0">
                <a:effectLst/>
                <a:latin typeface="Times New Roman" panose="02020603050405020304" pitchFamily="18" charset="0"/>
                <a:ea typeface="Times New Roman" panose="02020603050405020304" pitchFamily="18" charset="0"/>
                <a:cs typeface="Simplified Arabic" panose="02020603050405020304" pitchFamily="18" charset="-78"/>
              </a:rPr>
              <a:t>متوسط الدخل للساعة :</a:t>
            </a:r>
            <a:endParaRPr lang="en-US" sz="1800" b="1" i="1" dirty="0">
              <a:effectLst/>
              <a:latin typeface="Times New Roman" panose="02020603050405020304" pitchFamily="18" charset="0"/>
              <a:ea typeface="Times New Roman" panose="02020603050405020304" pitchFamily="18" charset="0"/>
            </a:endParaRPr>
          </a:p>
          <a:p>
            <a:pPr marL="342900" lvl="0" indent="-342900" algn="r" rtl="1">
              <a:lnSpc>
                <a:spcPct val="150000"/>
              </a:lnSpc>
              <a:buFont typeface="Wingdings" panose="05000000000000000000" pitchFamily="2" charset="2"/>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يمثل متوسط الدخل للساعة مجموع الدخل الصافي الذي يحمله إلى منزله مقسوما على عدد ساعات العمل. وهذا الدخل يمثل إما الدخل اليومي مقسوما عدد ساعات العمل في اليوم أو الدخل الأسبوعي مقسوما على عدد ساعات العمل الإجمالية خلال الأسبوع.</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Clr>
                <a:srgbClr val="002060"/>
              </a:buClr>
              <a:buFont typeface="Wingdings" panose="05000000000000000000" pitchFamily="2" charset="2"/>
              <a:buChar char=""/>
            </a:pPr>
            <a:r>
              <a:rPr lang="ar-SA" sz="1800" dirty="0">
                <a:effectLst/>
                <a:latin typeface="Calibri" panose="020F0502020204030204" pitchFamily="34" charset="0"/>
                <a:ea typeface="Times New Roman" panose="02020603050405020304" pitchFamily="18" charset="0"/>
                <a:cs typeface="Simplified Arabic" panose="02020603050405020304" pitchFamily="18" charset="-78"/>
              </a:rPr>
              <a:t>الدخل الأسبوعي:</a:t>
            </a:r>
            <a:r>
              <a:rPr lang="ar-SA" sz="1800" dirty="0">
                <a:effectLst/>
                <a:latin typeface="Calibri" panose="020F0502020204030204" pitchFamily="34" charset="0"/>
                <a:ea typeface="Calibri" panose="020F0502020204030204" pitchFamily="34" charset="0"/>
                <a:cs typeface="Simplified Arabic" panose="02020603050405020304" pitchFamily="18" charset="-78"/>
              </a:rPr>
              <a:t> يمثل الدخل الأسبوعي مقدار ما يحصل عليه العامل من دخل لأسبوع واحد من العمل ويمكن حساب هذا الدخل بثلاث طرق:</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Font typeface="Wingdings" panose="05000000000000000000" pitchFamily="2" charset="2"/>
              <a:buChar char=""/>
            </a:pPr>
            <a:r>
              <a:rPr lang="ar-SA" sz="1800" dirty="0">
                <a:effectLst/>
                <a:latin typeface="Calibri" panose="020F0502020204030204" pitchFamily="34" charset="0"/>
                <a:ea typeface="Times New Roman" panose="02020603050405020304" pitchFamily="18" charset="0"/>
                <a:cs typeface="Simplified Arabic" panose="02020603050405020304" pitchFamily="18" charset="-78"/>
              </a:rPr>
              <a:t>الأجر الكلي للأسبوع</a:t>
            </a:r>
            <a:r>
              <a:rPr lang="ar-SA" sz="1800" dirty="0">
                <a:effectLst/>
                <a:latin typeface="Calibri" panose="020F0502020204030204" pitchFamily="34" charset="0"/>
                <a:ea typeface="Calibri" panose="020F0502020204030204" pitchFamily="34" charset="0"/>
                <a:cs typeface="Simplified Arabic" panose="02020603050405020304" pitchFamily="18" charset="-78"/>
              </a:rPr>
              <a:t>= معدل الأجر</a:t>
            </a:r>
            <a:r>
              <a:rPr lang="en-US" sz="1800" dirty="0">
                <a:effectLst/>
                <a:latin typeface="Simplified Arabic" panose="02020603050405020304" pitchFamily="18" charset="-78"/>
                <a:ea typeface="Calibri" panose="020F0502020204030204" pitchFamily="34" charset="0"/>
                <a:cs typeface="Arial" panose="020B0604020202020204" pitchFamily="34" charset="0"/>
              </a:rPr>
              <a:t>x</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ساعات العمل القياسية في الأسبوع</a:t>
            </a:r>
            <a:r>
              <a:rPr lang="en-US" sz="1800" dirty="0">
                <a:effectLst/>
                <a:latin typeface="Simplified Arabic" panose="02020603050405020304" pitchFamily="18" charset="-78"/>
                <a:ea typeface="Calibri" panose="020F0502020204030204" pitchFamily="34" charset="0"/>
                <a:cs typeface="Arial" panose="020B0604020202020204" pitchFamily="34" charset="0"/>
              </a:rPr>
              <a:t> x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عدد العمال في الإنتاج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Font typeface="Wingdings" panose="05000000000000000000" pitchFamily="2" charset="2"/>
              <a:buChar char=""/>
            </a:pPr>
            <a:r>
              <a:rPr lang="ar-SA" sz="1800" dirty="0">
                <a:effectLst/>
                <a:latin typeface="Calibri" panose="020F0502020204030204" pitchFamily="34" charset="0"/>
                <a:ea typeface="Times New Roman" panose="02020603050405020304" pitchFamily="18" charset="0"/>
                <a:cs typeface="Simplified Arabic" panose="02020603050405020304" pitchFamily="18" charset="-78"/>
              </a:rPr>
              <a:t>الدخل الكلي الأسبوعي</a:t>
            </a:r>
            <a:r>
              <a:rPr lang="ar-SA" sz="1800" dirty="0">
                <a:effectLst/>
                <a:latin typeface="Calibri" panose="020F0502020204030204" pitchFamily="34" charset="0"/>
                <a:ea typeface="Calibri" panose="020F0502020204030204" pitchFamily="34" charset="0"/>
                <a:cs typeface="Simplified Arabic" panose="02020603050405020304" pitchFamily="18" charset="-78"/>
              </a:rPr>
              <a:t>= متوسط دخل الساعة</a:t>
            </a:r>
            <a:r>
              <a:rPr lang="en-US" sz="1800" dirty="0">
                <a:effectLst/>
                <a:latin typeface="Simplified Arabic" panose="02020603050405020304" pitchFamily="18" charset="-78"/>
                <a:ea typeface="Calibri" panose="020F0502020204030204" pitchFamily="34" charset="0"/>
                <a:cs typeface="Arial" panose="020B0604020202020204" pitchFamily="34" charset="0"/>
              </a:rPr>
              <a:t> x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ساعات العمل القياسية في الأسبوع</a:t>
            </a:r>
            <a:r>
              <a:rPr lang="en-US" sz="1800" dirty="0">
                <a:effectLst/>
                <a:latin typeface="Simplified Arabic" panose="02020603050405020304" pitchFamily="18" charset="-78"/>
                <a:ea typeface="Calibri" panose="020F0502020204030204" pitchFamily="34" charset="0"/>
                <a:cs typeface="Arial" panose="020B0604020202020204" pitchFamily="34" charset="0"/>
              </a:rPr>
              <a:t> x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عدد العمال في الإنتاج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buFont typeface="Wingdings" panose="05000000000000000000" pitchFamily="2" charset="2"/>
              <a:buChar char=""/>
            </a:pPr>
            <a:r>
              <a:rPr lang="ar-SA" sz="1800" dirty="0">
                <a:effectLst/>
                <a:latin typeface="Calibri" panose="020F0502020204030204" pitchFamily="34" charset="0"/>
                <a:ea typeface="Times New Roman" panose="02020603050405020304" pitchFamily="18" charset="0"/>
                <a:cs typeface="Simplified Arabic" panose="02020603050405020304" pitchFamily="18" charset="-78"/>
              </a:rPr>
              <a:t>متوسط الدخل الحقيقي الأسبوعي</a:t>
            </a:r>
            <a:r>
              <a:rPr lang="ar-SA" sz="1800" dirty="0">
                <a:effectLst/>
                <a:latin typeface="Calibri" panose="020F0502020204030204" pitchFamily="34" charset="0"/>
                <a:ea typeface="Calibri" panose="020F0502020204030204" pitchFamily="34" charset="0"/>
                <a:cs typeface="Simplified Arabic" panose="02020603050405020304" pitchFamily="18" charset="-78"/>
              </a:rPr>
              <a:t>= المدفوعات الأسبوعية لعمال الإنتاج</a:t>
            </a:r>
            <a:r>
              <a:rPr lang="en-US" sz="1800" dirty="0">
                <a:effectLst/>
                <a:latin typeface="Simplified Arabic" panose="02020603050405020304" pitchFamily="18" charset="-78"/>
                <a:ea typeface="Calibri" panose="020F0502020204030204" pitchFamily="34" charset="0"/>
                <a:cs typeface="Arial" panose="020B0604020202020204" pitchFamily="34" charset="0"/>
              </a:rPr>
              <a:t> x </a:t>
            </a:r>
            <a:r>
              <a:rPr lang="ar-SA" sz="1800" dirty="0">
                <a:effectLst/>
                <a:latin typeface="Calibri" panose="020F0502020204030204" pitchFamily="34" charset="0"/>
                <a:ea typeface="Calibri" panose="020F0502020204030204" pitchFamily="34" charset="0"/>
                <a:cs typeface="Simplified Arabic" panose="02020603050405020304" pitchFamily="18" charset="-78"/>
              </a:rPr>
              <a:t>عدد العمال في الإنتاج .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1000"/>
              </a:spcAft>
              <a:buFont typeface="Arial" panose="020B0604020202020204" pitchFamily="34" charset="0"/>
              <a:buChar char="-"/>
            </a:pPr>
            <a:r>
              <a:rPr lang="ar-SA" sz="1800" dirty="0">
                <a:effectLst/>
                <a:latin typeface="Calibri" panose="020F0502020204030204" pitchFamily="34" charset="0"/>
                <a:ea typeface="Calibri" panose="020F0502020204030204" pitchFamily="34" charset="0"/>
                <a:cs typeface="Simplified Arabic" panose="02020603050405020304" pitchFamily="18" charset="-78"/>
              </a:rPr>
              <a:t>وتمثل الطريقتان الأولى والثانية الطرق النظرية لاحتساب الدخل الأسبوعي وهذا بخلاف الطريقة الثالثة والتي تعطينا المصروفات الفعلية الأسبوعية على الأجور.</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107950" algn="just" rtl="1">
              <a:lnSpc>
                <a:spcPct val="150000"/>
              </a:lnSpc>
              <a:tabLst>
                <a:tab pos="3985260" algn="l"/>
              </a:tabLst>
            </a:pPr>
            <a:r>
              <a:rPr lang="ar-SA" sz="2933" b="1" dirty="0">
                <a:solidFill>
                  <a:srgbClr val="FFFFFF"/>
                </a:solidFill>
                <a:latin typeface="Ara Hamah Sahet Alassi"/>
                <a:ea typeface="Ara Hamah Sahet Alassi"/>
                <a:cs typeface="Ara Hamah Sahet Alassi"/>
                <a:sym typeface="Ara Hamah Sahet Alassi"/>
                <a:rtl/>
              </a:rPr>
              <a:t>التاريخي للموارد البشرية </a:t>
            </a:r>
            <a:endParaRPr lang="ar-EG" sz="2933" b="1" dirty="0">
              <a:solidFill>
                <a:srgbClr val="FFFFFF"/>
              </a:solidFill>
              <a:latin typeface="Ara Hamah Sahet Alassi"/>
              <a:ea typeface="Ara Hamah Sahet Alassi"/>
              <a:cs typeface="Ara Hamah Sahet Alassi"/>
              <a:sym typeface="Ara Hamah Sahet Alassi"/>
              <a:rtl/>
            </a:endParaRPr>
          </a:p>
        </p:txBody>
      </p:sp>
    </p:spTree>
    <p:extLst>
      <p:ext uri="{BB962C8B-B14F-4D97-AF65-F5344CB8AC3E}">
        <p14:creationId xmlns:p14="http://schemas.microsoft.com/office/powerpoint/2010/main" val="3213701415"/>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1848</Words>
  <Application>Microsoft Office PowerPoint</Application>
  <PresentationFormat>شاشة عريضة</PresentationFormat>
  <Paragraphs>124</Paragraphs>
  <Slides>10</Slides>
  <Notes>0</Notes>
  <HiddenSlides>0</HiddenSlides>
  <MMClips>0</MMClips>
  <ScaleCrop>false</ScaleCrop>
  <HeadingPairs>
    <vt:vector size="6" baseType="variant">
      <vt:variant>
        <vt:lpstr>الخطوط المستخدمة</vt:lpstr>
      </vt:variant>
      <vt:variant>
        <vt:i4>13</vt:i4>
      </vt:variant>
      <vt:variant>
        <vt:lpstr>نسق</vt:lpstr>
      </vt:variant>
      <vt:variant>
        <vt:i4>1</vt:i4>
      </vt:variant>
      <vt:variant>
        <vt:lpstr>عناوين الشرائح</vt:lpstr>
      </vt:variant>
      <vt:variant>
        <vt:i4>10</vt:i4>
      </vt:variant>
    </vt:vector>
  </HeadingPairs>
  <TitlesOfParts>
    <vt:vector size="24" baseType="lpstr">
      <vt:lpstr>29LT Azer</vt:lpstr>
      <vt:lpstr>AlGhadTV</vt:lpstr>
      <vt:lpstr>Ara Hamah Sahet Alassi</vt:lpstr>
      <vt:lpstr>Arial</vt:lpstr>
      <vt:lpstr>Cairo Bold</vt:lpstr>
      <vt:lpstr>Calibri</vt:lpstr>
      <vt:lpstr>Calibri Light</vt:lpstr>
      <vt:lpstr>Heading Now 71-78</vt:lpstr>
      <vt:lpstr>Heading Now 71-78 Bold</vt:lpstr>
      <vt:lpstr>Simplified Arabic</vt:lpstr>
      <vt:lpstr>Times New Roman</vt:lpstr>
      <vt:lpstr>Traditional Arabic</vt:lpstr>
      <vt:lpstr>Wingdings</vt: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2</cp:revision>
  <dcterms:created xsi:type="dcterms:W3CDTF">2024-07-09T14:15:33Z</dcterms:created>
  <dcterms:modified xsi:type="dcterms:W3CDTF">2024-10-01T06:20:42Z</dcterms:modified>
</cp:coreProperties>
</file>