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7" r:id="rId2"/>
    <p:sldId id="273" r:id="rId3"/>
    <p:sldId id="274" r:id="rId4"/>
    <p:sldId id="275" r:id="rId5"/>
    <p:sldId id="277" r:id="rId6"/>
    <p:sldId id="278" r:id="rId7"/>
  </p:sldIdLst>
  <p:sldSz cx="12192000" cy="6858000"/>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snapToGrid="0">
      <p:cViewPr varScale="1">
        <p:scale>
          <a:sx n="106" d="100"/>
          <a:sy n="106" d="100"/>
        </p:scale>
        <p:origin x="7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5204F6FD-E415-A93B-D487-6E316E9AAD08}"/>
              </a:ext>
            </a:extLst>
          </p:cNvPr>
          <p:cNvSpPr>
            <a:spLocks noGrp="1"/>
          </p:cNvSpPr>
          <p:nvPr>
            <p:ph type="ctrTitle"/>
          </p:nvPr>
        </p:nvSpPr>
        <p:spPr>
          <a:xfrm>
            <a:off x="1524000" y="1122363"/>
            <a:ext cx="9144000" cy="2387600"/>
          </a:xfrm>
        </p:spPr>
        <p:txBody>
          <a:bodyPr anchor="b"/>
          <a:lstStyle>
            <a:lvl1pPr algn="ctr">
              <a:defRPr sz="6000"/>
            </a:lvl1pPr>
          </a:lstStyle>
          <a:p>
            <a:r>
              <a:rPr lang="ar-SA"/>
              <a:t>انقر لتحرير نمط عنوان الشكل الرئيسي</a:t>
            </a:r>
          </a:p>
        </p:txBody>
      </p:sp>
      <p:sp>
        <p:nvSpPr>
          <p:cNvPr id="3" name="عنوان فرعي 2">
            <a:extLst>
              <a:ext uri="{FF2B5EF4-FFF2-40B4-BE49-F238E27FC236}">
                <a16:creationId xmlns:a16="http://schemas.microsoft.com/office/drawing/2014/main" id="{25B8BB95-8810-E99A-3F0A-7F8C7C9CB40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a:t>انقر لتحرير نمط العنوان الفرعي للشكل الرئيسي</a:t>
            </a:r>
          </a:p>
        </p:txBody>
      </p:sp>
      <p:sp>
        <p:nvSpPr>
          <p:cNvPr id="4" name="عنصر نائب للتاريخ 3">
            <a:extLst>
              <a:ext uri="{FF2B5EF4-FFF2-40B4-BE49-F238E27FC236}">
                <a16:creationId xmlns:a16="http://schemas.microsoft.com/office/drawing/2014/main" id="{C755605A-DA20-04AB-CC0C-B1B8A063EF46}"/>
              </a:ext>
            </a:extLst>
          </p:cNvPr>
          <p:cNvSpPr>
            <a:spLocks noGrp="1"/>
          </p:cNvSpPr>
          <p:nvPr>
            <p:ph type="dt" sz="half" idx="10"/>
          </p:nvPr>
        </p:nvSpPr>
        <p:spPr/>
        <p:txBody>
          <a:bodyPr/>
          <a:lstStyle/>
          <a:p>
            <a:fld id="{AA039D5F-E8CF-4C7B-85DC-3A28E1DF694E}" type="datetimeFigureOut">
              <a:rPr lang="ar-SA" smtClean="0"/>
              <a:t>28/03/46</a:t>
            </a:fld>
            <a:endParaRPr lang="ar-SA"/>
          </a:p>
        </p:txBody>
      </p:sp>
      <p:sp>
        <p:nvSpPr>
          <p:cNvPr id="5" name="عنصر نائب للتذييل 4">
            <a:extLst>
              <a:ext uri="{FF2B5EF4-FFF2-40B4-BE49-F238E27FC236}">
                <a16:creationId xmlns:a16="http://schemas.microsoft.com/office/drawing/2014/main" id="{237B1D6B-4094-BF8F-9085-0C37E20CCE9D}"/>
              </a:ext>
            </a:extLst>
          </p:cNvPr>
          <p:cNvSpPr>
            <a:spLocks noGrp="1"/>
          </p:cNvSpPr>
          <p:nvPr>
            <p:ph type="ftr" sz="quarter" idx="11"/>
          </p:nvPr>
        </p:nvSpPr>
        <p:spPr/>
        <p:txBody>
          <a:bodyPr/>
          <a:lstStyle/>
          <a:p>
            <a:endParaRPr lang="ar-SA"/>
          </a:p>
        </p:txBody>
      </p:sp>
      <p:sp>
        <p:nvSpPr>
          <p:cNvPr id="6" name="عنصر نائب لرقم الشريحة 5">
            <a:extLst>
              <a:ext uri="{FF2B5EF4-FFF2-40B4-BE49-F238E27FC236}">
                <a16:creationId xmlns:a16="http://schemas.microsoft.com/office/drawing/2014/main" id="{1C4C4B35-5042-6EE2-F31F-CBF4BDB0080F}"/>
              </a:ext>
            </a:extLst>
          </p:cNvPr>
          <p:cNvSpPr>
            <a:spLocks noGrp="1"/>
          </p:cNvSpPr>
          <p:nvPr>
            <p:ph type="sldNum" sz="quarter" idx="12"/>
          </p:nvPr>
        </p:nvSpPr>
        <p:spPr/>
        <p:txBody>
          <a:bodyPr/>
          <a:lstStyle/>
          <a:p>
            <a:fld id="{DEA8B117-7AD0-4AF4-864E-017A1409A1BB}" type="slidenum">
              <a:rPr lang="ar-SA" smtClean="0"/>
              <a:t>‹#›</a:t>
            </a:fld>
            <a:endParaRPr lang="ar-SA"/>
          </a:p>
        </p:txBody>
      </p:sp>
    </p:spTree>
    <p:extLst>
      <p:ext uri="{BB962C8B-B14F-4D97-AF65-F5344CB8AC3E}">
        <p14:creationId xmlns:p14="http://schemas.microsoft.com/office/powerpoint/2010/main" val="29656835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08CB63DF-5561-020E-03E7-81DA504EB1F2}"/>
              </a:ext>
            </a:extLst>
          </p:cNvPr>
          <p:cNvSpPr>
            <a:spLocks noGrp="1"/>
          </p:cNvSpPr>
          <p:nvPr>
            <p:ph type="title"/>
          </p:nvPr>
        </p:nvSpPr>
        <p:spPr/>
        <p:txBody>
          <a:bodyPr/>
          <a:lstStyle/>
          <a:p>
            <a:r>
              <a:rPr lang="ar-SA"/>
              <a:t>انقر لتحرير نمط عنوان الشكل الرئيسي</a:t>
            </a:r>
          </a:p>
        </p:txBody>
      </p:sp>
      <p:sp>
        <p:nvSpPr>
          <p:cNvPr id="3" name="عنصر نائب للعنوان العمودي 2">
            <a:extLst>
              <a:ext uri="{FF2B5EF4-FFF2-40B4-BE49-F238E27FC236}">
                <a16:creationId xmlns:a16="http://schemas.microsoft.com/office/drawing/2014/main" id="{B4125A5D-7D3A-7F50-00D2-543A0A9C303B}"/>
              </a:ext>
            </a:extLst>
          </p:cNvPr>
          <p:cNvSpPr>
            <a:spLocks noGrp="1"/>
          </p:cNvSpPr>
          <p:nvPr>
            <p:ph type="body" orient="vert" idx="1"/>
          </p:nvPr>
        </p:nvSpPr>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a:extLst>
              <a:ext uri="{FF2B5EF4-FFF2-40B4-BE49-F238E27FC236}">
                <a16:creationId xmlns:a16="http://schemas.microsoft.com/office/drawing/2014/main" id="{E201829B-DD02-C2C2-D3CA-DD1EBD234FA8}"/>
              </a:ext>
            </a:extLst>
          </p:cNvPr>
          <p:cNvSpPr>
            <a:spLocks noGrp="1"/>
          </p:cNvSpPr>
          <p:nvPr>
            <p:ph type="dt" sz="half" idx="10"/>
          </p:nvPr>
        </p:nvSpPr>
        <p:spPr/>
        <p:txBody>
          <a:bodyPr/>
          <a:lstStyle/>
          <a:p>
            <a:fld id="{AA039D5F-E8CF-4C7B-85DC-3A28E1DF694E}" type="datetimeFigureOut">
              <a:rPr lang="ar-SA" smtClean="0"/>
              <a:t>28/03/46</a:t>
            </a:fld>
            <a:endParaRPr lang="ar-SA"/>
          </a:p>
        </p:txBody>
      </p:sp>
      <p:sp>
        <p:nvSpPr>
          <p:cNvPr id="5" name="عنصر نائب للتذييل 4">
            <a:extLst>
              <a:ext uri="{FF2B5EF4-FFF2-40B4-BE49-F238E27FC236}">
                <a16:creationId xmlns:a16="http://schemas.microsoft.com/office/drawing/2014/main" id="{12F1980D-6222-6D7D-B73A-0224D35AA28B}"/>
              </a:ext>
            </a:extLst>
          </p:cNvPr>
          <p:cNvSpPr>
            <a:spLocks noGrp="1"/>
          </p:cNvSpPr>
          <p:nvPr>
            <p:ph type="ftr" sz="quarter" idx="11"/>
          </p:nvPr>
        </p:nvSpPr>
        <p:spPr/>
        <p:txBody>
          <a:bodyPr/>
          <a:lstStyle/>
          <a:p>
            <a:endParaRPr lang="ar-SA"/>
          </a:p>
        </p:txBody>
      </p:sp>
      <p:sp>
        <p:nvSpPr>
          <p:cNvPr id="6" name="عنصر نائب لرقم الشريحة 5">
            <a:extLst>
              <a:ext uri="{FF2B5EF4-FFF2-40B4-BE49-F238E27FC236}">
                <a16:creationId xmlns:a16="http://schemas.microsoft.com/office/drawing/2014/main" id="{E0346B30-3FF0-73FD-C226-34B75731A42F}"/>
              </a:ext>
            </a:extLst>
          </p:cNvPr>
          <p:cNvSpPr>
            <a:spLocks noGrp="1"/>
          </p:cNvSpPr>
          <p:nvPr>
            <p:ph type="sldNum" sz="quarter" idx="12"/>
          </p:nvPr>
        </p:nvSpPr>
        <p:spPr/>
        <p:txBody>
          <a:bodyPr/>
          <a:lstStyle/>
          <a:p>
            <a:fld id="{DEA8B117-7AD0-4AF4-864E-017A1409A1BB}" type="slidenum">
              <a:rPr lang="ar-SA" smtClean="0"/>
              <a:t>‹#›</a:t>
            </a:fld>
            <a:endParaRPr lang="ar-SA"/>
          </a:p>
        </p:txBody>
      </p:sp>
    </p:spTree>
    <p:extLst>
      <p:ext uri="{BB962C8B-B14F-4D97-AF65-F5344CB8AC3E}">
        <p14:creationId xmlns:p14="http://schemas.microsoft.com/office/powerpoint/2010/main" val="28946022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a:extLst>
              <a:ext uri="{FF2B5EF4-FFF2-40B4-BE49-F238E27FC236}">
                <a16:creationId xmlns:a16="http://schemas.microsoft.com/office/drawing/2014/main" id="{193B1F81-C3B5-494B-AD38-702379749FB1}"/>
              </a:ext>
            </a:extLst>
          </p:cNvPr>
          <p:cNvSpPr>
            <a:spLocks noGrp="1"/>
          </p:cNvSpPr>
          <p:nvPr>
            <p:ph type="title" orient="vert"/>
          </p:nvPr>
        </p:nvSpPr>
        <p:spPr>
          <a:xfrm>
            <a:off x="8724900" y="365125"/>
            <a:ext cx="2628900" cy="5811838"/>
          </a:xfrm>
        </p:spPr>
        <p:txBody>
          <a:bodyPr vert="eaVert"/>
          <a:lstStyle/>
          <a:p>
            <a:r>
              <a:rPr lang="ar-SA"/>
              <a:t>انقر لتحرير نمط عنوان الشكل الرئيسي</a:t>
            </a:r>
          </a:p>
        </p:txBody>
      </p:sp>
      <p:sp>
        <p:nvSpPr>
          <p:cNvPr id="3" name="عنصر نائب للعنوان العمودي 2">
            <a:extLst>
              <a:ext uri="{FF2B5EF4-FFF2-40B4-BE49-F238E27FC236}">
                <a16:creationId xmlns:a16="http://schemas.microsoft.com/office/drawing/2014/main" id="{5593DAB1-153C-0735-6CF4-0122E1926DCC}"/>
              </a:ext>
            </a:extLst>
          </p:cNvPr>
          <p:cNvSpPr>
            <a:spLocks noGrp="1"/>
          </p:cNvSpPr>
          <p:nvPr>
            <p:ph type="body" orient="vert" idx="1"/>
          </p:nvPr>
        </p:nvSpPr>
        <p:spPr>
          <a:xfrm>
            <a:off x="838200" y="365125"/>
            <a:ext cx="7734300" cy="5811838"/>
          </a:xfrm>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a:extLst>
              <a:ext uri="{FF2B5EF4-FFF2-40B4-BE49-F238E27FC236}">
                <a16:creationId xmlns:a16="http://schemas.microsoft.com/office/drawing/2014/main" id="{02FD0E56-0B46-A424-E560-707CC3CD6DD8}"/>
              </a:ext>
            </a:extLst>
          </p:cNvPr>
          <p:cNvSpPr>
            <a:spLocks noGrp="1"/>
          </p:cNvSpPr>
          <p:nvPr>
            <p:ph type="dt" sz="half" idx="10"/>
          </p:nvPr>
        </p:nvSpPr>
        <p:spPr/>
        <p:txBody>
          <a:bodyPr/>
          <a:lstStyle/>
          <a:p>
            <a:fld id="{AA039D5F-E8CF-4C7B-85DC-3A28E1DF694E}" type="datetimeFigureOut">
              <a:rPr lang="ar-SA" smtClean="0"/>
              <a:t>28/03/46</a:t>
            </a:fld>
            <a:endParaRPr lang="ar-SA"/>
          </a:p>
        </p:txBody>
      </p:sp>
      <p:sp>
        <p:nvSpPr>
          <p:cNvPr id="5" name="عنصر نائب للتذييل 4">
            <a:extLst>
              <a:ext uri="{FF2B5EF4-FFF2-40B4-BE49-F238E27FC236}">
                <a16:creationId xmlns:a16="http://schemas.microsoft.com/office/drawing/2014/main" id="{28338455-AEE0-748E-1C1F-2E35CC5889C9}"/>
              </a:ext>
            </a:extLst>
          </p:cNvPr>
          <p:cNvSpPr>
            <a:spLocks noGrp="1"/>
          </p:cNvSpPr>
          <p:nvPr>
            <p:ph type="ftr" sz="quarter" idx="11"/>
          </p:nvPr>
        </p:nvSpPr>
        <p:spPr/>
        <p:txBody>
          <a:bodyPr/>
          <a:lstStyle/>
          <a:p>
            <a:endParaRPr lang="ar-SA"/>
          </a:p>
        </p:txBody>
      </p:sp>
      <p:sp>
        <p:nvSpPr>
          <p:cNvPr id="6" name="عنصر نائب لرقم الشريحة 5">
            <a:extLst>
              <a:ext uri="{FF2B5EF4-FFF2-40B4-BE49-F238E27FC236}">
                <a16:creationId xmlns:a16="http://schemas.microsoft.com/office/drawing/2014/main" id="{2B98C615-D283-8538-46F2-44B31BE556BB}"/>
              </a:ext>
            </a:extLst>
          </p:cNvPr>
          <p:cNvSpPr>
            <a:spLocks noGrp="1"/>
          </p:cNvSpPr>
          <p:nvPr>
            <p:ph type="sldNum" sz="quarter" idx="12"/>
          </p:nvPr>
        </p:nvSpPr>
        <p:spPr/>
        <p:txBody>
          <a:bodyPr/>
          <a:lstStyle/>
          <a:p>
            <a:fld id="{DEA8B117-7AD0-4AF4-864E-017A1409A1BB}" type="slidenum">
              <a:rPr lang="ar-SA" smtClean="0"/>
              <a:t>‹#›</a:t>
            </a:fld>
            <a:endParaRPr lang="ar-SA"/>
          </a:p>
        </p:txBody>
      </p:sp>
    </p:spTree>
    <p:extLst>
      <p:ext uri="{BB962C8B-B14F-4D97-AF65-F5344CB8AC3E}">
        <p14:creationId xmlns:p14="http://schemas.microsoft.com/office/powerpoint/2010/main" val="119081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4FF5C330-AE11-4763-3E1B-281E41E4C659}"/>
              </a:ext>
            </a:extLst>
          </p:cNvPr>
          <p:cNvSpPr>
            <a:spLocks noGrp="1"/>
          </p:cNvSpPr>
          <p:nvPr>
            <p:ph type="title"/>
          </p:nvPr>
        </p:nvSpPr>
        <p:spPr/>
        <p:txBody>
          <a:bodyPr/>
          <a:lstStyle/>
          <a:p>
            <a:r>
              <a:rPr lang="ar-SA"/>
              <a:t>انقر لتحرير نمط عنوان الشكل الرئيسي</a:t>
            </a:r>
          </a:p>
        </p:txBody>
      </p:sp>
      <p:sp>
        <p:nvSpPr>
          <p:cNvPr id="3" name="عنصر نائب للمحتوى 2">
            <a:extLst>
              <a:ext uri="{FF2B5EF4-FFF2-40B4-BE49-F238E27FC236}">
                <a16:creationId xmlns:a16="http://schemas.microsoft.com/office/drawing/2014/main" id="{1B664F9A-C374-FDFD-7860-48710F2247C0}"/>
              </a:ext>
            </a:extLst>
          </p:cNvPr>
          <p:cNvSpPr>
            <a:spLocks noGrp="1"/>
          </p:cNvSpPr>
          <p:nvPr>
            <p:ph idx="1"/>
          </p:nvPr>
        </p:nvSpPr>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a:extLst>
              <a:ext uri="{FF2B5EF4-FFF2-40B4-BE49-F238E27FC236}">
                <a16:creationId xmlns:a16="http://schemas.microsoft.com/office/drawing/2014/main" id="{29AA5338-A068-732E-E1E0-25891503C212}"/>
              </a:ext>
            </a:extLst>
          </p:cNvPr>
          <p:cNvSpPr>
            <a:spLocks noGrp="1"/>
          </p:cNvSpPr>
          <p:nvPr>
            <p:ph type="dt" sz="half" idx="10"/>
          </p:nvPr>
        </p:nvSpPr>
        <p:spPr/>
        <p:txBody>
          <a:bodyPr/>
          <a:lstStyle/>
          <a:p>
            <a:fld id="{AA039D5F-E8CF-4C7B-85DC-3A28E1DF694E}" type="datetimeFigureOut">
              <a:rPr lang="ar-SA" smtClean="0"/>
              <a:t>28/03/46</a:t>
            </a:fld>
            <a:endParaRPr lang="ar-SA"/>
          </a:p>
        </p:txBody>
      </p:sp>
      <p:sp>
        <p:nvSpPr>
          <p:cNvPr id="5" name="عنصر نائب للتذييل 4">
            <a:extLst>
              <a:ext uri="{FF2B5EF4-FFF2-40B4-BE49-F238E27FC236}">
                <a16:creationId xmlns:a16="http://schemas.microsoft.com/office/drawing/2014/main" id="{92C307C0-2689-DF47-17C1-790486A3E4BF}"/>
              </a:ext>
            </a:extLst>
          </p:cNvPr>
          <p:cNvSpPr>
            <a:spLocks noGrp="1"/>
          </p:cNvSpPr>
          <p:nvPr>
            <p:ph type="ftr" sz="quarter" idx="11"/>
          </p:nvPr>
        </p:nvSpPr>
        <p:spPr/>
        <p:txBody>
          <a:bodyPr/>
          <a:lstStyle/>
          <a:p>
            <a:endParaRPr lang="ar-SA"/>
          </a:p>
        </p:txBody>
      </p:sp>
      <p:sp>
        <p:nvSpPr>
          <p:cNvPr id="6" name="عنصر نائب لرقم الشريحة 5">
            <a:extLst>
              <a:ext uri="{FF2B5EF4-FFF2-40B4-BE49-F238E27FC236}">
                <a16:creationId xmlns:a16="http://schemas.microsoft.com/office/drawing/2014/main" id="{B1F97ED5-2936-4B13-EF47-3A4C5624EE74}"/>
              </a:ext>
            </a:extLst>
          </p:cNvPr>
          <p:cNvSpPr>
            <a:spLocks noGrp="1"/>
          </p:cNvSpPr>
          <p:nvPr>
            <p:ph type="sldNum" sz="quarter" idx="12"/>
          </p:nvPr>
        </p:nvSpPr>
        <p:spPr/>
        <p:txBody>
          <a:bodyPr/>
          <a:lstStyle/>
          <a:p>
            <a:fld id="{DEA8B117-7AD0-4AF4-864E-017A1409A1BB}" type="slidenum">
              <a:rPr lang="ar-SA" smtClean="0"/>
              <a:t>‹#›</a:t>
            </a:fld>
            <a:endParaRPr lang="ar-SA"/>
          </a:p>
        </p:txBody>
      </p:sp>
    </p:spTree>
    <p:extLst>
      <p:ext uri="{BB962C8B-B14F-4D97-AF65-F5344CB8AC3E}">
        <p14:creationId xmlns:p14="http://schemas.microsoft.com/office/powerpoint/2010/main" val="30646298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A9395CA2-F93F-8482-0EB6-DC80D51AB6FA}"/>
              </a:ext>
            </a:extLst>
          </p:cNvPr>
          <p:cNvSpPr>
            <a:spLocks noGrp="1"/>
          </p:cNvSpPr>
          <p:nvPr>
            <p:ph type="title"/>
          </p:nvPr>
        </p:nvSpPr>
        <p:spPr>
          <a:xfrm>
            <a:off x="831850" y="1709738"/>
            <a:ext cx="10515600" cy="2852737"/>
          </a:xfrm>
        </p:spPr>
        <p:txBody>
          <a:bodyPr anchor="b"/>
          <a:lstStyle>
            <a:lvl1pPr>
              <a:defRPr sz="6000"/>
            </a:lvl1pPr>
          </a:lstStyle>
          <a:p>
            <a:r>
              <a:rPr lang="ar-SA"/>
              <a:t>انقر لتحرير نمط عنوان الشكل الرئيسي</a:t>
            </a:r>
          </a:p>
        </p:txBody>
      </p:sp>
      <p:sp>
        <p:nvSpPr>
          <p:cNvPr id="3" name="عنصر نائب للنص 2">
            <a:extLst>
              <a:ext uri="{FF2B5EF4-FFF2-40B4-BE49-F238E27FC236}">
                <a16:creationId xmlns:a16="http://schemas.microsoft.com/office/drawing/2014/main" id="{896EE9A0-CF25-8392-CBB6-65AB23199FF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ar-SA"/>
              <a:t>انقر لتحرير أنماط نص الشكل الرئيسي</a:t>
            </a:r>
          </a:p>
        </p:txBody>
      </p:sp>
      <p:sp>
        <p:nvSpPr>
          <p:cNvPr id="4" name="عنصر نائب للتاريخ 3">
            <a:extLst>
              <a:ext uri="{FF2B5EF4-FFF2-40B4-BE49-F238E27FC236}">
                <a16:creationId xmlns:a16="http://schemas.microsoft.com/office/drawing/2014/main" id="{FA1C306A-194B-86F4-7715-06951916EE19}"/>
              </a:ext>
            </a:extLst>
          </p:cNvPr>
          <p:cNvSpPr>
            <a:spLocks noGrp="1"/>
          </p:cNvSpPr>
          <p:nvPr>
            <p:ph type="dt" sz="half" idx="10"/>
          </p:nvPr>
        </p:nvSpPr>
        <p:spPr/>
        <p:txBody>
          <a:bodyPr/>
          <a:lstStyle/>
          <a:p>
            <a:fld id="{AA039D5F-E8CF-4C7B-85DC-3A28E1DF694E}" type="datetimeFigureOut">
              <a:rPr lang="ar-SA" smtClean="0"/>
              <a:t>28/03/46</a:t>
            </a:fld>
            <a:endParaRPr lang="ar-SA"/>
          </a:p>
        </p:txBody>
      </p:sp>
      <p:sp>
        <p:nvSpPr>
          <p:cNvPr id="5" name="عنصر نائب للتذييل 4">
            <a:extLst>
              <a:ext uri="{FF2B5EF4-FFF2-40B4-BE49-F238E27FC236}">
                <a16:creationId xmlns:a16="http://schemas.microsoft.com/office/drawing/2014/main" id="{B6B6B934-C2F2-6450-26B0-403BC0A7F496}"/>
              </a:ext>
            </a:extLst>
          </p:cNvPr>
          <p:cNvSpPr>
            <a:spLocks noGrp="1"/>
          </p:cNvSpPr>
          <p:nvPr>
            <p:ph type="ftr" sz="quarter" idx="11"/>
          </p:nvPr>
        </p:nvSpPr>
        <p:spPr/>
        <p:txBody>
          <a:bodyPr/>
          <a:lstStyle/>
          <a:p>
            <a:endParaRPr lang="ar-SA"/>
          </a:p>
        </p:txBody>
      </p:sp>
      <p:sp>
        <p:nvSpPr>
          <p:cNvPr id="6" name="عنصر نائب لرقم الشريحة 5">
            <a:extLst>
              <a:ext uri="{FF2B5EF4-FFF2-40B4-BE49-F238E27FC236}">
                <a16:creationId xmlns:a16="http://schemas.microsoft.com/office/drawing/2014/main" id="{B2311894-4F37-5DC9-35E4-2CA484F513C9}"/>
              </a:ext>
            </a:extLst>
          </p:cNvPr>
          <p:cNvSpPr>
            <a:spLocks noGrp="1"/>
          </p:cNvSpPr>
          <p:nvPr>
            <p:ph type="sldNum" sz="quarter" idx="12"/>
          </p:nvPr>
        </p:nvSpPr>
        <p:spPr/>
        <p:txBody>
          <a:bodyPr/>
          <a:lstStyle/>
          <a:p>
            <a:fld id="{DEA8B117-7AD0-4AF4-864E-017A1409A1BB}" type="slidenum">
              <a:rPr lang="ar-SA" smtClean="0"/>
              <a:t>‹#›</a:t>
            </a:fld>
            <a:endParaRPr lang="ar-SA"/>
          </a:p>
        </p:txBody>
      </p:sp>
    </p:spTree>
    <p:extLst>
      <p:ext uri="{BB962C8B-B14F-4D97-AF65-F5344CB8AC3E}">
        <p14:creationId xmlns:p14="http://schemas.microsoft.com/office/powerpoint/2010/main" val="13563281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ان">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F701A07E-0771-7A1F-AB89-2F0FF4CE5A31}"/>
              </a:ext>
            </a:extLst>
          </p:cNvPr>
          <p:cNvSpPr>
            <a:spLocks noGrp="1"/>
          </p:cNvSpPr>
          <p:nvPr>
            <p:ph type="title"/>
          </p:nvPr>
        </p:nvSpPr>
        <p:spPr/>
        <p:txBody>
          <a:bodyPr/>
          <a:lstStyle/>
          <a:p>
            <a:r>
              <a:rPr lang="ar-SA"/>
              <a:t>انقر لتحرير نمط عنوان الشكل الرئيسي</a:t>
            </a:r>
          </a:p>
        </p:txBody>
      </p:sp>
      <p:sp>
        <p:nvSpPr>
          <p:cNvPr id="3" name="عنصر نائب للمحتوى 2">
            <a:extLst>
              <a:ext uri="{FF2B5EF4-FFF2-40B4-BE49-F238E27FC236}">
                <a16:creationId xmlns:a16="http://schemas.microsoft.com/office/drawing/2014/main" id="{E89F7A29-F9DC-B70E-7FE1-0D93905E15D5}"/>
              </a:ext>
            </a:extLst>
          </p:cNvPr>
          <p:cNvSpPr>
            <a:spLocks noGrp="1"/>
          </p:cNvSpPr>
          <p:nvPr>
            <p:ph sz="half" idx="1"/>
          </p:nvPr>
        </p:nvSpPr>
        <p:spPr>
          <a:xfrm>
            <a:off x="838200" y="1825625"/>
            <a:ext cx="5181600" cy="435133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محتوى 3">
            <a:extLst>
              <a:ext uri="{FF2B5EF4-FFF2-40B4-BE49-F238E27FC236}">
                <a16:creationId xmlns:a16="http://schemas.microsoft.com/office/drawing/2014/main" id="{AB793677-20DB-46D2-5BB4-64DFEBCA5D84}"/>
              </a:ext>
            </a:extLst>
          </p:cNvPr>
          <p:cNvSpPr>
            <a:spLocks noGrp="1"/>
          </p:cNvSpPr>
          <p:nvPr>
            <p:ph sz="half" idx="2"/>
          </p:nvPr>
        </p:nvSpPr>
        <p:spPr>
          <a:xfrm>
            <a:off x="6172200" y="1825625"/>
            <a:ext cx="5181600" cy="435133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تاريخ 4">
            <a:extLst>
              <a:ext uri="{FF2B5EF4-FFF2-40B4-BE49-F238E27FC236}">
                <a16:creationId xmlns:a16="http://schemas.microsoft.com/office/drawing/2014/main" id="{42F3B01E-020D-993D-080C-8D2C5ECB0002}"/>
              </a:ext>
            </a:extLst>
          </p:cNvPr>
          <p:cNvSpPr>
            <a:spLocks noGrp="1"/>
          </p:cNvSpPr>
          <p:nvPr>
            <p:ph type="dt" sz="half" idx="10"/>
          </p:nvPr>
        </p:nvSpPr>
        <p:spPr/>
        <p:txBody>
          <a:bodyPr/>
          <a:lstStyle/>
          <a:p>
            <a:fld id="{AA039D5F-E8CF-4C7B-85DC-3A28E1DF694E}" type="datetimeFigureOut">
              <a:rPr lang="ar-SA" smtClean="0"/>
              <a:t>28/03/46</a:t>
            </a:fld>
            <a:endParaRPr lang="ar-SA"/>
          </a:p>
        </p:txBody>
      </p:sp>
      <p:sp>
        <p:nvSpPr>
          <p:cNvPr id="6" name="عنصر نائب للتذييل 5">
            <a:extLst>
              <a:ext uri="{FF2B5EF4-FFF2-40B4-BE49-F238E27FC236}">
                <a16:creationId xmlns:a16="http://schemas.microsoft.com/office/drawing/2014/main" id="{8950E259-45EC-22AA-829C-4D09B8B8C55B}"/>
              </a:ext>
            </a:extLst>
          </p:cNvPr>
          <p:cNvSpPr>
            <a:spLocks noGrp="1"/>
          </p:cNvSpPr>
          <p:nvPr>
            <p:ph type="ftr" sz="quarter" idx="11"/>
          </p:nvPr>
        </p:nvSpPr>
        <p:spPr/>
        <p:txBody>
          <a:bodyPr/>
          <a:lstStyle/>
          <a:p>
            <a:endParaRPr lang="ar-SA"/>
          </a:p>
        </p:txBody>
      </p:sp>
      <p:sp>
        <p:nvSpPr>
          <p:cNvPr id="7" name="عنصر نائب لرقم الشريحة 6">
            <a:extLst>
              <a:ext uri="{FF2B5EF4-FFF2-40B4-BE49-F238E27FC236}">
                <a16:creationId xmlns:a16="http://schemas.microsoft.com/office/drawing/2014/main" id="{0E3723C9-D267-341D-89EA-1EC52BF34B92}"/>
              </a:ext>
            </a:extLst>
          </p:cNvPr>
          <p:cNvSpPr>
            <a:spLocks noGrp="1"/>
          </p:cNvSpPr>
          <p:nvPr>
            <p:ph type="sldNum" sz="quarter" idx="12"/>
          </p:nvPr>
        </p:nvSpPr>
        <p:spPr/>
        <p:txBody>
          <a:bodyPr/>
          <a:lstStyle/>
          <a:p>
            <a:fld id="{DEA8B117-7AD0-4AF4-864E-017A1409A1BB}" type="slidenum">
              <a:rPr lang="ar-SA" smtClean="0"/>
              <a:t>‹#›</a:t>
            </a:fld>
            <a:endParaRPr lang="ar-SA"/>
          </a:p>
        </p:txBody>
      </p:sp>
    </p:spTree>
    <p:extLst>
      <p:ext uri="{BB962C8B-B14F-4D97-AF65-F5344CB8AC3E}">
        <p14:creationId xmlns:p14="http://schemas.microsoft.com/office/powerpoint/2010/main" val="4181719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ED4AA879-A4BE-0794-69C4-3235FAF7C1AE}"/>
              </a:ext>
            </a:extLst>
          </p:cNvPr>
          <p:cNvSpPr>
            <a:spLocks noGrp="1"/>
          </p:cNvSpPr>
          <p:nvPr>
            <p:ph type="title"/>
          </p:nvPr>
        </p:nvSpPr>
        <p:spPr>
          <a:xfrm>
            <a:off x="839788" y="365125"/>
            <a:ext cx="10515600" cy="1325563"/>
          </a:xfrm>
        </p:spPr>
        <p:txBody>
          <a:bodyPr/>
          <a:lstStyle/>
          <a:p>
            <a:r>
              <a:rPr lang="ar-SA"/>
              <a:t>انقر لتحرير نمط عنوان الشكل الرئيسي</a:t>
            </a:r>
          </a:p>
        </p:txBody>
      </p:sp>
      <p:sp>
        <p:nvSpPr>
          <p:cNvPr id="3" name="عنصر نائب للنص 2">
            <a:extLst>
              <a:ext uri="{FF2B5EF4-FFF2-40B4-BE49-F238E27FC236}">
                <a16:creationId xmlns:a16="http://schemas.microsoft.com/office/drawing/2014/main" id="{6D34A4E7-CBFF-1563-71DC-E5A83A1F134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4" name="عنصر نائب للمحتوى 3">
            <a:extLst>
              <a:ext uri="{FF2B5EF4-FFF2-40B4-BE49-F238E27FC236}">
                <a16:creationId xmlns:a16="http://schemas.microsoft.com/office/drawing/2014/main" id="{F9666798-6C9B-714E-6E39-45196F62F659}"/>
              </a:ext>
            </a:extLst>
          </p:cNvPr>
          <p:cNvSpPr>
            <a:spLocks noGrp="1"/>
          </p:cNvSpPr>
          <p:nvPr>
            <p:ph sz="half" idx="2"/>
          </p:nvPr>
        </p:nvSpPr>
        <p:spPr>
          <a:xfrm>
            <a:off x="839788" y="2505075"/>
            <a:ext cx="5157787" cy="368458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نص 4">
            <a:extLst>
              <a:ext uri="{FF2B5EF4-FFF2-40B4-BE49-F238E27FC236}">
                <a16:creationId xmlns:a16="http://schemas.microsoft.com/office/drawing/2014/main" id="{6B575D51-D52F-B783-1353-0A7BB85472A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6" name="عنصر نائب للمحتوى 5">
            <a:extLst>
              <a:ext uri="{FF2B5EF4-FFF2-40B4-BE49-F238E27FC236}">
                <a16:creationId xmlns:a16="http://schemas.microsoft.com/office/drawing/2014/main" id="{E4D6108F-B7D4-22A7-FDF5-EAF7C1E3FF78}"/>
              </a:ext>
            </a:extLst>
          </p:cNvPr>
          <p:cNvSpPr>
            <a:spLocks noGrp="1"/>
          </p:cNvSpPr>
          <p:nvPr>
            <p:ph sz="quarter" idx="4"/>
          </p:nvPr>
        </p:nvSpPr>
        <p:spPr>
          <a:xfrm>
            <a:off x="6172200" y="2505075"/>
            <a:ext cx="5183188" cy="368458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7" name="عنصر نائب للتاريخ 6">
            <a:extLst>
              <a:ext uri="{FF2B5EF4-FFF2-40B4-BE49-F238E27FC236}">
                <a16:creationId xmlns:a16="http://schemas.microsoft.com/office/drawing/2014/main" id="{004D018C-5605-71A5-1116-C18C6751FAE9}"/>
              </a:ext>
            </a:extLst>
          </p:cNvPr>
          <p:cNvSpPr>
            <a:spLocks noGrp="1"/>
          </p:cNvSpPr>
          <p:nvPr>
            <p:ph type="dt" sz="half" idx="10"/>
          </p:nvPr>
        </p:nvSpPr>
        <p:spPr/>
        <p:txBody>
          <a:bodyPr/>
          <a:lstStyle/>
          <a:p>
            <a:fld id="{AA039D5F-E8CF-4C7B-85DC-3A28E1DF694E}" type="datetimeFigureOut">
              <a:rPr lang="ar-SA" smtClean="0"/>
              <a:t>28/03/46</a:t>
            </a:fld>
            <a:endParaRPr lang="ar-SA"/>
          </a:p>
        </p:txBody>
      </p:sp>
      <p:sp>
        <p:nvSpPr>
          <p:cNvPr id="8" name="عنصر نائب للتذييل 7">
            <a:extLst>
              <a:ext uri="{FF2B5EF4-FFF2-40B4-BE49-F238E27FC236}">
                <a16:creationId xmlns:a16="http://schemas.microsoft.com/office/drawing/2014/main" id="{EDDD8464-0197-3C66-F68A-1E666A365665}"/>
              </a:ext>
            </a:extLst>
          </p:cNvPr>
          <p:cNvSpPr>
            <a:spLocks noGrp="1"/>
          </p:cNvSpPr>
          <p:nvPr>
            <p:ph type="ftr" sz="quarter" idx="11"/>
          </p:nvPr>
        </p:nvSpPr>
        <p:spPr/>
        <p:txBody>
          <a:bodyPr/>
          <a:lstStyle/>
          <a:p>
            <a:endParaRPr lang="ar-SA"/>
          </a:p>
        </p:txBody>
      </p:sp>
      <p:sp>
        <p:nvSpPr>
          <p:cNvPr id="9" name="عنصر نائب لرقم الشريحة 8">
            <a:extLst>
              <a:ext uri="{FF2B5EF4-FFF2-40B4-BE49-F238E27FC236}">
                <a16:creationId xmlns:a16="http://schemas.microsoft.com/office/drawing/2014/main" id="{075C7C31-9623-6FB2-14A7-EED1870CD144}"/>
              </a:ext>
            </a:extLst>
          </p:cNvPr>
          <p:cNvSpPr>
            <a:spLocks noGrp="1"/>
          </p:cNvSpPr>
          <p:nvPr>
            <p:ph type="sldNum" sz="quarter" idx="12"/>
          </p:nvPr>
        </p:nvSpPr>
        <p:spPr/>
        <p:txBody>
          <a:bodyPr/>
          <a:lstStyle/>
          <a:p>
            <a:fld id="{DEA8B117-7AD0-4AF4-864E-017A1409A1BB}" type="slidenum">
              <a:rPr lang="ar-SA" smtClean="0"/>
              <a:t>‹#›</a:t>
            </a:fld>
            <a:endParaRPr lang="ar-SA"/>
          </a:p>
        </p:txBody>
      </p:sp>
    </p:spTree>
    <p:extLst>
      <p:ext uri="{BB962C8B-B14F-4D97-AF65-F5344CB8AC3E}">
        <p14:creationId xmlns:p14="http://schemas.microsoft.com/office/powerpoint/2010/main" val="16877841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353A4E4C-D536-BEBC-3C2A-2B1544836171}"/>
              </a:ext>
            </a:extLst>
          </p:cNvPr>
          <p:cNvSpPr>
            <a:spLocks noGrp="1"/>
          </p:cNvSpPr>
          <p:nvPr>
            <p:ph type="title"/>
          </p:nvPr>
        </p:nvSpPr>
        <p:spPr/>
        <p:txBody>
          <a:bodyPr/>
          <a:lstStyle/>
          <a:p>
            <a:r>
              <a:rPr lang="ar-SA"/>
              <a:t>انقر لتحرير نمط عنوان الشكل الرئيسي</a:t>
            </a:r>
          </a:p>
        </p:txBody>
      </p:sp>
      <p:sp>
        <p:nvSpPr>
          <p:cNvPr id="3" name="عنصر نائب للتاريخ 2">
            <a:extLst>
              <a:ext uri="{FF2B5EF4-FFF2-40B4-BE49-F238E27FC236}">
                <a16:creationId xmlns:a16="http://schemas.microsoft.com/office/drawing/2014/main" id="{B8D063A1-7276-63C0-56D8-B36A6DB27798}"/>
              </a:ext>
            </a:extLst>
          </p:cNvPr>
          <p:cNvSpPr>
            <a:spLocks noGrp="1"/>
          </p:cNvSpPr>
          <p:nvPr>
            <p:ph type="dt" sz="half" idx="10"/>
          </p:nvPr>
        </p:nvSpPr>
        <p:spPr/>
        <p:txBody>
          <a:bodyPr/>
          <a:lstStyle/>
          <a:p>
            <a:fld id="{AA039D5F-E8CF-4C7B-85DC-3A28E1DF694E}" type="datetimeFigureOut">
              <a:rPr lang="ar-SA" smtClean="0"/>
              <a:t>28/03/46</a:t>
            </a:fld>
            <a:endParaRPr lang="ar-SA"/>
          </a:p>
        </p:txBody>
      </p:sp>
      <p:sp>
        <p:nvSpPr>
          <p:cNvPr id="4" name="عنصر نائب للتذييل 3">
            <a:extLst>
              <a:ext uri="{FF2B5EF4-FFF2-40B4-BE49-F238E27FC236}">
                <a16:creationId xmlns:a16="http://schemas.microsoft.com/office/drawing/2014/main" id="{CDC133FE-B611-F463-5189-CB58D77805B6}"/>
              </a:ext>
            </a:extLst>
          </p:cNvPr>
          <p:cNvSpPr>
            <a:spLocks noGrp="1"/>
          </p:cNvSpPr>
          <p:nvPr>
            <p:ph type="ftr" sz="quarter" idx="11"/>
          </p:nvPr>
        </p:nvSpPr>
        <p:spPr/>
        <p:txBody>
          <a:bodyPr/>
          <a:lstStyle/>
          <a:p>
            <a:endParaRPr lang="ar-SA"/>
          </a:p>
        </p:txBody>
      </p:sp>
      <p:sp>
        <p:nvSpPr>
          <p:cNvPr id="5" name="عنصر نائب لرقم الشريحة 4">
            <a:extLst>
              <a:ext uri="{FF2B5EF4-FFF2-40B4-BE49-F238E27FC236}">
                <a16:creationId xmlns:a16="http://schemas.microsoft.com/office/drawing/2014/main" id="{43E753B4-4947-3486-730F-6A95100EE096}"/>
              </a:ext>
            </a:extLst>
          </p:cNvPr>
          <p:cNvSpPr>
            <a:spLocks noGrp="1"/>
          </p:cNvSpPr>
          <p:nvPr>
            <p:ph type="sldNum" sz="quarter" idx="12"/>
          </p:nvPr>
        </p:nvSpPr>
        <p:spPr/>
        <p:txBody>
          <a:bodyPr/>
          <a:lstStyle/>
          <a:p>
            <a:fld id="{DEA8B117-7AD0-4AF4-864E-017A1409A1BB}" type="slidenum">
              <a:rPr lang="ar-SA" smtClean="0"/>
              <a:t>‹#›</a:t>
            </a:fld>
            <a:endParaRPr lang="ar-SA"/>
          </a:p>
        </p:txBody>
      </p:sp>
    </p:spTree>
    <p:extLst>
      <p:ext uri="{BB962C8B-B14F-4D97-AF65-F5344CB8AC3E}">
        <p14:creationId xmlns:p14="http://schemas.microsoft.com/office/powerpoint/2010/main" val="35589036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a:extLst>
              <a:ext uri="{FF2B5EF4-FFF2-40B4-BE49-F238E27FC236}">
                <a16:creationId xmlns:a16="http://schemas.microsoft.com/office/drawing/2014/main" id="{BECFEEB3-1D76-EF4C-95D9-AA1FF0A37523}"/>
              </a:ext>
            </a:extLst>
          </p:cNvPr>
          <p:cNvSpPr>
            <a:spLocks noGrp="1"/>
          </p:cNvSpPr>
          <p:nvPr>
            <p:ph type="dt" sz="half" idx="10"/>
          </p:nvPr>
        </p:nvSpPr>
        <p:spPr/>
        <p:txBody>
          <a:bodyPr/>
          <a:lstStyle/>
          <a:p>
            <a:fld id="{AA039D5F-E8CF-4C7B-85DC-3A28E1DF694E}" type="datetimeFigureOut">
              <a:rPr lang="ar-SA" smtClean="0"/>
              <a:t>28/03/46</a:t>
            </a:fld>
            <a:endParaRPr lang="ar-SA"/>
          </a:p>
        </p:txBody>
      </p:sp>
      <p:sp>
        <p:nvSpPr>
          <p:cNvPr id="3" name="عنصر نائب للتذييل 2">
            <a:extLst>
              <a:ext uri="{FF2B5EF4-FFF2-40B4-BE49-F238E27FC236}">
                <a16:creationId xmlns:a16="http://schemas.microsoft.com/office/drawing/2014/main" id="{82F25DEB-B2C9-03A3-2553-7C84D093599D}"/>
              </a:ext>
            </a:extLst>
          </p:cNvPr>
          <p:cNvSpPr>
            <a:spLocks noGrp="1"/>
          </p:cNvSpPr>
          <p:nvPr>
            <p:ph type="ftr" sz="quarter" idx="11"/>
          </p:nvPr>
        </p:nvSpPr>
        <p:spPr/>
        <p:txBody>
          <a:bodyPr/>
          <a:lstStyle/>
          <a:p>
            <a:endParaRPr lang="ar-SA"/>
          </a:p>
        </p:txBody>
      </p:sp>
      <p:sp>
        <p:nvSpPr>
          <p:cNvPr id="4" name="عنصر نائب لرقم الشريحة 3">
            <a:extLst>
              <a:ext uri="{FF2B5EF4-FFF2-40B4-BE49-F238E27FC236}">
                <a16:creationId xmlns:a16="http://schemas.microsoft.com/office/drawing/2014/main" id="{C30854F3-D391-24FE-E4DE-DB7B1B00F597}"/>
              </a:ext>
            </a:extLst>
          </p:cNvPr>
          <p:cNvSpPr>
            <a:spLocks noGrp="1"/>
          </p:cNvSpPr>
          <p:nvPr>
            <p:ph type="sldNum" sz="quarter" idx="12"/>
          </p:nvPr>
        </p:nvSpPr>
        <p:spPr/>
        <p:txBody>
          <a:bodyPr/>
          <a:lstStyle/>
          <a:p>
            <a:fld id="{DEA8B117-7AD0-4AF4-864E-017A1409A1BB}" type="slidenum">
              <a:rPr lang="ar-SA" smtClean="0"/>
              <a:t>‹#›</a:t>
            </a:fld>
            <a:endParaRPr lang="ar-SA"/>
          </a:p>
        </p:txBody>
      </p:sp>
    </p:spTree>
    <p:extLst>
      <p:ext uri="{BB962C8B-B14F-4D97-AF65-F5344CB8AC3E}">
        <p14:creationId xmlns:p14="http://schemas.microsoft.com/office/powerpoint/2010/main" val="30468956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مع تسمية توضيحي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F33013CA-B779-1E91-E5B0-629311DFAEB8}"/>
              </a:ext>
            </a:extLst>
          </p:cNvPr>
          <p:cNvSpPr>
            <a:spLocks noGrp="1"/>
          </p:cNvSpPr>
          <p:nvPr>
            <p:ph type="title"/>
          </p:nvPr>
        </p:nvSpPr>
        <p:spPr>
          <a:xfrm>
            <a:off x="839788" y="457200"/>
            <a:ext cx="3932237" cy="1600200"/>
          </a:xfrm>
        </p:spPr>
        <p:txBody>
          <a:bodyPr anchor="b"/>
          <a:lstStyle>
            <a:lvl1pPr>
              <a:defRPr sz="3200"/>
            </a:lvl1pPr>
          </a:lstStyle>
          <a:p>
            <a:r>
              <a:rPr lang="ar-SA"/>
              <a:t>انقر لتحرير نمط عنوان الشكل الرئيسي</a:t>
            </a:r>
          </a:p>
        </p:txBody>
      </p:sp>
      <p:sp>
        <p:nvSpPr>
          <p:cNvPr id="3" name="عنصر نائب للمحتوى 2">
            <a:extLst>
              <a:ext uri="{FF2B5EF4-FFF2-40B4-BE49-F238E27FC236}">
                <a16:creationId xmlns:a16="http://schemas.microsoft.com/office/drawing/2014/main" id="{5D388EAC-D29E-756D-B8AC-A06D354CDA2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نص 3">
            <a:extLst>
              <a:ext uri="{FF2B5EF4-FFF2-40B4-BE49-F238E27FC236}">
                <a16:creationId xmlns:a16="http://schemas.microsoft.com/office/drawing/2014/main" id="{56523D16-7214-17E4-2FD7-5A95A23109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نص الشكل الرئيسي</a:t>
            </a:r>
          </a:p>
        </p:txBody>
      </p:sp>
      <p:sp>
        <p:nvSpPr>
          <p:cNvPr id="5" name="عنصر نائب للتاريخ 4">
            <a:extLst>
              <a:ext uri="{FF2B5EF4-FFF2-40B4-BE49-F238E27FC236}">
                <a16:creationId xmlns:a16="http://schemas.microsoft.com/office/drawing/2014/main" id="{8278168A-2F99-042E-7BC3-2A3DF1CD9F1E}"/>
              </a:ext>
            </a:extLst>
          </p:cNvPr>
          <p:cNvSpPr>
            <a:spLocks noGrp="1"/>
          </p:cNvSpPr>
          <p:nvPr>
            <p:ph type="dt" sz="half" idx="10"/>
          </p:nvPr>
        </p:nvSpPr>
        <p:spPr/>
        <p:txBody>
          <a:bodyPr/>
          <a:lstStyle/>
          <a:p>
            <a:fld id="{AA039D5F-E8CF-4C7B-85DC-3A28E1DF694E}" type="datetimeFigureOut">
              <a:rPr lang="ar-SA" smtClean="0"/>
              <a:t>28/03/46</a:t>
            </a:fld>
            <a:endParaRPr lang="ar-SA"/>
          </a:p>
        </p:txBody>
      </p:sp>
      <p:sp>
        <p:nvSpPr>
          <p:cNvPr id="6" name="عنصر نائب للتذييل 5">
            <a:extLst>
              <a:ext uri="{FF2B5EF4-FFF2-40B4-BE49-F238E27FC236}">
                <a16:creationId xmlns:a16="http://schemas.microsoft.com/office/drawing/2014/main" id="{03DCD762-D806-2E49-18D0-B70BE177BC26}"/>
              </a:ext>
            </a:extLst>
          </p:cNvPr>
          <p:cNvSpPr>
            <a:spLocks noGrp="1"/>
          </p:cNvSpPr>
          <p:nvPr>
            <p:ph type="ftr" sz="quarter" idx="11"/>
          </p:nvPr>
        </p:nvSpPr>
        <p:spPr/>
        <p:txBody>
          <a:bodyPr/>
          <a:lstStyle/>
          <a:p>
            <a:endParaRPr lang="ar-SA"/>
          </a:p>
        </p:txBody>
      </p:sp>
      <p:sp>
        <p:nvSpPr>
          <p:cNvPr id="7" name="عنصر نائب لرقم الشريحة 6">
            <a:extLst>
              <a:ext uri="{FF2B5EF4-FFF2-40B4-BE49-F238E27FC236}">
                <a16:creationId xmlns:a16="http://schemas.microsoft.com/office/drawing/2014/main" id="{D81AF0CA-7AC2-3769-5EE8-726F912A1601}"/>
              </a:ext>
            </a:extLst>
          </p:cNvPr>
          <p:cNvSpPr>
            <a:spLocks noGrp="1"/>
          </p:cNvSpPr>
          <p:nvPr>
            <p:ph type="sldNum" sz="quarter" idx="12"/>
          </p:nvPr>
        </p:nvSpPr>
        <p:spPr/>
        <p:txBody>
          <a:bodyPr/>
          <a:lstStyle/>
          <a:p>
            <a:fld id="{DEA8B117-7AD0-4AF4-864E-017A1409A1BB}" type="slidenum">
              <a:rPr lang="ar-SA" smtClean="0"/>
              <a:t>‹#›</a:t>
            </a:fld>
            <a:endParaRPr lang="ar-SA"/>
          </a:p>
        </p:txBody>
      </p:sp>
    </p:spTree>
    <p:extLst>
      <p:ext uri="{BB962C8B-B14F-4D97-AF65-F5344CB8AC3E}">
        <p14:creationId xmlns:p14="http://schemas.microsoft.com/office/powerpoint/2010/main" val="16975024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6BD700AD-EA78-4B9B-C55D-496328C299CE}"/>
              </a:ext>
            </a:extLst>
          </p:cNvPr>
          <p:cNvSpPr>
            <a:spLocks noGrp="1"/>
          </p:cNvSpPr>
          <p:nvPr>
            <p:ph type="title"/>
          </p:nvPr>
        </p:nvSpPr>
        <p:spPr>
          <a:xfrm>
            <a:off x="839788" y="457200"/>
            <a:ext cx="3932237" cy="1600200"/>
          </a:xfrm>
        </p:spPr>
        <p:txBody>
          <a:bodyPr anchor="b"/>
          <a:lstStyle>
            <a:lvl1pPr>
              <a:defRPr sz="3200"/>
            </a:lvl1pPr>
          </a:lstStyle>
          <a:p>
            <a:r>
              <a:rPr lang="ar-SA"/>
              <a:t>انقر لتحرير نمط عنوان الشكل الرئيسي</a:t>
            </a:r>
          </a:p>
        </p:txBody>
      </p:sp>
      <p:sp>
        <p:nvSpPr>
          <p:cNvPr id="3" name="عنصر نائب للصورة 2">
            <a:extLst>
              <a:ext uri="{FF2B5EF4-FFF2-40B4-BE49-F238E27FC236}">
                <a16:creationId xmlns:a16="http://schemas.microsoft.com/office/drawing/2014/main" id="{A98539F5-17E3-CF28-B49D-5BB244724DD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a:extLst>
              <a:ext uri="{FF2B5EF4-FFF2-40B4-BE49-F238E27FC236}">
                <a16:creationId xmlns:a16="http://schemas.microsoft.com/office/drawing/2014/main" id="{69A5DE70-81E1-C289-1E10-D15CA7EF11D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نص الشكل الرئيسي</a:t>
            </a:r>
          </a:p>
        </p:txBody>
      </p:sp>
      <p:sp>
        <p:nvSpPr>
          <p:cNvPr id="5" name="عنصر نائب للتاريخ 4">
            <a:extLst>
              <a:ext uri="{FF2B5EF4-FFF2-40B4-BE49-F238E27FC236}">
                <a16:creationId xmlns:a16="http://schemas.microsoft.com/office/drawing/2014/main" id="{1B08F279-444F-1981-76AB-C23E1A2A381C}"/>
              </a:ext>
            </a:extLst>
          </p:cNvPr>
          <p:cNvSpPr>
            <a:spLocks noGrp="1"/>
          </p:cNvSpPr>
          <p:nvPr>
            <p:ph type="dt" sz="half" idx="10"/>
          </p:nvPr>
        </p:nvSpPr>
        <p:spPr/>
        <p:txBody>
          <a:bodyPr/>
          <a:lstStyle/>
          <a:p>
            <a:fld id="{AA039D5F-E8CF-4C7B-85DC-3A28E1DF694E}" type="datetimeFigureOut">
              <a:rPr lang="ar-SA" smtClean="0"/>
              <a:t>28/03/46</a:t>
            </a:fld>
            <a:endParaRPr lang="ar-SA"/>
          </a:p>
        </p:txBody>
      </p:sp>
      <p:sp>
        <p:nvSpPr>
          <p:cNvPr id="6" name="عنصر نائب للتذييل 5">
            <a:extLst>
              <a:ext uri="{FF2B5EF4-FFF2-40B4-BE49-F238E27FC236}">
                <a16:creationId xmlns:a16="http://schemas.microsoft.com/office/drawing/2014/main" id="{809F41B5-F151-92AC-7E42-95200125E868}"/>
              </a:ext>
            </a:extLst>
          </p:cNvPr>
          <p:cNvSpPr>
            <a:spLocks noGrp="1"/>
          </p:cNvSpPr>
          <p:nvPr>
            <p:ph type="ftr" sz="quarter" idx="11"/>
          </p:nvPr>
        </p:nvSpPr>
        <p:spPr/>
        <p:txBody>
          <a:bodyPr/>
          <a:lstStyle/>
          <a:p>
            <a:endParaRPr lang="ar-SA"/>
          </a:p>
        </p:txBody>
      </p:sp>
      <p:sp>
        <p:nvSpPr>
          <p:cNvPr id="7" name="عنصر نائب لرقم الشريحة 6">
            <a:extLst>
              <a:ext uri="{FF2B5EF4-FFF2-40B4-BE49-F238E27FC236}">
                <a16:creationId xmlns:a16="http://schemas.microsoft.com/office/drawing/2014/main" id="{AB5A82D8-A236-EAD1-3328-F3B63AEB186E}"/>
              </a:ext>
            </a:extLst>
          </p:cNvPr>
          <p:cNvSpPr>
            <a:spLocks noGrp="1"/>
          </p:cNvSpPr>
          <p:nvPr>
            <p:ph type="sldNum" sz="quarter" idx="12"/>
          </p:nvPr>
        </p:nvSpPr>
        <p:spPr/>
        <p:txBody>
          <a:bodyPr/>
          <a:lstStyle/>
          <a:p>
            <a:fld id="{DEA8B117-7AD0-4AF4-864E-017A1409A1BB}" type="slidenum">
              <a:rPr lang="ar-SA" smtClean="0"/>
              <a:t>‹#›</a:t>
            </a:fld>
            <a:endParaRPr lang="ar-SA"/>
          </a:p>
        </p:txBody>
      </p:sp>
    </p:spTree>
    <p:extLst>
      <p:ext uri="{BB962C8B-B14F-4D97-AF65-F5344CB8AC3E}">
        <p14:creationId xmlns:p14="http://schemas.microsoft.com/office/powerpoint/2010/main" val="41905518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a:extLst>
              <a:ext uri="{FF2B5EF4-FFF2-40B4-BE49-F238E27FC236}">
                <a16:creationId xmlns:a16="http://schemas.microsoft.com/office/drawing/2014/main" id="{F5714C61-5188-D9B6-EF35-D543C9626249}"/>
              </a:ext>
            </a:extLst>
          </p:cNvPr>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ar-SA"/>
              <a:t>انقر لتحرير نمط عنوان الشكل الرئيسي</a:t>
            </a:r>
          </a:p>
        </p:txBody>
      </p:sp>
      <p:sp>
        <p:nvSpPr>
          <p:cNvPr id="3" name="عنصر نائب للنص 2">
            <a:extLst>
              <a:ext uri="{FF2B5EF4-FFF2-40B4-BE49-F238E27FC236}">
                <a16:creationId xmlns:a16="http://schemas.microsoft.com/office/drawing/2014/main" id="{12B371ED-42C9-54C2-EC71-03C378758A69}"/>
              </a:ext>
            </a:extLst>
          </p:cNvPr>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a:extLst>
              <a:ext uri="{FF2B5EF4-FFF2-40B4-BE49-F238E27FC236}">
                <a16:creationId xmlns:a16="http://schemas.microsoft.com/office/drawing/2014/main" id="{CAD38AC6-3DF4-7BFA-5067-5A1067D86E3B}"/>
              </a:ext>
            </a:extLst>
          </p:cNvPr>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AA039D5F-E8CF-4C7B-85DC-3A28E1DF694E}" type="datetimeFigureOut">
              <a:rPr lang="ar-SA" smtClean="0"/>
              <a:t>28/03/46</a:t>
            </a:fld>
            <a:endParaRPr lang="ar-SA"/>
          </a:p>
        </p:txBody>
      </p:sp>
      <p:sp>
        <p:nvSpPr>
          <p:cNvPr id="5" name="عنصر نائب للتذييل 4">
            <a:extLst>
              <a:ext uri="{FF2B5EF4-FFF2-40B4-BE49-F238E27FC236}">
                <a16:creationId xmlns:a16="http://schemas.microsoft.com/office/drawing/2014/main" id="{4CB00D20-E8FF-4A04-7045-E0198FE351F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a:extLst>
              <a:ext uri="{FF2B5EF4-FFF2-40B4-BE49-F238E27FC236}">
                <a16:creationId xmlns:a16="http://schemas.microsoft.com/office/drawing/2014/main" id="{73A7607C-8A2A-9EEB-2D68-665085C9D4A3}"/>
              </a:ext>
            </a:extLst>
          </p:cNvPr>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DEA8B117-7AD0-4AF4-864E-017A1409A1BB}" type="slidenum">
              <a:rPr lang="ar-SA" smtClean="0"/>
              <a:t>‹#›</a:t>
            </a:fld>
            <a:endParaRPr lang="ar-SA"/>
          </a:p>
        </p:txBody>
      </p:sp>
    </p:spTree>
    <p:extLst>
      <p:ext uri="{BB962C8B-B14F-4D97-AF65-F5344CB8AC3E}">
        <p14:creationId xmlns:p14="http://schemas.microsoft.com/office/powerpoint/2010/main" val="9603269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sv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hyperlink" Target="https://www.linkedin.com/in/akram-mohammed-ahmed-ph-d-m-b-a-5859005b?lipi=urn%3Ali%3Apage%3Ad_flagship3_profile_view_base_contact_details%3BIiweHiqLQwurJK%2BeJ8sM8A%3D%3D" TargetMode="External"/><Relationship Id="rId5" Type="http://schemas.openxmlformats.org/officeDocument/2006/relationships/image" Target="../media/image4.jpeg"/><Relationship Id="rId4" Type="http://schemas.openxmlformats.org/officeDocument/2006/relationships/image" Target="../media/image3.sv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hyperlink" Target="https://www.linkedin.com/in/akram-mohammed-ahmed-ph-d-m-b-a-5859005b?lipi=urn%3Ali%3Apage%3Ad_flagship3_profile_view_base_contact_details%3BIiweHiqLQwurJK%2BeJ8sM8A%3D%3D" TargetMode="External"/><Relationship Id="rId5" Type="http://schemas.openxmlformats.org/officeDocument/2006/relationships/image" Target="../media/image4.jpeg"/><Relationship Id="rId4" Type="http://schemas.openxmlformats.org/officeDocument/2006/relationships/image" Target="../media/image3.sv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hyperlink" Target="https://www.linkedin.com/in/akram-mohammed-ahmed-ph-d-m-b-a-5859005b?lipi=urn%3Ali%3Apage%3Ad_flagship3_profile_view_base_contact_details%3BIiweHiqLQwurJK%2BeJ8sM8A%3D%3D" TargetMode="External"/><Relationship Id="rId5" Type="http://schemas.openxmlformats.org/officeDocument/2006/relationships/image" Target="../media/image4.jpeg"/><Relationship Id="rId4" Type="http://schemas.openxmlformats.org/officeDocument/2006/relationships/image" Target="../media/image3.sv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hyperlink" Target="https://www.linkedin.com/in/akram-mohammed-ahmed-ph-d-m-b-a-5859005b?lipi=urn%3Ali%3Apage%3Ad_flagship3_profile_view_base_contact_details%3BIiweHiqLQwurJK%2BeJ8sM8A%3D%3D" TargetMode="External"/><Relationship Id="rId5" Type="http://schemas.openxmlformats.org/officeDocument/2006/relationships/image" Target="../media/image4.jpeg"/><Relationship Id="rId4" Type="http://schemas.openxmlformats.org/officeDocument/2006/relationships/image" Target="../media/image3.sv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hyperlink" Target="https://www.linkedin.com/in/akram-mohammed-ahmed-ph-d-m-b-a-5859005b?lipi=urn%3Ali%3Apage%3Ad_flagship3_profile_view_base_contact_details%3BIiweHiqLQwurJK%2BeJ8sM8A%3D%3D" TargetMode="External"/><Relationship Id="rId5" Type="http://schemas.openxmlformats.org/officeDocument/2006/relationships/image" Target="../media/image4.jpeg"/><Relationship Id="rId4" Type="http://schemas.openxmlformats.org/officeDocument/2006/relationships/image" Target="../media/image3.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8809957">
            <a:off x="5026717" y="2673804"/>
            <a:ext cx="8796329" cy="7737511"/>
          </a:xfrm>
          <a:custGeom>
            <a:avLst/>
            <a:gdLst/>
            <a:ahLst/>
            <a:cxnLst/>
            <a:rect l="l" t="t" r="r" b="b"/>
            <a:pathLst>
              <a:path w="13194493" h="11606267">
                <a:moveTo>
                  <a:pt x="0" y="0"/>
                </a:moveTo>
                <a:lnTo>
                  <a:pt x="13194494" y="0"/>
                </a:lnTo>
                <a:lnTo>
                  <a:pt x="13194494" y="11606267"/>
                </a:lnTo>
                <a:lnTo>
                  <a:pt x="0" y="11606267"/>
                </a:lnTo>
                <a:lnTo>
                  <a:pt x="0" y="0"/>
                </a:lnTo>
                <a:close/>
              </a:path>
            </a:pathLst>
          </a:custGeom>
          <a:blipFill>
            <a:blip r:embed="rId2"/>
            <a:stretch>
              <a:fillRect/>
            </a:stretch>
          </a:blipFill>
        </p:spPr>
      </p:sp>
      <p:grpSp>
        <p:nvGrpSpPr>
          <p:cNvPr id="3" name="Group 3"/>
          <p:cNvGrpSpPr/>
          <p:nvPr/>
        </p:nvGrpSpPr>
        <p:grpSpPr>
          <a:xfrm>
            <a:off x="7746964" y="5659560"/>
            <a:ext cx="1092236" cy="506290"/>
            <a:chOff x="0" y="0"/>
            <a:chExt cx="455236" cy="211018"/>
          </a:xfrm>
        </p:grpSpPr>
        <p:sp>
          <p:nvSpPr>
            <p:cNvPr id="4" name="Freeform 4"/>
            <p:cNvSpPr/>
            <p:nvPr/>
          </p:nvSpPr>
          <p:spPr>
            <a:xfrm>
              <a:off x="0" y="0"/>
              <a:ext cx="455236" cy="211018"/>
            </a:xfrm>
            <a:custGeom>
              <a:avLst/>
              <a:gdLst/>
              <a:ahLst/>
              <a:cxnLst/>
              <a:rect l="l" t="t" r="r" b="b"/>
              <a:pathLst>
                <a:path w="455236" h="211018">
                  <a:moveTo>
                    <a:pt x="105509" y="0"/>
                  </a:moveTo>
                  <a:lnTo>
                    <a:pt x="349727" y="0"/>
                  </a:lnTo>
                  <a:cubicBezTo>
                    <a:pt x="407998" y="0"/>
                    <a:pt x="455236" y="47238"/>
                    <a:pt x="455236" y="105509"/>
                  </a:cubicBezTo>
                  <a:lnTo>
                    <a:pt x="455236" y="105509"/>
                  </a:lnTo>
                  <a:cubicBezTo>
                    <a:pt x="455236" y="133492"/>
                    <a:pt x="444120" y="160329"/>
                    <a:pt x="424334" y="180115"/>
                  </a:cubicBezTo>
                  <a:cubicBezTo>
                    <a:pt x="404547" y="199902"/>
                    <a:pt x="377710" y="211018"/>
                    <a:pt x="349727" y="211018"/>
                  </a:cubicBezTo>
                  <a:lnTo>
                    <a:pt x="105509" y="211018"/>
                  </a:lnTo>
                  <a:cubicBezTo>
                    <a:pt x="47238" y="211018"/>
                    <a:pt x="0" y="163780"/>
                    <a:pt x="0" y="105509"/>
                  </a:cubicBezTo>
                  <a:lnTo>
                    <a:pt x="0" y="105509"/>
                  </a:lnTo>
                  <a:cubicBezTo>
                    <a:pt x="0" y="47238"/>
                    <a:pt x="47238" y="0"/>
                    <a:pt x="105509" y="0"/>
                  </a:cubicBezTo>
                  <a:close/>
                </a:path>
              </a:pathLst>
            </a:custGeom>
            <a:solidFill>
              <a:srgbClr val="000000">
                <a:alpha val="0"/>
              </a:srgbClr>
            </a:solidFill>
            <a:ln w="38100" cap="rnd">
              <a:solidFill>
                <a:srgbClr val="FFFFFF"/>
              </a:solidFill>
              <a:prstDash val="solid"/>
              <a:round/>
            </a:ln>
          </p:spPr>
        </p:sp>
        <p:sp>
          <p:nvSpPr>
            <p:cNvPr id="5" name="TextBox 5"/>
            <p:cNvSpPr txBox="1"/>
            <p:nvPr/>
          </p:nvSpPr>
          <p:spPr>
            <a:xfrm>
              <a:off x="0" y="-9525"/>
              <a:ext cx="455236" cy="220543"/>
            </a:xfrm>
            <a:prstGeom prst="rect">
              <a:avLst/>
            </a:prstGeom>
          </p:spPr>
          <p:txBody>
            <a:bodyPr lIns="33867" tIns="33867" rIns="33867" bIns="33867" rtlCol="0" anchor="ctr"/>
            <a:lstStyle/>
            <a:p>
              <a:pPr algn="ctr">
                <a:lnSpc>
                  <a:spcPts val="1343"/>
                </a:lnSpc>
              </a:pPr>
              <a:endParaRPr sz="1200"/>
            </a:p>
          </p:txBody>
        </p:sp>
      </p:grpSp>
      <p:sp>
        <p:nvSpPr>
          <p:cNvPr id="6" name="Freeform 6"/>
          <p:cNvSpPr/>
          <p:nvPr/>
        </p:nvSpPr>
        <p:spPr>
          <a:xfrm rot="-10800000">
            <a:off x="8011561" y="5779334"/>
            <a:ext cx="563043" cy="266742"/>
          </a:xfrm>
          <a:custGeom>
            <a:avLst/>
            <a:gdLst/>
            <a:ahLst/>
            <a:cxnLst/>
            <a:rect l="l" t="t" r="r" b="b"/>
            <a:pathLst>
              <a:path w="844565" h="400113">
                <a:moveTo>
                  <a:pt x="0" y="0"/>
                </a:moveTo>
                <a:lnTo>
                  <a:pt x="844565" y="0"/>
                </a:lnTo>
                <a:lnTo>
                  <a:pt x="844565" y="400113"/>
                </a:lnTo>
                <a:lnTo>
                  <a:pt x="0" y="400113"/>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sp>
      <p:sp>
        <p:nvSpPr>
          <p:cNvPr id="7" name="Freeform 7"/>
          <p:cNvSpPr/>
          <p:nvPr/>
        </p:nvSpPr>
        <p:spPr>
          <a:xfrm>
            <a:off x="-477516" y="-2077952"/>
            <a:ext cx="8796329" cy="7737511"/>
          </a:xfrm>
          <a:custGeom>
            <a:avLst/>
            <a:gdLst/>
            <a:ahLst/>
            <a:cxnLst/>
            <a:rect l="l" t="t" r="r" b="b"/>
            <a:pathLst>
              <a:path w="13194493" h="11606267">
                <a:moveTo>
                  <a:pt x="0" y="0"/>
                </a:moveTo>
                <a:lnTo>
                  <a:pt x="13194493" y="0"/>
                </a:lnTo>
                <a:lnTo>
                  <a:pt x="13194493" y="11606268"/>
                </a:lnTo>
                <a:lnTo>
                  <a:pt x="0" y="11606268"/>
                </a:lnTo>
                <a:lnTo>
                  <a:pt x="0" y="0"/>
                </a:lnTo>
                <a:close/>
              </a:path>
            </a:pathLst>
          </a:custGeom>
          <a:blipFill>
            <a:blip r:embed="rId2"/>
            <a:stretch>
              <a:fillRect/>
            </a:stretch>
          </a:blipFill>
        </p:spPr>
      </p:sp>
      <p:grpSp>
        <p:nvGrpSpPr>
          <p:cNvPr id="8" name="Group 8"/>
          <p:cNvGrpSpPr/>
          <p:nvPr/>
        </p:nvGrpSpPr>
        <p:grpSpPr>
          <a:xfrm>
            <a:off x="6451600" y="1214890"/>
            <a:ext cx="3017711" cy="1008981"/>
            <a:chOff x="0" y="0"/>
            <a:chExt cx="1066348" cy="226135"/>
          </a:xfrm>
        </p:grpSpPr>
        <p:sp>
          <p:nvSpPr>
            <p:cNvPr id="9" name="Freeform 9"/>
            <p:cNvSpPr/>
            <p:nvPr/>
          </p:nvSpPr>
          <p:spPr>
            <a:xfrm>
              <a:off x="66837" y="5122"/>
              <a:ext cx="999511" cy="221013"/>
            </a:xfrm>
            <a:custGeom>
              <a:avLst/>
              <a:gdLst/>
              <a:ahLst/>
              <a:cxnLst/>
              <a:rect l="l" t="t" r="r" b="b"/>
              <a:pathLst>
                <a:path w="980388" h="221013">
                  <a:moveTo>
                    <a:pt x="110506" y="0"/>
                  </a:moveTo>
                  <a:lnTo>
                    <a:pt x="869881" y="0"/>
                  </a:lnTo>
                  <a:cubicBezTo>
                    <a:pt x="899189" y="0"/>
                    <a:pt x="927297" y="11643"/>
                    <a:pt x="948021" y="32367"/>
                  </a:cubicBezTo>
                  <a:cubicBezTo>
                    <a:pt x="968745" y="53091"/>
                    <a:pt x="980388" y="81198"/>
                    <a:pt x="980388" y="110506"/>
                  </a:cubicBezTo>
                  <a:lnTo>
                    <a:pt x="980388" y="110506"/>
                  </a:lnTo>
                  <a:cubicBezTo>
                    <a:pt x="980388" y="171537"/>
                    <a:pt x="930912" y="221013"/>
                    <a:pt x="869881" y="221013"/>
                  </a:cubicBezTo>
                  <a:lnTo>
                    <a:pt x="110506" y="221013"/>
                  </a:lnTo>
                  <a:cubicBezTo>
                    <a:pt x="49475" y="221013"/>
                    <a:pt x="0" y="171537"/>
                    <a:pt x="0" y="110506"/>
                  </a:cubicBezTo>
                  <a:lnTo>
                    <a:pt x="0" y="110506"/>
                  </a:lnTo>
                  <a:cubicBezTo>
                    <a:pt x="0" y="49475"/>
                    <a:pt x="49475" y="0"/>
                    <a:pt x="110506" y="0"/>
                  </a:cubicBezTo>
                  <a:close/>
                </a:path>
              </a:pathLst>
            </a:custGeom>
            <a:solidFill>
              <a:srgbClr val="FFFFFF"/>
            </a:solidFill>
            <a:ln cap="rnd">
              <a:noFill/>
              <a:prstDash val="solid"/>
              <a:round/>
            </a:ln>
          </p:spPr>
          <p:txBody>
            <a:bodyPr/>
            <a:lstStyle/>
            <a:p>
              <a:endParaRPr lang="ar-SA" sz="1200" dirty="0"/>
            </a:p>
          </p:txBody>
        </p:sp>
        <p:sp>
          <p:nvSpPr>
            <p:cNvPr id="10" name="TextBox 10"/>
            <p:cNvSpPr txBox="1"/>
            <p:nvPr/>
          </p:nvSpPr>
          <p:spPr>
            <a:xfrm>
              <a:off x="0" y="0"/>
              <a:ext cx="980388" cy="221013"/>
            </a:xfrm>
            <a:prstGeom prst="rect">
              <a:avLst/>
            </a:prstGeom>
          </p:spPr>
          <p:txBody>
            <a:bodyPr lIns="33867" tIns="33867" rIns="33867" bIns="33867" rtlCol="0" anchor="ctr"/>
            <a:lstStyle/>
            <a:p>
              <a:pPr algn="ctr">
                <a:lnSpc>
                  <a:spcPts val="1343"/>
                </a:lnSpc>
              </a:pPr>
              <a:endParaRPr sz="1200"/>
            </a:p>
          </p:txBody>
        </p:sp>
      </p:grpSp>
      <p:sp>
        <p:nvSpPr>
          <p:cNvPr id="13" name="TextBox 13"/>
          <p:cNvSpPr txBox="1"/>
          <p:nvPr/>
        </p:nvSpPr>
        <p:spPr>
          <a:xfrm>
            <a:off x="3515125" y="3995704"/>
            <a:ext cx="5324075" cy="492443"/>
          </a:xfrm>
          <a:prstGeom prst="rect">
            <a:avLst/>
          </a:prstGeom>
        </p:spPr>
        <p:txBody>
          <a:bodyPr lIns="0" tIns="0" rIns="0" bIns="0" rtlCol="0" anchor="t">
            <a:spAutoFit/>
          </a:bodyPr>
          <a:lstStyle/>
          <a:p>
            <a:pPr algn="ctr" rtl="1" eaLnBrk="1" hangingPunct="1">
              <a:spcBef>
                <a:spcPct val="50000"/>
              </a:spcBef>
              <a:buClr>
                <a:srgbClr val="FF0066"/>
              </a:buClr>
            </a:pPr>
            <a:r>
              <a:rPr lang="ar-SA" altLang="ar-SA" sz="3200" b="1" dirty="0">
                <a:latin typeface="Arial" panose="020B0604020202020204" pitchFamily="34" charset="0"/>
              </a:rPr>
              <a:t>المحاضرة الرابعة  </a:t>
            </a:r>
            <a:endParaRPr lang="en-US" altLang="ar-SA" sz="1333" b="1" dirty="0">
              <a:latin typeface="Arial" panose="020B0604020202020204" pitchFamily="34" charset="0"/>
            </a:endParaRPr>
          </a:p>
        </p:txBody>
      </p:sp>
      <p:sp>
        <p:nvSpPr>
          <p:cNvPr id="14" name="TextBox 14"/>
          <p:cNvSpPr txBox="1"/>
          <p:nvPr/>
        </p:nvSpPr>
        <p:spPr>
          <a:xfrm>
            <a:off x="6505747" y="1867605"/>
            <a:ext cx="1622253" cy="241285"/>
          </a:xfrm>
          <a:prstGeom prst="rect">
            <a:avLst/>
          </a:prstGeom>
        </p:spPr>
        <p:txBody>
          <a:bodyPr wrap="square" lIns="0" tIns="0" rIns="0" bIns="0" rtlCol="0" anchor="t">
            <a:spAutoFit/>
          </a:bodyPr>
          <a:lstStyle/>
          <a:p>
            <a:pPr>
              <a:lnSpc>
                <a:spcPts val="1773"/>
              </a:lnSpc>
            </a:pPr>
            <a:r>
              <a:rPr lang="ar-SA" sz="1773" dirty="0">
                <a:solidFill>
                  <a:srgbClr val="121212"/>
                </a:solidFill>
                <a:latin typeface="Cairo Bold"/>
                <a:ea typeface="Cairo Bold"/>
                <a:cs typeface="Cairo Bold"/>
                <a:sym typeface="Cairo Bold"/>
                <a:rtl/>
              </a:rPr>
              <a:t>أ.دكرم الحاج </a:t>
            </a:r>
            <a:endParaRPr lang="ar-EG" sz="1773" dirty="0">
              <a:solidFill>
                <a:srgbClr val="121212"/>
              </a:solidFill>
              <a:latin typeface="Cairo Bold"/>
              <a:ea typeface="Cairo Bold"/>
              <a:cs typeface="Cairo Bold"/>
              <a:sym typeface="Cairo Bold"/>
              <a:rtl/>
            </a:endParaRPr>
          </a:p>
        </p:txBody>
      </p:sp>
      <p:sp>
        <p:nvSpPr>
          <p:cNvPr id="15" name="TextBox 15"/>
          <p:cNvSpPr txBox="1"/>
          <p:nvPr/>
        </p:nvSpPr>
        <p:spPr>
          <a:xfrm>
            <a:off x="2971104" y="2253264"/>
            <a:ext cx="6254945" cy="1086836"/>
          </a:xfrm>
          <a:prstGeom prst="rect">
            <a:avLst/>
          </a:prstGeom>
        </p:spPr>
        <p:txBody>
          <a:bodyPr wrap="square" lIns="0" tIns="0" rIns="0" bIns="0" rtlCol="0" anchor="t">
            <a:spAutoFit/>
          </a:bodyPr>
          <a:lstStyle/>
          <a:p>
            <a:pPr algn="ctr">
              <a:lnSpc>
                <a:spcPts val="9680"/>
              </a:lnSpc>
            </a:pPr>
            <a:r>
              <a:rPr lang="ar-SA" sz="4000" b="1" i="1" dirty="0">
                <a:solidFill>
                  <a:srgbClr val="FF0000"/>
                </a:solidFill>
                <a:latin typeface="AlGhadTV" panose="01000500000000020004" pitchFamily="2" charset="-78"/>
                <a:ea typeface="Alarabiya 2"/>
                <a:cs typeface="AlGhadTV" panose="01000500000000020004" pitchFamily="2" charset="-78"/>
                <a:sym typeface="Alarabiya 2"/>
                <a:rtl/>
              </a:rPr>
              <a:t>نظم الأجور والتعويضات </a:t>
            </a:r>
            <a:endParaRPr lang="ar-EG" sz="4000" b="1" i="1" dirty="0">
              <a:solidFill>
                <a:srgbClr val="FF0000"/>
              </a:solidFill>
              <a:latin typeface="AlGhadTV" panose="01000500000000020004" pitchFamily="2" charset="-78"/>
              <a:ea typeface="Alarabiya 2"/>
              <a:cs typeface="AlGhadTV" panose="01000500000000020004" pitchFamily="2" charset="-78"/>
              <a:sym typeface="Alarabiya 2"/>
              <a:rtl/>
            </a:endParaRPr>
          </a:p>
        </p:txBody>
      </p:sp>
      <p:grpSp>
        <p:nvGrpSpPr>
          <p:cNvPr id="18" name="Group 10">
            <a:extLst>
              <a:ext uri="{FF2B5EF4-FFF2-40B4-BE49-F238E27FC236}">
                <a16:creationId xmlns:a16="http://schemas.microsoft.com/office/drawing/2014/main" id="{F1F58034-514D-F803-FD44-C8CFAB90EC4D}"/>
              </a:ext>
            </a:extLst>
          </p:cNvPr>
          <p:cNvGrpSpPr/>
          <p:nvPr/>
        </p:nvGrpSpPr>
        <p:grpSpPr>
          <a:xfrm>
            <a:off x="8277363" y="1253693"/>
            <a:ext cx="1191948" cy="986128"/>
            <a:chOff x="0" y="0"/>
            <a:chExt cx="18228634" cy="18502982"/>
          </a:xfrm>
        </p:grpSpPr>
        <p:sp>
          <p:nvSpPr>
            <p:cNvPr id="19" name="Freeform 11">
              <a:extLst>
                <a:ext uri="{FF2B5EF4-FFF2-40B4-BE49-F238E27FC236}">
                  <a16:creationId xmlns:a16="http://schemas.microsoft.com/office/drawing/2014/main" id="{F65B81ED-3E0E-C546-D259-9DA2FFCE9722}"/>
                </a:ext>
              </a:extLst>
            </p:cNvPr>
            <p:cNvSpPr/>
            <p:nvPr/>
          </p:nvSpPr>
          <p:spPr>
            <a:xfrm>
              <a:off x="0" y="0"/>
              <a:ext cx="18228635" cy="18502982"/>
            </a:xfrm>
            <a:custGeom>
              <a:avLst/>
              <a:gdLst/>
              <a:ahLst/>
              <a:cxnLst/>
              <a:rect l="l" t="t" r="r" b="b"/>
              <a:pathLst>
                <a:path w="18228635" h="18502982">
                  <a:moveTo>
                    <a:pt x="18228635" y="9251602"/>
                  </a:moveTo>
                  <a:cubicBezTo>
                    <a:pt x="18228635" y="14360851"/>
                    <a:pt x="14147936" y="18502982"/>
                    <a:pt x="9114317" y="18502982"/>
                  </a:cubicBezTo>
                  <a:cubicBezTo>
                    <a:pt x="4080626" y="18502982"/>
                    <a:pt x="0" y="14360851"/>
                    <a:pt x="0" y="9251602"/>
                  </a:cubicBezTo>
                  <a:cubicBezTo>
                    <a:pt x="0" y="4142094"/>
                    <a:pt x="4080626" y="0"/>
                    <a:pt x="9114317" y="0"/>
                  </a:cubicBezTo>
                  <a:cubicBezTo>
                    <a:pt x="14148009" y="0"/>
                    <a:pt x="18228635" y="4142094"/>
                    <a:pt x="18228635" y="9251602"/>
                  </a:cubicBezTo>
                  <a:close/>
                </a:path>
              </a:pathLst>
            </a:custGeom>
            <a:blipFill>
              <a:blip r:embed="rId5"/>
              <a:stretch>
                <a:fillRect t="-90" r="-15098" b="-4155"/>
              </a:stretch>
            </a:blipFill>
          </p:spPr>
          <p:txBody>
            <a:bodyPr/>
            <a:lstStyle/>
            <a:p>
              <a:endParaRPr lang="ar-SA" sz="1200" dirty="0"/>
            </a:p>
          </p:txBody>
        </p:sp>
      </p:grpSp>
      <p:grpSp>
        <p:nvGrpSpPr>
          <p:cNvPr id="20" name="Group 8">
            <a:extLst>
              <a:ext uri="{FF2B5EF4-FFF2-40B4-BE49-F238E27FC236}">
                <a16:creationId xmlns:a16="http://schemas.microsoft.com/office/drawing/2014/main" id="{4FBB5137-C811-5FEA-9411-2170032FCCC7}"/>
              </a:ext>
            </a:extLst>
          </p:cNvPr>
          <p:cNvGrpSpPr/>
          <p:nvPr/>
        </p:nvGrpSpPr>
        <p:grpSpPr>
          <a:xfrm>
            <a:off x="2890618" y="1217426"/>
            <a:ext cx="3017711" cy="1008981"/>
            <a:chOff x="0" y="0"/>
            <a:chExt cx="1066348" cy="226135"/>
          </a:xfrm>
        </p:grpSpPr>
        <p:sp>
          <p:nvSpPr>
            <p:cNvPr id="21" name="Freeform 9">
              <a:extLst>
                <a:ext uri="{FF2B5EF4-FFF2-40B4-BE49-F238E27FC236}">
                  <a16:creationId xmlns:a16="http://schemas.microsoft.com/office/drawing/2014/main" id="{280FB5AF-471A-6DA1-71D4-3AD4C6E2BC94}"/>
                </a:ext>
              </a:extLst>
            </p:cNvPr>
            <p:cNvSpPr/>
            <p:nvPr/>
          </p:nvSpPr>
          <p:spPr>
            <a:xfrm>
              <a:off x="66837" y="5122"/>
              <a:ext cx="999511" cy="221013"/>
            </a:xfrm>
            <a:custGeom>
              <a:avLst/>
              <a:gdLst/>
              <a:ahLst/>
              <a:cxnLst/>
              <a:rect l="l" t="t" r="r" b="b"/>
              <a:pathLst>
                <a:path w="980388" h="221013">
                  <a:moveTo>
                    <a:pt x="110506" y="0"/>
                  </a:moveTo>
                  <a:lnTo>
                    <a:pt x="869881" y="0"/>
                  </a:lnTo>
                  <a:cubicBezTo>
                    <a:pt x="899189" y="0"/>
                    <a:pt x="927297" y="11643"/>
                    <a:pt x="948021" y="32367"/>
                  </a:cubicBezTo>
                  <a:cubicBezTo>
                    <a:pt x="968745" y="53091"/>
                    <a:pt x="980388" y="81198"/>
                    <a:pt x="980388" y="110506"/>
                  </a:cubicBezTo>
                  <a:lnTo>
                    <a:pt x="980388" y="110506"/>
                  </a:lnTo>
                  <a:cubicBezTo>
                    <a:pt x="980388" y="171537"/>
                    <a:pt x="930912" y="221013"/>
                    <a:pt x="869881" y="221013"/>
                  </a:cubicBezTo>
                  <a:lnTo>
                    <a:pt x="110506" y="221013"/>
                  </a:lnTo>
                  <a:cubicBezTo>
                    <a:pt x="49475" y="221013"/>
                    <a:pt x="0" y="171537"/>
                    <a:pt x="0" y="110506"/>
                  </a:cubicBezTo>
                  <a:lnTo>
                    <a:pt x="0" y="110506"/>
                  </a:lnTo>
                  <a:cubicBezTo>
                    <a:pt x="0" y="49475"/>
                    <a:pt x="49475" y="0"/>
                    <a:pt x="110506" y="0"/>
                  </a:cubicBezTo>
                  <a:close/>
                </a:path>
              </a:pathLst>
            </a:custGeom>
            <a:solidFill>
              <a:srgbClr val="FFFFFF"/>
            </a:solidFill>
            <a:ln cap="rnd">
              <a:noFill/>
              <a:prstDash val="solid"/>
              <a:round/>
            </a:ln>
          </p:spPr>
          <p:txBody>
            <a:bodyPr/>
            <a:lstStyle/>
            <a:p>
              <a:pPr lvl="1" algn="ctr"/>
              <a:r>
                <a:rPr lang="ar-SA" sz="1200" dirty="0"/>
                <a:t>                    </a:t>
              </a:r>
            </a:p>
            <a:p>
              <a:pPr lvl="1" algn="ctr"/>
              <a:r>
                <a:rPr lang="ar-SA" sz="1200" dirty="0"/>
                <a:t>                     </a:t>
              </a:r>
              <a:r>
                <a:rPr lang="ar-SA" sz="1067" dirty="0">
                  <a:latin typeface="29LT Azer" panose="00000500000000000000" pitchFamily="2" charset="-78"/>
                  <a:cs typeface="29LT Azer" panose="00000500000000000000" pitchFamily="2" charset="-78"/>
                </a:rPr>
                <a:t>المؤسسة العامة للتدريب التقني </a:t>
              </a:r>
            </a:p>
            <a:p>
              <a:pPr lvl="1" algn="ctr"/>
              <a:r>
                <a:rPr lang="ar-SA" sz="1067" dirty="0">
                  <a:latin typeface="29LT Azer" panose="00000500000000000000" pitchFamily="2" charset="-78"/>
                  <a:cs typeface="29LT Azer" panose="00000500000000000000" pitchFamily="2" charset="-78"/>
                </a:rPr>
                <a:t>                               معهد آفاق القادة العالي للتدريب </a:t>
              </a:r>
            </a:p>
          </p:txBody>
        </p:sp>
        <p:sp>
          <p:nvSpPr>
            <p:cNvPr id="22" name="TextBox 10">
              <a:extLst>
                <a:ext uri="{FF2B5EF4-FFF2-40B4-BE49-F238E27FC236}">
                  <a16:creationId xmlns:a16="http://schemas.microsoft.com/office/drawing/2014/main" id="{D66AE016-C2B8-5626-66CA-CB510A3E8836}"/>
                </a:ext>
              </a:extLst>
            </p:cNvPr>
            <p:cNvSpPr txBox="1"/>
            <p:nvPr/>
          </p:nvSpPr>
          <p:spPr>
            <a:xfrm>
              <a:off x="0" y="0"/>
              <a:ext cx="980388" cy="221013"/>
            </a:xfrm>
            <a:prstGeom prst="rect">
              <a:avLst/>
            </a:prstGeom>
          </p:spPr>
          <p:txBody>
            <a:bodyPr lIns="33867" tIns="33867" rIns="33867" bIns="33867" rtlCol="0" anchor="ctr"/>
            <a:lstStyle/>
            <a:p>
              <a:pPr algn="ctr">
                <a:lnSpc>
                  <a:spcPts val="1343"/>
                </a:lnSpc>
              </a:pPr>
              <a:endParaRPr sz="1200"/>
            </a:p>
          </p:txBody>
        </p:sp>
      </p:grpSp>
      <p:pic>
        <p:nvPicPr>
          <p:cNvPr id="23" name="صورة 22">
            <a:extLst>
              <a:ext uri="{FF2B5EF4-FFF2-40B4-BE49-F238E27FC236}">
                <a16:creationId xmlns:a16="http://schemas.microsoft.com/office/drawing/2014/main" id="{F6A92959-2D26-9BF3-7222-0E078437169E}"/>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069422" y="1352517"/>
            <a:ext cx="739005" cy="710871"/>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8809957">
            <a:off x="4903217" y="2384094"/>
            <a:ext cx="8796329" cy="7737511"/>
          </a:xfrm>
          <a:custGeom>
            <a:avLst/>
            <a:gdLst/>
            <a:ahLst/>
            <a:cxnLst/>
            <a:rect l="l" t="t" r="r" b="b"/>
            <a:pathLst>
              <a:path w="13194493" h="11606267">
                <a:moveTo>
                  <a:pt x="0" y="0"/>
                </a:moveTo>
                <a:lnTo>
                  <a:pt x="13194494" y="0"/>
                </a:lnTo>
                <a:lnTo>
                  <a:pt x="13194494" y="11606267"/>
                </a:lnTo>
                <a:lnTo>
                  <a:pt x="0" y="11606267"/>
                </a:lnTo>
                <a:lnTo>
                  <a:pt x="0" y="0"/>
                </a:lnTo>
                <a:close/>
              </a:path>
            </a:pathLst>
          </a:custGeom>
          <a:blipFill>
            <a:blip r:embed="rId2"/>
            <a:stretch>
              <a:fillRect/>
            </a:stretch>
          </a:blipFill>
        </p:spPr>
      </p:sp>
      <p:grpSp>
        <p:nvGrpSpPr>
          <p:cNvPr id="3" name="Group 3"/>
          <p:cNvGrpSpPr/>
          <p:nvPr/>
        </p:nvGrpSpPr>
        <p:grpSpPr>
          <a:xfrm>
            <a:off x="7746964" y="5659560"/>
            <a:ext cx="1092236" cy="506290"/>
            <a:chOff x="0" y="0"/>
            <a:chExt cx="455236" cy="211018"/>
          </a:xfrm>
        </p:grpSpPr>
        <p:sp>
          <p:nvSpPr>
            <p:cNvPr id="4" name="Freeform 4"/>
            <p:cNvSpPr/>
            <p:nvPr/>
          </p:nvSpPr>
          <p:spPr>
            <a:xfrm>
              <a:off x="0" y="0"/>
              <a:ext cx="455236" cy="211018"/>
            </a:xfrm>
            <a:custGeom>
              <a:avLst/>
              <a:gdLst/>
              <a:ahLst/>
              <a:cxnLst/>
              <a:rect l="l" t="t" r="r" b="b"/>
              <a:pathLst>
                <a:path w="455236" h="211018">
                  <a:moveTo>
                    <a:pt x="105509" y="0"/>
                  </a:moveTo>
                  <a:lnTo>
                    <a:pt x="349727" y="0"/>
                  </a:lnTo>
                  <a:cubicBezTo>
                    <a:pt x="407998" y="0"/>
                    <a:pt x="455236" y="47238"/>
                    <a:pt x="455236" y="105509"/>
                  </a:cubicBezTo>
                  <a:lnTo>
                    <a:pt x="455236" y="105509"/>
                  </a:lnTo>
                  <a:cubicBezTo>
                    <a:pt x="455236" y="133492"/>
                    <a:pt x="444120" y="160329"/>
                    <a:pt x="424334" y="180115"/>
                  </a:cubicBezTo>
                  <a:cubicBezTo>
                    <a:pt x="404547" y="199902"/>
                    <a:pt x="377710" y="211018"/>
                    <a:pt x="349727" y="211018"/>
                  </a:cubicBezTo>
                  <a:lnTo>
                    <a:pt x="105509" y="211018"/>
                  </a:lnTo>
                  <a:cubicBezTo>
                    <a:pt x="47238" y="211018"/>
                    <a:pt x="0" y="163780"/>
                    <a:pt x="0" y="105509"/>
                  </a:cubicBezTo>
                  <a:lnTo>
                    <a:pt x="0" y="105509"/>
                  </a:lnTo>
                  <a:cubicBezTo>
                    <a:pt x="0" y="47238"/>
                    <a:pt x="47238" y="0"/>
                    <a:pt x="105509" y="0"/>
                  </a:cubicBezTo>
                  <a:close/>
                </a:path>
              </a:pathLst>
            </a:custGeom>
            <a:solidFill>
              <a:srgbClr val="000000">
                <a:alpha val="0"/>
              </a:srgbClr>
            </a:solidFill>
            <a:ln w="38100" cap="rnd">
              <a:solidFill>
                <a:srgbClr val="FFFFFF"/>
              </a:solidFill>
              <a:prstDash val="solid"/>
              <a:round/>
            </a:ln>
          </p:spPr>
        </p:sp>
        <p:sp>
          <p:nvSpPr>
            <p:cNvPr id="5" name="TextBox 5"/>
            <p:cNvSpPr txBox="1"/>
            <p:nvPr/>
          </p:nvSpPr>
          <p:spPr>
            <a:xfrm>
              <a:off x="0" y="-9525"/>
              <a:ext cx="455236" cy="220543"/>
            </a:xfrm>
            <a:prstGeom prst="rect">
              <a:avLst/>
            </a:prstGeom>
          </p:spPr>
          <p:txBody>
            <a:bodyPr lIns="33867" tIns="33867" rIns="33867" bIns="33867" rtlCol="0" anchor="ctr"/>
            <a:lstStyle/>
            <a:p>
              <a:pPr algn="ctr">
                <a:lnSpc>
                  <a:spcPts val="1343"/>
                </a:lnSpc>
              </a:pPr>
              <a:endParaRPr sz="1200"/>
            </a:p>
          </p:txBody>
        </p:sp>
      </p:grpSp>
      <p:sp>
        <p:nvSpPr>
          <p:cNvPr id="6" name="Freeform 6"/>
          <p:cNvSpPr/>
          <p:nvPr/>
        </p:nvSpPr>
        <p:spPr>
          <a:xfrm rot="-10800000">
            <a:off x="8011561" y="5779334"/>
            <a:ext cx="563043" cy="266742"/>
          </a:xfrm>
          <a:custGeom>
            <a:avLst/>
            <a:gdLst/>
            <a:ahLst/>
            <a:cxnLst/>
            <a:rect l="l" t="t" r="r" b="b"/>
            <a:pathLst>
              <a:path w="844565" h="400113">
                <a:moveTo>
                  <a:pt x="0" y="0"/>
                </a:moveTo>
                <a:lnTo>
                  <a:pt x="844565" y="0"/>
                </a:lnTo>
                <a:lnTo>
                  <a:pt x="844565" y="400113"/>
                </a:lnTo>
                <a:lnTo>
                  <a:pt x="0" y="400113"/>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sp>
      <p:sp>
        <p:nvSpPr>
          <p:cNvPr id="7" name="Freeform 7"/>
          <p:cNvSpPr/>
          <p:nvPr/>
        </p:nvSpPr>
        <p:spPr>
          <a:xfrm>
            <a:off x="1049503" y="977347"/>
            <a:ext cx="8796329" cy="5677238"/>
          </a:xfrm>
          <a:custGeom>
            <a:avLst/>
            <a:gdLst/>
            <a:ahLst/>
            <a:cxnLst/>
            <a:rect l="l" t="t" r="r" b="b"/>
            <a:pathLst>
              <a:path w="13194493" h="11606267">
                <a:moveTo>
                  <a:pt x="0" y="0"/>
                </a:moveTo>
                <a:lnTo>
                  <a:pt x="13194493" y="0"/>
                </a:lnTo>
                <a:lnTo>
                  <a:pt x="13194493" y="11606268"/>
                </a:lnTo>
                <a:lnTo>
                  <a:pt x="0" y="11606268"/>
                </a:lnTo>
                <a:lnTo>
                  <a:pt x="0" y="0"/>
                </a:lnTo>
                <a:close/>
              </a:path>
            </a:pathLst>
          </a:custGeom>
          <a:blipFill>
            <a:blip r:embed="rId2"/>
            <a:stretch>
              <a:fillRect/>
            </a:stretch>
          </a:blipFill>
        </p:spPr>
      </p:sp>
      <p:grpSp>
        <p:nvGrpSpPr>
          <p:cNvPr id="18" name="Group 10">
            <a:extLst>
              <a:ext uri="{FF2B5EF4-FFF2-40B4-BE49-F238E27FC236}">
                <a16:creationId xmlns:a16="http://schemas.microsoft.com/office/drawing/2014/main" id="{F1F58034-514D-F803-FD44-C8CFAB90EC4D}"/>
              </a:ext>
            </a:extLst>
          </p:cNvPr>
          <p:cNvGrpSpPr/>
          <p:nvPr/>
        </p:nvGrpSpPr>
        <p:grpSpPr>
          <a:xfrm>
            <a:off x="6568463" y="5418147"/>
            <a:ext cx="1191948" cy="986128"/>
            <a:chOff x="0" y="0"/>
            <a:chExt cx="18228634" cy="18502982"/>
          </a:xfrm>
        </p:grpSpPr>
        <p:sp>
          <p:nvSpPr>
            <p:cNvPr id="19" name="Freeform 11">
              <a:extLst>
                <a:ext uri="{FF2B5EF4-FFF2-40B4-BE49-F238E27FC236}">
                  <a16:creationId xmlns:a16="http://schemas.microsoft.com/office/drawing/2014/main" id="{F65B81ED-3E0E-C546-D259-9DA2FFCE9722}"/>
                </a:ext>
              </a:extLst>
            </p:cNvPr>
            <p:cNvSpPr/>
            <p:nvPr/>
          </p:nvSpPr>
          <p:spPr>
            <a:xfrm>
              <a:off x="0" y="0"/>
              <a:ext cx="18228635" cy="18502982"/>
            </a:xfrm>
            <a:custGeom>
              <a:avLst/>
              <a:gdLst/>
              <a:ahLst/>
              <a:cxnLst/>
              <a:rect l="l" t="t" r="r" b="b"/>
              <a:pathLst>
                <a:path w="18228635" h="18502982">
                  <a:moveTo>
                    <a:pt x="18228635" y="9251602"/>
                  </a:moveTo>
                  <a:cubicBezTo>
                    <a:pt x="18228635" y="14360851"/>
                    <a:pt x="14147936" y="18502982"/>
                    <a:pt x="9114317" y="18502982"/>
                  </a:cubicBezTo>
                  <a:cubicBezTo>
                    <a:pt x="4080626" y="18502982"/>
                    <a:pt x="0" y="14360851"/>
                    <a:pt x="0" y="9251602"/>
                  </a:cubicBezTo>
                  <a:cubicBezTo>
                    <a:pt x="0" y="4142094"/>
                    <a:pt x="4080626" y="0"/>
                    <a:pt x="9114317" y="0"/>
                  </a:cubicBezTo>
                  <a:cubicBezTo>
                    <a:pt x="14148009" y="0"/>
                    <a:pt x="18228635" y="4142094"/>
                    <a:pt x="18228635" y="9251602"/>
                  </a:cubicBezTo>
                  <a:close/>
                </a:path>
              </a:pathLst>
            </a:custGeom>
            <a:blipFill>
              <a:blip r:embed="rId5"/>
              <a:stretch>
                <a:fillRect t="-90" r="-15098" b="-4155"/>
              </a:stretch>
            </a:blipFill>
          </p:spPr>
          <p:txBody>
            <a:bodyPr/>
            <a:lstStyle/>
            <a:p>
              <a:endParaRPr lang="ar-SA" sz="1200" dirty="0"/>
            </a:p>
          </p:txBody>
        </p:sp>
      </p:grpSp>
      <p:sp>
        <p:nvSpPr>
          <p:cNvPr id="22" name="TextBox 10">
            <a:extLst>
              <a:ext uri="{FF2B5EF4-FFF2-40B4-BE49-F238E27FC236}">
                <a16:creationId xmlns:a16="http://schemas.microsoft.com/office/drawing/2014/main" id="{D66AE016-C2B8-5626-66CA-CB510A3E8836}"/>
              </a:ext>
            </a:extLst>
          </p:cNvPr>
          <p:cNvSpPr txBox="1"/>
          <p:nvPr/>
        </p:nvSpPr>
        <p:spPr>
          <a:xfrm>
            <a:off x="2890618" y="1217426"/>
            <a:ext cx="2774448" cy="986127"/>
          </a:xfrm>
          <a:prstGeom prst="rect">
            <a:avLst/>
          </a:prstGeom>
        </p:spPr>
        <p:txBody>
          <a:bodyPr lIns="33867" tIns="33867" rIns="33867" bIns="33867" rtlCol="0" anchor="ctr"/>
          <a:lstStyle/>
          <a:p>
            <a:pPr algn="ctr">
              <a:lnSpc>
                <a:spcPts val="1343"/>
              </a:lnSpc>
            </a:pPr>
            <a:endParaRPr sz="1200"/>
          </a:p>
        </p:txBody>
      </p:sp>
      <p:grpSp>
        <p:nvGrpSpPr>
          <p:cNvPr id="11" name="Group 7">
            <a:extLst>
              <a:ext uri="{FF2B5EF4-FFF2-40B4-BE49-F238E27FC236}">
                <a16:creationId xmlns:a16="http://schemas.microsoft.com/office/drawing/2014/main" id="{DF0D5B3C-DCE9-1868-7121-08B13B9C92F3}"/>
              </a:ext>
            </a:extLst>
          </p:cNvPr>
          <p:cNvGrpSpPr/>
          <p:nvPr/>
        </p:nvGrpSpPr>
        <p:grpSpPr>
          <a:xfrm>
            <a:off x="2755461" y="5814753"/>
            <a:ext cx="3707187" cy="290616"/>
            <a:chOff x="0" y="0"/>
            <a:chExt cx="1545130" cy="121127"/>
          </a:xfrm>
        </p:grpSpPr>
        <p:sp>
          <p:nvSpPr>
            <p:cNvPr id="12" name="Freeform 8">
              <a:extLst>
                <a:ext uri="{FF2B5EF4-FFF2-40B4-BE49-F238E27FC236}">
                  <a16:creationId xmlns:a16="http://schemas.microsoft.com/office/drawing/2014/main" id="{EE30FED2-2702-BF81-1B44-52CDDE164CCC}"/>
                </a:ext>
              </a:extLst>
            </p:cNvPr>
            <p:cNvSpPr/>
            <p:nvPr/>
          </p:nvSpPr>
          <p:spPr>
            <a:xfrm>
              <a:off x="0" y="0"/>
              <a:ext cx="1545130" cy="121127"/>
            </a:xfrm>
            <a:custGeom>
              <a:avLst/>
              <a:gdLst/>
              <a:ahLst/>
              <a:cxnLst/>
              <a:rect l="l" t="t" r="r" b="b"/>
              <a:pathLst>
                <a:path w="1545130" h="121127">
                  <a:moveTo>
                    <a:pt x="60563" y="0"/>
                  </a:moveTo>
                  <a:lnTo>
                    <a:pt x="1484567" y="0"/>
                  </a:lnTo>
                  <a:cubicBezTo>
                    <a:pt x="1518015" y="0"/>
                    <a:pt x="1545130" y="27115"/>
                    <a:pt x="1545130" y="60563"/>
                  </a:cubicBezTo>
                  <a:lnTo>
                    <a:pt x="1545130" y="60563"/>
                  </a:lnTo>
                  <a:cubicBezTo>
                    <a:pt x="1545130" y="76626"/>
                    <a:pt x="1538749" y="92030"/>
                    <a:pt x="1527392" y="103388"/>
                  </a:cubicBezTo>
                  <a:cubicBezTo>
                    <a:pt x="1516034" y="114746"/>
                    <a:pt x="1500629" y="121127"/>
                    <a:pt x="1484567" y="121127"/>
                  </a:cubicBezTo>
                  <a:lnTo>
                    <a:pt x="60563" y="121127"/>
                  </a:lnTo>
                  <a:cubicBezTo>
                    <a:pt x="27115" y="121127"/>
                    <a:pt x="0" y="94012"/>
                    <a:pt x="0" y="60563"/>
                  </a:cubicBezTo>
                  <a:lnTo>
                    <a:pt x="0" y="60563"/>
                  </a:lnTo>
                  <a:cubicBezTo>
                    <a:pt x="0" y="27115"/>
                    <a:pt x="27115" y="0"/>
                    <a:pt x="60563" y="0"/>
                  </a:cubicBezTo>
                  <a:close/>
                </a:path>
              </a:pathLst>
            </a:custGeom>
            <a:solidFill>
              <a:srgbClr val="FFFFFF"/>
            </a:solidFill>
            <a:ln cap="rnd">
              <a:noFill/>
              <a:prstDash val="solid"/>
              <a:round/>
            </a:ln>
          </p:spPr>
        </p:sp>
        <p:sp>
          <p:nvSpPr>
            <p:cNvPr id="16" name="TextBox 9">
              <a:extLst>
                <a:ext uri="{FF2B5EF4-FFF2-40B4-BE49-F238E27FC236}">
                  <a16:creationId xmlns:a16="http://schemas.microsoft.com/office/drawing/2014/main" id="{B68A6D14-58E2-D397-CD18-F23B79FF4AC9}"/>
                </a:ext>
              </a:extLst>
            </p:cNvPr>
            <p:cNvSpPr txBox="1"/>
            <p:nvPr/>
          </p:nvSpPr>
          <p:spPr>
            <a:xfrm>
              <a:off x="0" y="0"/>
              <a:ext cx="1545130" cy="121127"/>
            </a:xfrm>
            <a:prstGeom prst="rect">
              <a:avLst/>
            </a:prstGeom>
          </p:spPr>
          <p:txBody>
            <a:bodyPr lIns="33867" tIns="33867" rIns="33867" bIns="33867" rtlCol="0" anchor="ctr"/>
            <a:lstStyle/>
            <a:p>
              <a:pPr algn="ctr">
                <a:lnSpc>
                  <a:spcPts val="1343"/>
                </a:lnSpc>
              </a:pPr>
              <a:endParaRPr sz="1200"/>
            </a:p>
          </p:txBody>
        </p:sp>
      </p:grpSp>
      <p:sp>
        <p:nvSpPr>
          <p:cNvPr id="24" name="مربع نص 23">
            <a:extLst>
              <a:ext uri="{FF2B5EF4-FFF2-40B4-BE49-F238E27FC236}">
                <a16:creationId xmlns:a16="http://schemas.microsoft.com/office/drawing/2014/main" id="{121CFC12-C038-105D-77D6-9FE0A7D9DE69}"/>
              </a:ext>
            </a:extLst>
          </p:cNvPr>
          <p:cNvSpPr txBox="1"/>
          <p:nvPr/>
        </p:nvSpPr>
        <p:spPr>
          <a:xfrm>
            <a:off x="2994395" y="5855370"/>
            <a:ext cx="3309471" cy="259045"/>
          </a:xfrm>
          <a:prstGeom prst="rect">
            <a:avLst/>
          </a:prstGeom>
          <a:noFill/>
        </p:spPr>
        <p:txBody>
          <a:bodyPr wrap="square">
            <a:spAutoFit/>
          </a:bodyPr>
          <a:lstStyle/>
          <a:p>
            <a:pPr algn="l">
              <a:lnSpc>
                <a:spcPts val="1343"/>
              </a:lnSpc>
            </a:pPr>
            <a:r>
              <a:rPr lang="en-US" sz="1200" dirty="0">
                <a:solidFill>
                  <a:srgbClr val="121212"/>
                </a:solidFill>
                <a:latin typeface="Heading Now 71-78"/>
                <a:ea typeface="Heading Now 71-78"/>
                <a:cs typeface="Heading Now 71-78"/>
                <a:sym typeface="Heading Now 71-78"/>
              </a:rPr>
              <a:t>@</a:t>
            </a:r>
            <a:r>
              <a:rPr lang="en-US" sz="1200" u="sng" dirty="0">
                <a:solidFill>
                  <a:srgbClr val="121212"/>
                </a:solidFill>
                <a:latin typeface="Heading Now 71-78"/>
                <a:ea typeface="Heading Now 71-78"/>
                <a:cs typeface="Heading Now 71-78"/>
                <a:sym typeface="Heading Now 71-78"/>
                <a:hlinkClick r:id="rId6" tooltip="https://www.linkedin.com/in/akram-mohammed-ahmed-ph-d-m-b-a-5859005b?lipi=urn%3Ali%3Apage%3Ad_flagship3_profile_view_base_contact_details%3BIiweHiqLQwurJK%2BeJ8sM8A%3D%3D"/>
              </a:rPr>
              <a:t>linkedin.com/in/akram-mohammed</a:t>
            </a:r>
          </a:p>
        </p:txBody>
      </p:sp>
      <p:sp>
        <p:nvSpPr>
          <p:cNvPr id="25" name="WordArt 8">
            <a:extLst>
              <a:ext uri="{FF2B5EF4-FFF2-40B4-BE49-F238E27FC236}">
                <a16:creationId xmlns:a16="http://schemas.microsoft.com/office/drawing/2014/main" id="{3F107349-5495-00BA-7409-4E19C8093BB8}"/>
              </a:ext>
            </a:extLst>
          </p:cNvPr>
          <p:cNvSpPr>
            <a:spLocks noChangeArrowheads="1" noChangeShapeType="1" noTextEdit="1"/>
          </p:cNvSpPr>
          <p:nvPr/>
        </p:nvSpPr>
        <p:spPr bwMode="auto">
          <a:xfrm>
            <a:off x="3314700" y="222250"/>
            <a:ext cx="5676900" cy="613833"/>
          </a:xfrm>
          <a:prstGeom prst="rect">
            <a:avLst/>
          </a:prstGeom>
        </p:spPr>
        <p:txBody>
          <a:bodyPr wrap="none" fromWordArt="1">
            <a:prstTxWarp prst="textPlain">
              <a:avLst>
                <a:gd name="adj" fmla="val 50000"/>
              </a:avLst>
            </a:prstTxWarp>
          </a:bodyPr>
          <a:lstStyle/>
          <a:p>
            <a:pPr algn="ctr" rtl="1"/>
            <a:r>
              <a:rPr lang="ar-SA" sz="1800" dirty="0">
                <a:effectLst/>
                <a:latin typeface="Traditional Arabic" panose="02020603050405020304" pitchFamily="18" charset="-78"/>
                <a:ea typeface="Times New Roman" panose="02020603050405020304" pitchFamily="18" charset="0"/>
                <a:cs typeface="PT Bold Heading" panose="02010400000000000000" pitchFamily="2" charset="-78"/>
              </a:rPr>
              <a:t>الحوافز والأجور التشجيعية</a:t>
            </a:r>
            <a:endParaRPr lang="ar-SA" sz="2400" kern="10" dirty="0">
              <a:ln w="9525">
                <a:solidFill>
                  <a:srgbClr val="800000"/>
                </a:solidFill>
                <a:round/>
                <a:headEnd/>
                <a:tailEnd/>
              </a:ln>
              <a:solidFill>
                <a:srgbClr val="80008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endParaRPr>
          </a:p>
        </p:txBody>
      </p:sp>
      <p:sp>
        <p:nvSpPr>
          <p:cNvPr id="26" name="عنوان فرعي 2">
            <a:extLst>
              <a:ext uri="{FF2B5EF4-FFF2-40B4-BE49-F238E27FC236}">
                <a16:creationId xmlns:a16="http://schemas.microsoft.com/office/drawing/2014/main" id="{8E2BE60A-C594-5B3F-EA4B-994B383FD983}"/>
              </a:ext>
            </a:extLst>
          </p:cNvPr>
          <p:cNvSpPr txBox="1">
            <a:spLocks/>
          </p:cNvSpPr>
          <p:nvPr/>
        </p:nvSpPr>
        <p:spPr>
          <a:xfrm>
            <a:off x="2890618" y="1514546"/>
            <a:ext cx="6096000" cy="3381375"/>
          </a:xfrm>
          <a:prstGeom prst="rect">
            <a:avLst/>
          </a:prstGeom>
        </p:spPr>
        <p:txBody>
          <a:bodyPr rtlCol="1">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r" rtl="1">
              <a:lnSpc>
                <a:spcPct val="150000"/>
              </a:lnSpc>
              <a:defRPr/>
            </a:pPr>
            <a:endParaRPr lang="ar-SA" sz="2133" b="1" dirty="0">
              <a:solidFill>
                <a:schemeClr val="bg1"/>
              </a:solidFill>
            </a:endParaRPr>
          </a:p>
        </p:txBody>
      </p:sp>
      <p:sp>
        <p:nvSpPr>
          <p:cNvPr id="9" name="مربع نص 8">
            <a:extLst>
              <a:ext uri="{FF2B5EF4-FFF2-40B4-BE49-F238E27FC236}">
                <a16:creationId xmlns:a16="http://schemas.microsoft.com/office/drawing/2014/main" id="{078BF962-6274-FEB1-4B64-109A851B4A21}"/>
              </a:ext>
            </a:extLst>
          </p:cNvPr>
          <p:cNvSpPr txBox="1"/>
          <p:nvPr/>
        </p:nvSpPr>
        <p:spPr>
          <a:xfrm>
            <a:off x="669957" y="915172"/>
            <a:ext cx="11090494" cy="2769989"/>
          </a:xfrm>
          <a:prstGeom prst="rect">
            <a:avLst/>
          </a:prstGeom>
          <a:noFill/>
        </p:spPr>
        <p:txBody>
          <a:bodyPr wrap="square">
            <a:spAutoFit/>
          </a:bodyPr>
          <a:lstStyle/>
          <a:p>
            <a:pPr marL="51435" algn="r" rtl="1">
              <a:tabLst>
                <a:tab pos="5486400" algn="r"/>
              </a:tabLst>
            </a:pPr>
            <a:r>
              <a:rPr lang="ar-SA" sz="1600" dirty="0">
                <a:effectLst/>
                <a:latin typeface="Times New Roman" panose="02020603050405020304" pitchFamily="18" charset="0"/>
                <a:ea typeface="Times New Roman" panose="02020603050405020304" pitchFamily="18" charset="0"/>
                <a:cs typeface="Simplified Arabic" panose="02020603050405020304" pitchFamily="18" charset="-78"/>
              </a:rPr>
              <a:t>	</a:t>
            </a:r>
            <a:endParaRPr lang="en-US" sz="1600" dirty="0">
              <a:effectLst/>
              <a:latin typeface="Times New Roman" panose="02020603050405020304" pitchFamily="18" charset="0"/>
              <a:ea typeface="Times New Roman" panose="02020603050405020304" pitchFamily="18" charset="0"/>
            </a:endParaRPr>
          </a:p>
          <a:p>
            <a:pPr marL="51435" algn="r" rtl="1">
              <a:tabLst>
                <a:tab pos="5486400" algn="r"/>
              </a:tabLst>
            </a:pPr>
            <a:r>
              <a:rPr lang="ar-SA" sz="1600" b="1" dirty="0">
                <a:effectLst/>
                <a:latin typeface="Times New Roman" panose="02020603050405020304" pitchFamily="18" charset="0"/>
                <a:ea typeface="Times New Roman" panose="02020603050405020304" pitchFamily="18" charset="0"/>
                <a:cs typeface="Simplified Arabic" panose="02020603050405020304" pitchFamily="18" charset="-78"/>
              </a:rPr>
              <a:t>الحوافز التشجيعية لموظفي الانتاج :</a:t>
            </a:r>
            <a:endParaRPr lang="en-US" sz="1600" dirty="0">
              <a:effectLst/>
              <a:latin typeface="Times New Roman" panose="02020603050405020304" pitchFamily="18" charset="0"/>
              <a:ea typeface="Times New Roman" panose="02020603050405020304" pitchFamily="18" charset="0"/>
            </a:endParaRPr>
          </a:p>
          <a:p>
            <a:pPr algn="just" rtl="1">
              <a:lnSpc>
                <a:spcPct val="200000"/>
              </a:lnSpc>
              <a:tabLst>
                <a:tab pos="2115185" algn="l"/>
              </a:tabLst>
            </a:pPr>
            <a:r>
              <a:rPr lang="ar-SA" sz="1600" dirty="0">
                <a:effectLst/>
                <a:latin typeface="Times New Roman" panose="02020603050405020304" pitchFamily="18" charset="0"/>
                <a:ea typeface="Times New Roman" panose="02020603050405020304" pitchFamily="18" charset="0"/>
                <a:cs typeface="Simplified Arabic" panose="02020603050405020304" pitchFamily="18" charset="-78"/>
              </a:rPr>
              <a:t>يحصل العامل على حد ادنى من الأجر مقابل تحقيق رقم معين من الانتاج بجودة محددة اما ما يزيد عن رقم الانتاج فيحصل العامل على حافز مقابل كل وحدة اضافية بنفس الجودة ، ويعرف هذا النوع من الحوافز باسم " خطة الانتاج </a:t>
            </a:r>
            <a:r>
              <a:rPr lang="ar-SA" sz="1600" dirty="0" err="1">
                <a:effectLst/>
                <a:latin typeface="Times New Roman" panose="02020603050405020304" pitchFamily="18" charset="0"/>
                <a:ea typeface="Times New Roman" panose="02020603050405020304" pitchFamily="18" charset="0"/>
                <a:cs typeface="Simplified Arabic" panose="02020603050405020304" pitchFamily="18" charset="-78"/>
              </a:rPr>
              <a:t>الاضافى</a:t>
            </a:r>
            <a:r>
              <a:rPr lang="ar-SA" sz="1600" dirty="0">
                <a:effectLst/>
                <a:latin typeface="Times New Roman" panose="02020603050405020304" pitchFamily="18" charset="0"/>
                <a:ea typeface="Times New Roman" panose="02020603050405020304" pitchFamily="18" charset="0"/>
                <a:cs typeface="Simplified Arabic" panose="02020603050405020304" pitchFamily="18" charset="-78"/>
              </a:rPr>
              <a:t> " ويتضح من ذلك ان تطبيق هذا النوع من الحوافز يؤدى الى وجود نوعين مختلفين من الأجور : النوع الاول يحصل عليه العامل </a:t>
            </a:r>
            <a:r>
              <a:rPr lang="ar-SA" sz="1600" dirty="0" err="1">
                <a:effectLst/>
                <a:latin typeface="Times New Roman" panose="02020603050405020304" pitchFamily="18" charset="0"/>
                <a:ea typeface="Times New Roman" panose="02020603050405020304" pitchFamily="18" charset="0"/>
                <a:cs typeface="Simplified Arabic" panose="02020603050405020304" pitchFamily="18" charset="-78"/>
              </a:rPr>
              <a:t>فى</a:t>
            </a:r>
            <a:r>
              <a:rPr lang="ar-SA" sz="1600" dirty="0">
                <a:effectLst/>
                <a:latin typeface="Times New Roman" panose="02020603050405020304" pitchFamily="18" charset="0"/>
                <a:ea typeface="Times New Roman" panose="02020603050405020304" pitchFamily="18" charset="0"/>
                <a:cs typeface="Simplified Arabic" panose="02020603050405020304" pitchFamily="18" charset="-78"/>
              </a:rPr>
              <a:t> حالة تحقيق مستوى الانتاج المخطط اما النوع </a:t>
            </a:r>
            <a:r>
              <a:rPr lang="ar-SA" sz="1600" dirty="0" err="1">
                <a:effectLst/>
                <a:latin typeface="Times New Roman" panose="02020603050405020304" pitchFamily="18" charset="0"/>
                <a:ea typeface="Times New Roman" panose="02020603050405020304" pitchFamily="18" charset="0"/>
                <a:cs typeface="Simplified Arabic" panose="02020603050405020304" pitchFamily="18" charset="-78"/>
              </a:rPr>
              <a:t>الثانى</a:t>
            </a:r>
            <a:r>
              <a:rPr lang="ar-SA" sz="1600" dirty="0">
                <a:effectLst/>
                <a:latin typeface="Times New Roman" panose="02020603050405020304" pitchFamily="18" charset="0"/>
                <a:ea typeface="Times New Roman" panose="02020603050405020304" pitchFamily="18" charset="0"/>
                <a:cs typeface="Simplified Arabic" panose="02020603050405020304" pitchFamily="18" charset="-78"/>
              </a:rPr>
              <a:t> فيحصل عليه العامل عند تخطى مستوى الانتاج المخطط . ( كما يوضح الشكل </a:t>
            </a:r>
            <a:r>
              <a:rPr lang="ar-SA" sz="1600" dirty="0" err="1">
                <a:effectLst/>
                <a:latin typeface="Times New Roman" panose="02020603050405020304" pitchFamily="18" charset="0"/>
                <a:ea typeface="Times New Roman" panose="02020603050405020304" pitchFamily="18" charset="0"/>
                <a:cs typeface="Simplified Arabic" panose="02020603050405020304" pitchFamily="18" charset="-78"/>
              </a:rPr>
              <a:t>التالى</a:t>
            </a:r>
            <a:r>
              <a:rPr lang="ar-SA" sz="1600" dirty="0">
                <a:effectLst/>
                <a:latin typeface="Times New Roman" panose="02020603050405020304" pitchFamily="18" charset="0"/>
                <a:ea typeface="Times New Roman" panose="02020603050405020304" pitchFamily="18" charset="0"/>
                <a:cs typeface="Simplified Arabic" panose="02020603050405020304" pitchFamily="18" charset="-78"/>
              </a:rPr>
              <a:t> )</a:t>
            </a:r>
            <a:endParaRPr lang="en-US" sz="1600" dirty="0">
              <a:effectLst/>
              <a:latin typeface="Times New Roman" panose="02020603050405020304" pitchFamily="18" charset="0"/>
              <a:ea typeface="Times New Roman" panose="02020603050405020304" pitchFamily="18" charset="0"/>
            </a:endParaRPr>
          </a:p>
          <a:p>
            <a:pPr algn="just" rtl="1">
              <a:lnSpc>
                <a:spcPct val="200000"/>
              </a:lnSpc>
              <a:tabLst>
                <a:tab pos="2115185" algn="l"/>
              </a:tabLst>
            </a:pPr>
            <a:r>
              <a:rPr lang="ar-SA" sz="1600" dirty="0">
                <a:effectLst/>
                <a:latin typeface="Times New Roman" panose="02020603050405020304" pitchFamily="18" charset="0"/>
                <a:ea typeface="Times New Roman" panose="02020603050405020304" pitchFamily="18" charset="0"/>
                <a:cs typeface="Simplified Arabic" panose="02020603050405020304" pitchFamily="18" charset="-78"/>
              </a:rPr>
              <a:t>ومن </a:t>
            </a:r>
            <a:r>
              <a:rPr lang="ar-SA" sz="1600" dirty="0" err="1">
                <a:effectLst/>
                <a:latin typeface="Times New Roman" panose="02020603050405020304" pitchFamily="18" charset="0"/>
                <a:ea typeface="Times New Roman" panose="02020603050405020304" pitchFamily="18" charset="0"/>
                <a:cs typeface="Simplified Arabic" panose="02020603050405020304" pitchFamily="18" charset="-78"/>
              </a:rPr>
              <a:t>الطبيعى</a:t>
            </a:r>
            <a:r>
              <a:rPr lang="ar-SA" sz="1600" dirty="0">
                <a:effectLst/>
                <a:latin typeface="Times New Roman" panose="02020603050405020304" pitchFamily="18" charset="0"/>
                <a:ea typeface="Times New Roman" panose="02020603050405020304" pitchFamily="18" charset="0"/>
                <a:cs typeface="Simplified Arabic" panose="02020603050405020304" pitchFamily="18" charset="-78"/>
              </a:rPr>
              <a:t> ان مستوى الاجور </a:t>
            </a:r>
            <a:r>
              <a:rPr lang="ar-SA" sz="1600" dirty="0" err="1">
                <a:effectLst/>
                <a:latin typeface="Times New Roman" panose="02020603050405020304" pitchFamily="18" charset="0"/>
                <a:ea typeface="Times New Roman" panose="02020603050405020304" pitchFamily="18" charset="0"/>
                <a:cs typeface="Simplified Arabic" panose="02020603050405020304" pitchFamily="18" charset="-78"/>
              </a:rPr>
              <a:t>فى</a:t>
            </a:r>
            <a:r>
              <a:rPr lang="ar-SA" sz="1600" dirty="0">
                <a:effectLst/>
                <a:latin typeface="Times New Roman" panose="02020603050405020304" pitchFamily="18" charset="0"/>
                <a:ea typeface="Times New Roman" panose="02020603050405020304" pitchFamily="18" charset="0"/>
                <a:cs typeface="Simplified Arabic" panose="02020603050405020304" pitchFamily="18" charset="-78"/>
              </a:rPr>
              <a:t> حالة تخطى مستوى الانتاج المخطط أعلى من الأجر </a:t>
            </a:r>
            <a:r>
              <a:rPr lang="ar-SA" sz="1600" dirty="0" err="1">
                <a:effectLst/>
                <a:latin typeface="Times New Roman" panose="02020603050405020304" pitchFamily="18" charset="0"/>
                <a:ea typeface="Times New Roman" panose="02020603050405020304" pitchFamily="18" charset="0"/>
                <a:cs typeface="Simplified Arabic" panose="02020603050405020304" pitchFamily="18" charset="-78"/>
              </a:rPr>
              <a:t>فى</a:t>
            </a:r>
            <a:r>
              <a:rPr lang="ar-SA" sz="1600" dirty="0">
                <a:effectLst/>
                <a:latin typeface="Times New Roman" panose="02020603050405020304" pitchFamily="18" charset="0"/>
                <a:ea typeface="Times New Roman" panose="02020603050405020304" pitchFamily="18" charset="0"/>
                <a:cs typeface="Simplified Arabic" panose="02020603050405020304" pitchFamily="18" charset="-78"/>
              </a:rPr>
              <a:t> حالة الانتاج المخطط حتى يكون ذلك حافزاً لزيادة الانتاج .</a:t>
            </a:r>
            <a:endParaRPr lang="en-US" sz="1600" dirty="0">
              <a:effectLst/>
              <a:latin typeface="Times New Roman" panose="02020603050405020304" pitchFamily="18" charset="0"/>
              <a:ea typeface="Times New Roman" panose="02020603050405020304" pitchFamily="18" charset="0"/>
            </a:endParaRPr>
          </a:p>
          <a:p>
            <a:endParaRPr lang="en-US" sz="1200" dirty="0"/>
          </a:p>
        </p:txBody>
      </p:sp>
      <p:pic>
        <p:nvPicPr>
          <p:cNvPr id="10" name="صورة 9">
            <a:extLst>
              <a:ext uri="{FF2B5EF4-FFF2-40B4-BE49-F238E27FC236}">
                <a16:creationId xmlns:a16="http://schemas.microsoft.com/office/drawing/2014/main" id="{0F7C8215-F85F-EFFA-8466-DE87FE3D9112}"/>
              </a:ext>
            </a:extLst>
          </p:cNvPr>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669957" y="3301413"/>
            <a:ext cx="5914210" cy="2303647"/>
          </a:xfrm>
          <a:prstGeom prst="rect">
            <a:avLst/>
          </a:prstGeom>
          <a:noFill/>
          <a:ln>
            <a:noFill/>
          </a:ln>
        </p:spPr>
      </p:pic>
    </p:spTree>
    <p:extLst>
      <p:ext uri="{BB962C8B-B14F-4D97-AF65-F5344CB8AC3E}">
        <p14:creationId xmlns:p14="http://schemas.microsoft.com/office/powerpoint/2010/main" val="8476977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nodeType="afterEffect" nodePh="1">
                                  <p:stCondLst>
                                    <p:cond delay="0"/>
                                  </p:stCondLst>
                                  <p:endCondLst>
                                    <p:cond evt="begin" delay="0">
                                      <p:tn val="5"/>
                                    </p:cond>
                                  </p:endCondLst>
                                  <p:iterate type="lt">
                                    <p:tmPct val="10000"/>
                                  </p:iterate>
                                  <p:childTnLst>
                                    <p:set>
                                      <p:cBhvr>
                                        <p:cTn id="6" dur="1" fill="hold">
                                          <p:stCondLst>
                                            <p:cond delay="0"/>
                                          </p:stCondLst>
                                        </p:cTn>
                                        <p:tgtEl>
                                          <p:spTgt spid="26">
                                            <p:txEl>
                                              <p:pRg st="0" end="0"/>
                                            </p:txEl>
                                          </p:spTgt>
                                        </p:tgtEl>
                                        <p:attrNameLst>
                                          <p:attrName>style.visibility</p:attrName>
                                        </p:attrNameLst>
                                      </p:cBhvr>
                                      <p:to>
                                        <p:strVal val="visible"/>
                                      </p:to>
                                    </p:set>
                                    <p:animEffect transition="in" filter="fade">
                                      <p:cBhvr>
                                        <p:cTn id="7" dur="500"/>
                                        <p:tgtEl>
                                          <p:spTgt spid="26">
                                            <p:txEl>
                                              <p:pRg st="0" end="0"/>
                                            </p:txEl>
                                          </p:spTgt>
                                        </p:tgtEl>
                                      </p:cBhvr>
                                    </p:animEffect>
                                    <p:anim calcmode="lin" valueType="num">
                                      <p:cBhvr>
                                        <p:cTn id="8" dur="500" fill="hold"/>
                                        <p:tgtEl>
                                          <p:spTgt spid="26">
                                            <p:txEl>
                                              <p:pRg st="0" end="0"/>
                                            </p:txEl>
                                          </p:spTgt>
                                        </p:tgtEl>
                                        <p:attrNameLst>
                                          <p:attrName>ppt_w</p:attrName>
                                        </p:attrNameLst>
                                      </p:cBhvr>
                                      <p:tavLst>
                                        <p:tav tm="0" fmla="#ppt_w*sin(2.5*pi*$)">
                                          <p:val>
                                            <p:fltVal val="0"/>
                                          </p:val>
                                        </p:tav>
                                        <p:tav tm="100000">
                                          <p:val>
                                            <p:fltVal val="1"/>
                                          </p:val>
                                        </p:tav>
                                      </p:tavLst>
                                    </p:anim>
                                    <p:anim calcmode="lin" valueType="num">
                                      <p:cBhvr>
                                        <p:cTn id="9" dur="500" fill="hold"/>
                                        <p:tgtEl>
                                          <p:spTgt spid="26">
                                            <p:txEl>
                                              <p:pRg st="0" end="0"/>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8809957">
            <a:off x="5026717" y="2673804"/>
            <a:ext cx="8796329" cy="7737511"/>
          </a:xfrm>
          <a:custGeom>
            <a:avLst/>
            <a:gdLst/>
            <a:ahLst/>
            <a:cxnLst/>
            <a:rect l="l" t="t" r="r" b="b"/>
            <a:pathLst>
              <a:path w="13194493" h="11606267">
                <a:moveTo>
                  <a:pt x="0" y="0"/>
                </a:moveTo>
                <a:lnTo>
                  <a:pt x="13194494" y="0"/>
                </a:lnTo>
                <a:lnTo>
                  <a:pt x="13194494" y="11606267"/>
                </a:lnTo>
                <a:lnTo>
                  <a:pt x="0" y="11606267"/>
                </a:lnTo>
                <a:lnTo>
                  <a:pt x="0" y="0"/>
                </a:lnTo>
                <a:close/>
              </a:path>
            </a:pathLst>
          </a:custGeom>
          <a:blipFill>
            <a:blip r:embed="rId2"/>
            <a:stretch>
              <a:fillRect/>
            </a:stretch>
          </a:blipFill>
        </p:spPr>
      </p:sp>
      <p:grpSp>
        <p:nvGrpSpPr>
          <p:cNvPr id="3" name="Group 3"/>
          <p:cNvGrpSpPr/>
          <p:nvPr/>
        </p:nvGrpSpPr>
        <p:grpSpPr>
          <a:xfrm>
            <a:off x="7746964" y="5659560"/>
            <a:ext cx="1092236" cy="506290"/>
            <a:chOff x="0" y="0"/>
            <a:chExt cx="455236" cy="211018"/>
          </a:xfrm>
        </p:grpSpPr>
        <p:sp>
          <p:nvSpPr>
            <p:cNvPr id="4" name="Freeform 4"/>
            <p:cNvSpPr/>
            <p:nvPr/>
          </p:nvSpPr>
          <p:spPr>
            <a:xfrm>
              <a:off x="0" y="0"/>
              <a:ext cx="455236" cy="211018"/>
            </a:xfrm>
            <a:custGeom>
              <a:avLst/>
              <a:gdLst/>
              <a:ahLst/>
              <a:cxnLst/>
              <a:rect l="l" t="t" r="r" b="b"/>
              <a:pathLst>
                <a:path w="455236" h="211018">
                  <a:moveTo>
                    <a:pt x="105509" y="0"/>
                  </a:moveTo>
                  <a:lnTo>
                    <a:pt x="349727" y="0"/>
                  </a:lnTo>
                  <a:cubicBezTo>
                    <a:pt x="407998" y="0"/>
                    <a:pt x="455236" y="47238"/>
                    <a:pt x="455236" y="105509"/>
                  </a:cubicBezTo>
                  <a:lnTo>
                    <a:pt x="455236" y="105509"/>
                  </a:lnTo>
                  <a:cubicBezTo>
                    <a:pt x="455236" y="133492"/>
                    <a:pt x="444120" y="160329"/>
                    <a:pt x="424334" y="180115"/>
                  </a:cubicBezTo>
                  <a:cubicBezTo>
                    <a:pt x="404547" y="199902"/>
                    <a:pt x="377710" y="211018"/>
                    <a:pt x="349727" y="211018"/>
                  </a:cubicBezTo>
                  <a:lnTo>
                    <a:pt x="105509" y="211018"/>
                  </a:lnTo>
                  <a:cubicBezTo>
                    <a:pt x="47238" y="211018"/>
                    <a:pt x="0" y="163780"/>
                    <a:pt x="0" y="105509"/>
                  </a:cubicBezTo>
                  <a:lnTo>
                    <a:pt x="0" y="105509"/>
                  </a:lnTo>
                  <a:cubicBezTo>
                    <a:pt x="0" y="47238"/>
                    <a:pt x="47238" y="0"/>
                    <a:pt x="105509" y="0"/>
                  </a:cubicBezTo>
                  <a:close/>
                </a:path>
              </a:pathLst>
            </a:custGeom>
            <a:solidFill>
              <a:srgbClr val="000000">
                <a:alpha val="0"/>
              </a:srgbClr>
            </a:solidFill>
            <a:ln w="38100" cap="rnd">
              <a:solidFill>
                <a:srgbClr val="FFFFFF"/>
              </a:solidFill>
              <a:prstDash val="solid"/>
              <a:round/>
            </a:ln>
          </p:spPr>
        </p:sp>
        <p:sp>
          <p:nvSpPr>
            <p:cNvPr id="5" name="TextBox 5"/>
            <p:cNvSpPr txBox="1"/>
            <p:nvPr/>
          </p:nvSpPr>
          <p:spPr>
            <a:xfrm>
              <a:off x="0" y="-9525"/>
              <a:ext cx="455236" cy="220543"/>
            </a:xfrm>
            <a:prstGeom prst="rect">
              <a:avLst/>
            </a:prstGeom>
          </p:spPr>
          <p:txBody>
            <a:bodyPr lIns="33867" tIns="33867" rIns="33867" bIns="33867" rtlCol="0" anchor="ctr"/>
            <a:lstStyle/>
            <a:p>
              <a:pPr algn="ctr">
                <a:lnSpc>
                  <a:spcPts val="1343"/>
                </a:lnSpc>
              </a:pPr>
              <a:endParaRPr sz="1200"/>
            </a:p>
          </p:txBody>
        </p:sp>
      </p:grpSp>
      <p:sp>
        <p:nvSpPr>
          <p:cNvPr id="6" name="Freeform 6"/>
          <p:cNvSpPr/>
          <p:nvPr/>
        </p:nvSpPr>
        <p:spPr>
          <a:xfrm rot="-10800000">
            <a:off x="8011561" y="5779334"/>
            <a:ext cx="563043" cy="266742"/>
          </a:xfrm>
          <a:custGeom>
            <a:avLst/>
            <a:gdLst/>
            <a:ahLst/>
            <a:cxnLst/>
            <a:rect l="l" t="t" r="r" b="b"/>
            <a:pathLst>
              <a:path w="844565" h="400113">
                <a:moveTo>
                  <a:pt x="0" y="0"/>
                </a:moveTo>
                <a:lnTo>
                  <a:pt x="844565" y="0"/>
                </a:lnTo>
                <a:lnTo>
                  <a:pt x="844565" y="400113"/>
                </a:lnTo>
                <a:lnTo>
                  <a:pt x="0" y="400113"/>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sp>
      <p:sp>
        <p:nvSpPr>
          <p:cNvPr id="7" name="Freeform 7"/>
          <p:cNvSpPr/>
          <p:nvPr/>
        </p:nvSpPr>
        <p:spPr>
          <a:xfrm>
            <a:off x="-477516" y="-2077952"/>
            <a:ext cx="8796329" cy="7737511"/>
          </a:xfrm>
          <a:custGeom>
            <a:avLst/>
            <a:gdLst/>
            <a:ahLst/>
            <a:cxnLst/>
            <a:rect l="l" t="t" r="r" b="b"/>
            <a:pathLst>
              <a:path w="13194493" h="11606267">
                <a:moveTo>
                  <a:pt x="0" y="0"/>
                </a:moveTo>
                <a:lnTo>
                  <a:pt x="13194493" y="0"/>
                </a:lnTo>
                <a:lnTo>
                  <a:pt x="13194493" y="11606268"/>
                </a:lnTo>
                <a:lnTo>
                  <a:pt x="0" y="11606268"/>
                </a:lnTo>
                <a:lnTo>
                  <a:pt x="0" y="0"/>
                </a:lnTo>
                <a:close/>
              </a:path>
            </a:pathLst>
          </a:custGeom>
          <a:blipFill>
            <a:blip r:embed="rId2"/>
            <a:stretch>
              <a:fillRect/>
            </a:stretch>
          </a:blipFill>
        </p:spPr>
      </p:sp>
      <p:grpSp>
        <p:nvGrpSpPr>
          <p:cNvPr id="18" name="Group 10">
            <a:extLst>
              <a:ext uri="{FF2B5EF4-FFF2-40B4-BE49-F238E27FC236}">
                <a16:creationId xmlns:a16="http://schemas.microsoft.com/office/drawing/2014/main" id="{F1F58034-514D-F803-FD44-C8CFAB90EC4D}"/>
              </a:ext>
            </a:extLst>
          </p:cNvPr>
          <p:cNvGrpSpPr/>
          <p:nvPr/>
        </p:nvGrpSpPr>
        <p:grpSpPr>
          <a:xfrm>
            <a:off x="6568463" y="5418147"/>
            <a:ext cx="1191948" cy="986128"/>
            <a:chOff x="0" y="0"/>
            <a:chExt cx="18228634" cy="18502982"/>
          </a:xfrm>
        </p:grpSpPr>
        <p:sp>
          <p:nvSpPr>
            <p:cNvPr id="19" name="Freeform 11">
              <a:extLst>
                <a:ext uri="{FF2B5EF4-FFF2-40B4-BE49-F238E27FC236}">
                  <a16:creationId xmlns:a16="http://schemas.microsoft.com/office/drawing/2014/main" id="{F65B81ED-3E0E-C546-D259-9DA2FFCE9722}"/>
                </a:ext>
              </a:extLst>
            </p:cNvPr>
            <p:cNvSpPr/>
            <p:nvPr/>
          </p:nvSpPr>
          <p:spPr>
            <a:xfrm>
              <a:off x="0" y="0"/>
              <a:ext cx="18228635" cy="18502982"/>
            </a:xfrm>
            <a:custGeom>
              <a:avLst/>
              <a:gdLst/>
              <a:ahLst/>
              <a:cxnLst/>
              <a:rect l="l" t="t" r="r" b="b"/>
              <a:pathLst>
                <a:path w="18228635" h="18502982">
                  <a:moveTo>
                    <a:pt x="18228635" y="9251602"/>
                  </a:moveTo>
                  <a:cubicBezTo>
                    <a:pt x="18228635" y="14360851"/>
                    <a:pt x="14147936" y="18502982"/>
                    <a:pt x="9114317" y="18502982"/>
                  </a:cubicBezTo>
                  <a:cubicBezTo>
                    <a:pt x="4080626" y="18502982"/>
                    <a:pt x="0" y="14360851"/>
                    <a:pt x="0" y="9251602"/>
                  </a:cubicBezTo>
                  <a:cubicBezTo>
                    <a:pt x="0" y="4142094"/>
                    <a:pt x="4080626" y="0"/>
                    <a:pt x="9114317" y="0"/>
                  </a:cubicBezTo>
                  <a:cubicBezTo>
                    <a:pt x="14148009" y="0"/>
                    <a:pt x="18228635" y="4142094"/>
                    <a:pt x="18228635" y="9251602"/>
                  </a:cubicBezTo>
                  <a:close/>
                </a:path>
              </a:pathLst>
            </a:custGeom>
            <a:blipFill>
              <a:blip r:embed="rId5"/>
              <a:stretch>
                <a:fillRect t="-90" r="-15098" b="-4155"/>
              </a:stretch>
            </a:blipFill>
          </p:spPr>
          <p:txBody>
            <a:bodyPr/>
            <a:lstStyle/>
            <a:p>
              <a:endParaRPr lang="ar-SA" sz="1200" dirty="0"/>
            </a:p>
          </p:txBody>
        </p:sp>
      </p:grpSp>
      <p:sp>
        <p:nvSpPr>
          <p:cNvPr id="22" name="TextBox 10">
            <a:extLst>
              <a:ext uri="{FF2B5EF4-FFF2-40B4-BE49-F238E27FC236}">
                <a16:creationId xmlns:a16="http://schemas.microsoft.com/office/drawing/2014/main" id="{D66AE016-C2B8-5626-66CA-CB510A3E8836}"/>
              </a:ext>
            </a:extLst>
          </p:cNvPr>
          <p:cNvSpPr txBox="1"/>
          <p:nvPr/>
        </p:nvSpPr>
        <p:spPr>
          <a:xfrm>
            <a:off x="2890618" y="1217426"/>
            <a:ext cx="2774448" cy="986127"/>
          </a:xfrm>
          <a:prstGeom prst="rect">
            <a:avLst/>
          </a:prstGeom>
        </p:spPr>
        <p:txBody>
          <a:bodyPr lIns="33867" tIns="33867" rIns="33867" bIns="33867" rtlCol="0" anchor="ctr"/>
          <a:lstStyle/>
          <a:p>
            <a:pPr algn="ctr">
              <a:lnSpc>
                <a:spcPts val="1343"/>
              </a:lnSpc>
            </a:pPr>
            <a:endParaRPr sz="1200"/>
          </a:p>
        </p:txBody>
      </p:sp>
      <p:grpSp>
        <p:nvGrpSpPr>
          <p:cNvPr id="11" name="Group 7">
            <a:extLst>
              <a:ext uri="{FF2B5EF4-FFF2-40B4-BE49-F238E27FC236}">
                <a16:creationId xmlns:a16="http://schemas.microsoft.com/office/drawing/2014/main" id="{DF0D5B3C-DCE9-1868-7121-08B13B9C92F3}"/>
              </a:ext>
            </a:extLst>
          </p:cNvPr>
          <p:cNvGrpSpPr/>
          <p:nvPr/>
        </p:nvGrpSpPr>
        <p:grpSpPr>
          <a:xfrm>
            <a:off x="2755461" y="5814753"/>
            <a:ext cx="3707187" cy="290616"/>
            <a:chOff x="0" y="0"/>
            <a:chExt cx="1545130" cy="121127"/>
          </a:xfrm>
        </p:grpSpPr>
        <p:sp>
          <p:nvSpPr>
            <p:cNvPr id="12" name="Freeform 8">
              <a:extLst>
                <a:ext uri="{FF2B5EF4-FFF2-40B4-BE49-F238E27FC236}">
                  <a16:creationId xmlns:a16="http://schemas.microsoft.com/office/drawing/2014/main" id="{EE30FED2-2702-BF81-1B44-52CDDE164CCC}"/>
                </a:ext>
              </a:extLst>
            </p:cNvPr>
            <p:cNvSpPr/>
            <p:nvPr/>
          </p:nvSpPr>
          <p:spPr>
            <a:xfrm>
              <a:off x="0" y="0"/>
              <a:ext cx="1545130" cy="121127"/>
            </a:xfrm>
            <a:custGeom>
              <a:avLst/>
              <a:gdLst/>
              <a:ahLst/>
              <a:cxnLst/>
              <a:rect l="l" t="t" r="r" b="b"/>
              <a:pathLst>
                <a:path w="1545130" h="121127">
                  <a:moveTo>
                    <a:pt x="60563" y="0"/>
                  </a:moveTo>
                  <a:lnTo>
                    <a:pt x="1484567" y="0"/>
                  </a:lnTo>
                  <a:cubicBezTo>
                    <a:pt x="1518015" y="0"/>
                    <a:pt x="1545130" y="27115"/>
                    <a:pt x="1545130" y="60563"/>
                  </a:cubicBezTo>
                  <a:lnTo>
                    <a:pt x="1545130" y="60563"/>
                  </a:lnTo>
                  <a:cubicBezTo>
                    <a:pt x="1545130" y="76626"/>
                    <a:pt x="1538749" y="92030"/>
                    <a:pt x="1527392" y="103388"/>
                  </a:cubicBezTo>
                  <a:cubicBezTo>
                    <a:pt x="1516034" y="114746"/>
                    <a:pt x="1500629" y="121127"/>
                    <a:pt x="1484567" y="121127"/>
                  </a:cubicBezTo>
                  <a:lnTo>
                    <a:pt x="60563" y="121127"/>
                  </a:lnTo>
                  <a:cubicBezTo>
                    <a:pt x="27115" y="121127"/>
                    <a:pt x="0" y="94012"/>
                    <a:pt x="0" y="60563"/>
                  </a:cubicBezTo>
                  <a:lnTo>
                    <a:pt x="0" y="60563"/>
                  </a:lnTo>
                  <a:cubicBezTo>
                    <a:pt x="0" y="27115"/>
                    <a:pt x="27115" y="0"/>
                    <a:pt x="60563" y="0"/>
                  </a:cubicBezTo>
                  <a:close/>
                </a:path>
              </a:pathLst>
            </a:custGeom>
            <a:solidFill>
              <a:srgbClr val="FFFFFF"/>
            </a:solidFill>
            <a:ln cap="rnd">
              <a:noFill/>
              <a:prstDash val="solid"/>
              <a:round/>
            </a:ln>
          </p:spPr>
        </p:sp>
        <p:sp>
          <p:nvSpPr>
            <p:cNvPr id="16" name="TextBox 9">
              <a:extLst>
                <a:ext uri="{FF2B5EF4-FFF2-40B4-BE49-F238E27FC236}">
                  <a16:creationId xmlns:a16="http://schemas.microsoft.com/office/drawing/2014/main" id="{B68A6D14-58E2-D397-CD18-F23B79FF4AC9}"/>
                </a:ext>
              </a:extLst>
            </p:cNvPr>
            <p:cNvSpPr txBox="1"/>
            <p:nvPr/>
          </p:nvSpPr>
          <p:spPr>
            <a:xfrm>
              <a:off x="0" y="0"/>
              <a:ext cx="1545130" cy="121127"/>
            </a:xfrm>
            <a:prstGeom prst="rect">
              <a:avLst/>
            </a:prstGeom>
          </p:spPr>
          <p:txBody>
            <a:bodyPr lIns="33867" tIns="33867" rIns="33867" bIns="33867" rtlCol="0" anchor="ctr"/>
            <a:lstStyle/>
            <a:p>
              <a:pPr algn="ctr">
                <a:lnSpc>
                  <a:spcPts val="1343"/>
                </a:lnSpc>
              </a:pPr>
              <a:endParaRPr sz="1200"/>
            </a:p>
          </p:txBody>
        </p:sp>
      </p:grpSp>
      <p:sp>
        <p:nvSpPr>
          <p:cNvPr id="24" name="مربع نص 23">
            <a:extLst>
              <a:ext uri="{FF2B5EF4-FFF2-40B4-BE49-F238E27FC236}">
                <a16:creationId xmlns:a16="http://schemas.microsoft.com/office/drawing/2014/main" id="{121CFC12-C038-105D-77D6-9FE0A7D9DE69}"/>
              </a:ext>
            </a:extLst>
          </p:cNvPr>
          <p:cNvSpPr txBox="1"/>
          <p:nvPr/>
        </p:nvSpPr>
        <p:spPr>
          <a:xfrm>
            <a:off x="2994395" y="5855370"/>
            <a:ext cx="3309471" cy="259045"/>
          </a:xfrm>
          <a:prstGeom prst="rect">
            <a:avLst/>
          </a:prstGeom>
          <a:noFill/>
        </p:spPr>
        <p:txBody>
          <a:bodyPr wrap="square">
            <a:spAutoFit/>
          </a:bodyPr>
          <a:lstStyle/>
          <a:p>
            <a:pPr algn="l">
              <a:lnSpc>
                <a:spcPts val="1343"/>
              </a:lnSpc>
            </a:pPr>
            <a:r>
              <a:rPr lang="en-US" sz="1200" dirty="0">
                <a:solidFill>
                  <a:srgbClr val="121212"/>
                </a:solidFill>
                <a:latin typeface="Heading Now 71-78"/>
                <a:ea typeface="Heading Now 71-78"/>
                <a:cs typeface="Heading Now 71-78"/>
                <a:sym typeface="Heading Now 71-78"/>
              </a:rPr>
              <a:t>@</a:t>
            </a:r>
            <a:r>
              <a:rPr lang="en-US" sz="1200" u="sng" dirty="0">
                <a:solidFill>
                  <a:srgbClr val="121212"/>
                </a:solidFill>
                <a:latin typeface="Heading Now 71-78"/>
                <a:ea typeface="Heading Now 71-78"/>
                <a:cs typeface="Heading Now 71-78"/>
                <a:sym typeface="Heading Now 71-78"/>
                <a:hlinkClick r:id="rId6" tooltip="https://www.linkedin.com/in/akram-mohammed-ahmed-ph-d-m-b-a-5859005b?lipi=urn%3Ali%3Apage%3Ad_flagship3_profile_view_base_contact_details%3BIiweHiqLQwurJK%2BeJ8sM8A%3D%3D"/>
              </a:rPr>
              <a:t>linkedin.com/in/akram-mohammed</a:t>
            </a:r>
          </a:p>
        </p:txBody>
      </p:sp>
      <p:sp>
        <p:nvSpPr>
          <p:cNvPr id="8" name="WordArt 10">
            <a:extLst>
              <a:ext uri="{FF2B5EF4-FFF2-40B4-BE49-F238E27FC236}">
                <a16:creationId xmlns:a16="http://schemas.microsoft.com/office/drawing/2014/main" id="{BAC36BAA-AACA-8278-CA4C-B98F4AEA808D}"/>
              </a:ext>
            </a:extLst>
          </p:cNvPr>
          <p:cNvSpPr>
            <a:spLocks noChangeArrowheads="1" noChangeShapeType="1" noTextEdit="1"/>
          </p:cNvSpPr>
          <p:nvPr/>
        </p:nvSpPr>
        <p:spPr bwMode="auto">
          <a:xfrm>
            <a:off x="3000375" y="173567"/>
            <a:ext cx="6301007" cy="1058333"/>
          </a:xfrm>
          <a:prstGeom prst="rect">
            <a:avLst/>
          </a:prstGeom>
        </p:spPr>
        <p:txBody>
          <a:bodyPr wrap="none" fromWordArt="1">
            <a:prstTxWarp prst="textPlain">
              <a:avLst>
                <a:gd name="adj" fmla="val 50000"/>
              </a:avLst>
            </a:prstTxWarp>
          </a:bodyPr>
          <a:lstStyle/>
          <a:p>
            <a:pPr algn="ctr"/>
            <a:r>
              <a:rPr lang="ar-SA" sz="2400" dirty="0">
                <a:effectLst/>
                <a:latin typeface="Traditional Arabic" panose="02020603050405020304" pitchFamily="18" charset="-78"/>
                <a:ea typeface="Times New Roman" panose="02020603050405020304" pitchFamily="18" charset="0"/>
                <a:cs typeface="PT Bold Heading" panose="02010400000000000000" pitchFamily="2" charset="-78"/>
              </a:rPr>
              <a:t>الحوافز والأجور التشجيعية</a:t>
            </a:r>
            <a:endParaRPr lang="ar-SA" sz="3200" kern="10" dirty="0">
              <a:ln w="9525">
                <a:solidFill>
                  <a:srgbClr val="800000"/>
                </a:solidFill>
                <a:round/>
                <a:headEnd/>
                <a:tailEnd/>
              </a:ln>
              <a:solidFill>
                <a:srgbClr val="80008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endParaRPr>
          </a:p>
        </p:txBody>
      </p:sp>
      <p:sp>
        <p:nvSpPr>
          <p:cNvPr id="28" name="مربع نص 27">
            <a:extLst>
              <a:ext uri="{FF2B5EF4-FFF2-40B4-BE49-F238E27FC236}">
                <a16:creationId xmlns:a16="http://schemas.microsoft.com/office/drawing/2014/main" id="{C7C1060B-E3B9-D25E-4082-3580DAB60771}"/>
              </a:ext>
            </a:extLst>
          </p:cNvPr>
          <p:cNvSpPr txBox="1"/>
          <p:nvPr/>
        </p:nvSpPr>
        <p:spPr>
          <a:xfrm>
            <a:off x="352736" y="610613"/>
            <a:ext cx="11596284" cy="5302092"/>
          </a:xfrm>
          <a:prstGeom prst="rect">
            <a:avLst/>
          </a:prstGeom>
          <a:noFill/>
        </p:spPr>
        <p:txBody>
          <a:bodyPr wrap="square">
            <a:spAutoFit/>
          </a:bodyPr>
          <a:lstStyle/>
          <a:p>
            <a:pPr marL="342900" lvl="0" indent="-342900" algn="r" rtl="1">
              <a:lnSpc>
                <a:spcPct val="150000"/>
              </a:lnSpc>
              <a:spcAft>
                <a:spcPts val="1000"/>
              </a:spcAft>
              <a:buFont typeface="Wingdings" panose="05000000000000000000" pitchFamily="2" charset="2"/>
              <a:buChar char=""/>
            </a:pPr>
            <a:r>
              <a:rPr lang="ar-SA" sz="1400" b="1" dirty="0">
                <a:effectLst/>
                <a:latin typeface="Calibri" panose="020F0502020204030204" pitchFamily="34" charset="0"/>
                <a:ea typeface="Times New Roman" panose="02020603050405020304" pitchFamily="18" charset="0"/>
                <a:cs typeface="Simplified Arabic" panose="02020603050405020304" pitchFamily="18" charset="-78"/>
              </a:rPr>
              <a:t>نطاقات الوظائف الوحدة :</a:t>
            </a:r>
            <a:endParaRPr lang="en-US" sz="1400" dirty="0">
              <a:effectLst/>
              <a:latin typeface="Calibri" panose="020F0502020204030204" pitchFamily="34" charset="0"/>
              <a:ea typeface="Calibri" panose="020F0502020204030204" pitchFamily="34" charset="0"/>
              <a:cs typeface="Arial" panose="020B0604020202020204" pitchFamily="34" charset="0"/>
            </a:endParaRPr>
          </a:p>
          <a:p>
            <a:pPr algn="just" rtl="1">
              <a:lnSpc>
                <a:spcPct val="150000"/>
              </a:lnSpc>
              <a:tabLst>
                <a:tab pos="1446530" algn="l"/>
              </a:tabLst>
            </a:pPr>
            <a:r>
              <a:rPr lang="ar-EG" sz="1400" dirty="0">
                <a:effectLst/>
                <a:latin typeface="Times New Roman" panose="02020603050405020304" pitchFamily="18" charset="0"/>
                <a:ea typeface="Times New Roman" panose="02020603050405020304" pitchFamily="18" charset="0"/>
                <a:cs typeface="Simplified Arabic" panose="02020603050405020304" pitchFamily="18" charset="-78"/>
              </a:rPr>
              <a:t>تستلزم نطاقات الوظائف الواحدة الدفع عن طريق نطاقات دفع مختلفة لكل وظيفة واحدة وذلك بدلا من ان يتم وضع الوظائف المتشابهة من حيث الحجم معا </a:t>
            </a:r>
            <a:r>
              <a:rPr lang="ar-EG" sz="1400" dirty="0" err="1">
                <a:effectLst/>
                <a:latin typeface="Times New Roman" panose="02020603050405020304" pitchFamily="18" charset="0"/>
                <a:ea typeface="Times New Roman" panose="02020603050405020304" pitchFamily="18" charset="0"/>
                <a:cs typeface="Simplified Arabic" panose="02020603050405020304" pitchFamily="18" charset="-78"/>
              </a:rPr>
              <a:t>فى</a:t>
            </a:r>
            <a:r>
              <a:rPr lang="ar-EG" sz="1400" dirty="0">
                <a:effectLst/>
                <a:latin typeface="Times New Roman" panose="02020603050405020304" pitchFamily="18" charset="0"/>
                <a:ea typeface="Times New Roman" panose="02020603050405020304" pitchFamily="18" charset="0"/>
                <a:cs typeface="Simplified Arabic" panose="02020603050405020304" pitchFamily="18" charset="-78"/>
              </a:rPr>
              <a:t> مجموعات والدفع لها تبعا لنطاق عام وربما تكون هذه الطريقة مناسبة عندما يكون هناك عدد من الوظائف المختلفة تماما عن بعضها البعض او عندما تكون الوظائف من النوع الذى يتغير بسرعة .</a:t>
            </a:r>
            <a:endParaRPr lang="en-US" sz="1400" dirty="0">
              <a:effectLst/>
              <a:latin typeface="Times New Roman" panose="02020603050405020304" pitchFamily="18" charset="0"/>
              <a:ea typeface="Times New Roman" panose="02020603050405020304" pitchFamily="18" charset="0"/>
            </a:endParaRPr>
          </a:p>
          <a:p>
            <a:pPr algn="just" rtl="1">
              <a:lnSpc>
                <a:spcPct val="150000"/>
              </a:lnSpc>
            </a:pPr>
            <a:r>
              <a:rPr lang="ar-SA" sz="1600" dirty="0">
                <a:effectLst/>
                <a:latin typeface="Times New Roman" panose="02020603050405020304" pitchFamily="18" charset="0"/>
                <a:ea typeface="Times New Roman" panose="02020603050405020304" pitchFamily="18" charset="0"/>
                <a:cs typeface="Simplified Arabic" panose="02020603050405020304" pitchFamily="18" charset="-78"/>
              </a:rPr>
              <a:t>العلاوة : ويجب التفرقة بين عدة انواع من العلاوات من اهمها ( علاوة الكفاءة – علاوة الأقدمية – علاوة استثنائية )</a:t>
            </a:r>
            <a:endParaRPr lang="en-US" sz="1600" dirty="0">
              <a:effectLst/>
              <a:latin typeface="Times New Roman" panose="02020603050405020304" pitchFamily="18" charset="0"/>
              <a:ea typeface="Times New Roman" panose="02020603050405020304" pitchFamily="18" charset="0"/>
            </a:endParaRPr>
          </a:p>
          <a:p>
            <a:pPr algn="just" rtl="1">
              <a:lnSpc>
                <a:spcPct val="150000"/>
              </a:lnSpc>
            </a:pPr>
            <a:r>
              <a:rPr lang="ar-SA" sz="1600" dirty="0">
                <a:effectLst/>
                <a:latin typeface="Times New Roman" panose="02020603050405020304" pitchFamily="18" charset="0"/>
                <a:ea typeface="Times New Roman" panose="02020603050405020304" pitchFamily="18" charset="0"/>
                <a:cs typeface="Simplified Arabic" panose="02020603050405020304" pitchFamily="18" charset="-78"/>
              </a:rPr>
              <a:t>علاوة الكفاءة : </a:t>
            </a:r>
            <a:r>
              <a:rPr lang="ar-SA" sz="1600" dirty="0" err="1">
                <a:effectLst/>
                <a:latin typeface="Times New Roman" panose="02020603050405020304" pitchFamily="18" charset="0"/>
                <a:ea typeface="Times New Roman" panose="02020603050405020304" pitchFamily="18" charset="0"/>
                <a:cs typeface="Simplified Arabic" panose="02020603050405020304" pitchFamily="18" charset="-78"/>
              </a:rPr>
              <a:t>هى</a:t>
            </a:r>
            <a:r>
              <a:rPr lang="ar-SA" sz="1600" dirty="0">
                <a:effectLst/>
                <a:latin typeface="Times New Roman" panose="02020603050405020304" pitchFamily="18" charset="0"/>
                <a:ea typeface="Times New Roman" panose="02020603050405020304" pitchFamily="18" charset="0"/>
                <a:cs typeface="Simplified Arabic" panose="02020603050405020304" pitchFamily="18" charset="-78"/>
              </a:rPr>
              <a:t> عبارة عن زيادة </a:t>
            </a:r>
            <a:r>
              <a:rPr lang="ar-SA" sz="1600" dirty="0" err="1">
                <a:effectLst/>
                <a:latin typeface="Times New Roman" panose="02020603050405020304" pitchFamily="18" charset="0"/>
                <a:ea typeface="Times New Roman" panose="02020603050405020304" pitchFamily="18" charset="0"/>
                <a:cs typeface="Simplified Arabic" panose="02020603050405020304" pitchFamily="18" charset="-78"/>
              </a:rPr>
              <a:t>فى</a:t>
            </a:r>
            <a:r>
              <a:rPr lang="ar-SA" sz="1600" dirty="0">
                <a:effectLst/>
                <a:latin typeface="Times New Roman" panose="02020603050405020304" pitchFamily="18" charset="0"/>
                <a:ea typeface="Times New Roman" panose="02020603050405020304" pitchFamily="18" charset="0"/>
                <a:cs typeface="Simplified Arabic" panose="02020603050405020304" pitchFamily="18" charset="-78"/>
              </a:rPr>
              <a:t> الأجر او المرتب </a:t>
            </a:r>
            <a:r>
              <a:rPr lang="ar-SA" sz="1600" dirty="0" err="1">
                <a:effectLst/>
                <a:latin typeface="Times New Roman" panose="02020603050405020304" pitchFamily="18" charset="0"/>
                <a:ea typeface="Times New Roman" panose="02020603050405020304" pitchFamily="18" charset="0"/>
                <a:cs typeface="Simplified Arabic" panose="02020603050405020304" pitchFamily="18" charset="-78"/>
              </a:rPr>
              <a:t>بناءاً</a:t>
            </a:r>
            <a:r>
              <a:rPr lang="ar-SA" sz="1600" dirty="0">
                <a:effectLst/>
                <a:latin typeface="Times New Roman" panose="02020603050405020304" pitchFamily="18" charset="0"/>
                <a:ea typeface="Times New Roman" panose="02020603050405020304" pitchFamily="18" charset="0"/>
                <a:cs typeface="Simplified Arabic" panose="02020603050405020304" pitchFamily="18" charset="-78"/>
              </a:rPr>
              <a:t> على انتاجية الفرد </a:t>
            </a:r>
            <a:r>
              <a:rPr lang="ar-SA" sz="1600" dirty="0" err="1">
                <a:effectLst/>
                <a:latin typeface="Times New Roman" panose="02020603050405020304" pitchFamily="18" charset="0"/>
                <a:ea typeface="Times New Roman" panose="02020603050405020304" pitchFamily="18" charset="0"/>
                <a:cs typeface="Simplified Arabic" panose="02020603050405020304" pitchFamily="18" charset="-78"/>
              </a:rPr>
              <a:t>فى</a:t>
            </a:r>
            <a:r>
              <a:rPr lang="ar-SA" sz="1600" dirty="0">
                <a:effectLst/>
                <a:latin typeface="Times New Roman" panose="02020603050405020304" pitchFamily="18" charset="0"/>
                <a:ea typeface="Times New Roman" panose="02020603050405020304" pitchFamily="18" charset="0"/>
                <a:cs typeface="Simplified Arabic" panose="02020603050405020304" pitchFamily="18" charset="-78"/>
              </a:rPr>
              <a:t> عمله وهى تمنح بعد فترة عام تقريبا </a:t>
            </a:r>
            <a:endParaRPr lang="en-US" sz="1600" dirty="0">
              <a:effectLst/>
              <a:latin typeface="Times New Roman" panose="02020603050405020304" pitchFamily="18" charset="0"/>
              <a:ea typeface="Times New Roman" panose="02020603050405020304" pitchFamily="18" charset="0"/>
            </a:endParaRPr>
          </a:p>
          <a:p>
            <a:pPr algn="just" rtl="1">
              <a:lnSpc>
                <a:spcPct val="150000"/>
              </a:lnSpc>
            </a:pPr>
            <a:r>
              <a:rPr lang="ar-SA" sz="1600" dirty="0">
                <a:effectLst/>
                <a:latin typeface="Times New Roman" panose="02020603050405020304" pitchFamily="18" charset="0"/>
                <a:ea typeface="Times New Roman" panose="02020603050405020304" pitchFamily="18" charset="0"/>
                <a:cs typeface="Simplified Arabic" panose="02020603050405020304" pitchFamily="18" charset="-78"/>
              </a:rPr>
              <a:t>علاوة الأقدمية : </a:t>
            </a:r>
            <a:r>
              <a:rPr lang="ar-SA" sz="1600" dirty="0" err="1">
                <a:effectLst/>
                <a:latin typeface="Times New Roman" panose="02020603050405020304" pitchFamily="18" charset="0"/>
                <a:ea typeface="Times New Roman" panose="02020603050405020304" pitchFamily="18" charset="0"/>
                <a:cs typeface="Simplified Arabic" panose="02020603050405020304" pitchFamily="18" charset="-78"/>
              </a:rPr>
              <a:t>فهى</a:t>
            </a:r>
            <a:r>
              <a:rPr lang="ar-SA" sz="1600" dirty="0">
                <a:effectLst/>
                <a:latin typeface="Times New Roman" panose="02020603050405020304" pitchFamily="18" charset="0"/>
                <a:ea typeface="Times New Roman" panose="02020603050405020304" pitchFamily="18" charset="0"/>
                <a:cs typeface="Simplified Arabic" panose="02020603050405020304" pitchFamily="18" charset="-78"/>
              </a:rPr>
              <a:t> تعويض كامل عن عضوية الفرد </a:t>
            </a:r>
            <a:r>
              <a:rPr lang="ar-SA" sz="1600" dirty="0" err="1">
                <a:effectLst/>
                <a:latin typeface="Times New Roman" panose="02020603050405020304" pitchFamily="18" charset="0"/>
                <a:ea typeface="Times New Roman" panose="02020603050405020304" pitchFamily="18" charset="0"/>
                <a:cs typeface="Simplified Arabic" panose="02020603050405020304" pitchFamily="18" charset="-78"/>
              </a:rPr>
              <a:t>فى</a:t>
            </a:r>
            <a:r>
              <a:rPr lang="ar-SA" sz="1600" dirty="0">
                <a:effectLst/>
                <a:latin typeface="Times New Roman" panose="02020603050405020304" pitchFamily="18" charset="0"/>
                <a:ea typeface="Times New Roman" panose="02020603050405020304" pitchFamily="18" charset="0"/>
                <a:cs typeface="Simplified Arabic" panose="02020603050405020304" pitchFamily="18" charset="-78"/>
              </a:rPr>
              <a:t> المنظمة وتعبيرا عن اخلاصه </a:t>
            </a:r>
            <a:r>
              <a:rPr lang="ar-SA" sz="1600" dirty="0" err="1">
                <a:effectLst/>
                <a:latin typeface="Times New Roman" panose="02020603050405020304" pitchFamily="18" charset="0"/>
                <a:ea typeface="Times New Roman" panose="02020603050405020304" pitchFamily="18" charset="0"/>
                <a:cs typeface="Simplified Arabic" panose="02020603050405020304" pitchFamily="18" charset="-78"/>
              </a:rPr>
              <a:t>فى</a:t>
            </a:r>
            <a:r>
              <a:rPr lang="ar-SA" sz="1600" dirty="0">
                <a:effectLst/>
                <a:latin typeface="Times New Roman" panose="02020603050405020304" pitchFamily="18" charset="0"/>
                <a:ea typeface="Times New Roman" panose="02020603050405020304" pitchFamily="18" charset="0"/>
                <a:cs typeface="Simplified Arabic" panose="02020603050405020304" pitchFamily="18" charset="-78"/>
              </a:rPr>
              <a:t> عمله </a:t>
            </a:r>
            <a:endParaRPr lang="en-US" sz="1600" dirty="0">
              <a:effectLst/>
              <a:latin typeface="Times New Roman" panose="02020603050405020304" pitchFamily="18" charset="0"/>
              <a:ea typeface="Times New Roman" panose="02020603050405020304" pitchFamily="18" charset="0"/>
            </a:endParaRPr>
          </a:p>
          <a:p>
            <a:pPr algn="just" rtl="1">
              <a:lnSpc>
                <a:spcPct val="150000"/>
              </a:lnSpc>
            </a:pPr>
            <a:r>
              <a:rPr lang="ar-SA" sz="1600" dirty="0">
                <a:effectLst/>
                <a:latin typeface="Times New Roman" panose="02020603050405020304" pitchFamily="18" charset="0"/>
                <a:ea typeface="Times New Roman" panose="02020603050405020304" pitchFamily="18" charset="0"/>
                <a:cs typeface="Simplified Arabic" panose="02020603050405020304" pitchFamily="18" charset="-78"/>
              </a:rPr>
              <a:t>العلاوة الاستثنائية : تمنح بسبب وجود اداء ومجهود متميز .</a:t>
            </a:r>
            <a:endParaRPr lang="en-US" sz="1600" dirty="0">
              <a:effectLst/>
              <a:latin typeface="Times New Roman" panose="02020603050405020304" pitchFamily="18" charset="0"/>
              <a:ea typeface="Times New Roman" panose="02020603050405020304" pitchFamily="18" charset="0"/>
            </a:endParaRPr>
          </a:p>
          <a:p>
            <a:pPr algn="just" rtl="1">
              <a:lnSpc>
                <a:spcPct val="150000"/>
              </a:lnSpc>
            </a:pPr>
            <a:r>
              <a:rPr lang="ar-SA" sz="1600" dirty="0">
                <a:effectLst/>
                <a:latin typeface="Times New Roman" panose="02020603050405020304" pitchFamily="18" charset="0"/>
                <a:ea typeface="Times New Roman" panose="02020603050405020304" pitchFamily="18" charset="0"/>
                <a:cs typeface="Simplified Arabic" panose="02020603050405020304" pitchFamily="18" charset="-78"/>
              </a:rPr>
              <a:t>المكافأة : تقدم كثير من المنظمات مكافآت لكبار التخصصيين او الفئات الادارية وذلك بناء على الاداء العام للمنظمة ككل او لأداء إدارتهم </a:t>
            </a:r>
            <a:r>
              <a:rPr lang="ar-SA" sz="1600" dirty="0" err="1">
                <a:effectLst/>
                <a:latin typeface="Times New Roman" panose="02020603050405020304" pitchFamily="18" charset="0"/>
                <a:ea typeface="Times New Roman" panose="02020603050405020304" pitchFamily="18" charset="0"/>
                <a:cs typeface="Simplified Arabic" panose="02020603050405020304" pitchFamily="18" charset="-78"/>
              </a:rPr>
              <a:t>التى</a:t>
            </a:r>
            <a:r>
              <a:rPr lang="ar-SA" sz="1600" dirty="0">
                <a:effectLst/>
                <a:latin typeface="Times New Roman" panose="02020603050405020304" pitchFamily="18" charset="0"/>
                <a:ea typeface="Times New Roman" panose="02020603050405020304" pitchFamily="18" charset="0"/>
                <a:cs typeface="Simplified Arabic" panose="02020603050405020304" pitchFamily="18" charset="-78"/>
              </a:rPr>
              <a:t> يشرفون عليها .</a:t>
            </a:r>
            <a:endParaRPr lang="en-US" sz="1600" dirty="0">
              <a:effectLst/>
              <a:latin typeface="Times New Roman" panose="02020603050405020304" pitchFamily="18" charset="0"/>
              <a:ea typeface="Times New Roman" panose="02020603050405020304" pitchFamily="18" charset="0"/>
            </a:endParaRPr>
          </a:p>
          <a:p>
            <a:pPr algn="just" rtl="1">
              <a:lnSpc>
                <a:spcPct val="150000"/>
              </a:lnSpc>
            </a:pPr>
            <a:r>
              <a:rPr lang="ar-SA" sz="1600" dirty="0">
                <a:effectLst/>
                <a:latin typeface="Times New Roman" panose="02020603050405020304" pitchFamily="18" charset="0"/>
                <a:ea typeface="Times New Roman" panose="02020603050405020304" pitchFamily="18" charset="0"/>
                <a:cs typeface="Simplified Arabic" panose="02020603050405020304" pitchFamily="18" charset="-78"/>
              </a:rPr>
              <a:t>حوافز المديرين </a:t>
            </a:r>
            <a:r>
              <a:rPr lang="ar-SA" sz="1600" dirty="0" err="1">
                <a:effectLst/>
                <a:latin typeface="Times New Roman" panose="02020603050405020304" pitchFamily="18" charset="0"/>
                <a:ea typeface="Times New Roman" panose="02020603050405020304" pitchFamily="18" charset="0"/>
                <a:cs typeface="Simplified Arabic" panose="02020603050405020304" pitchFamily="18" charset="-78"/>
              </a:rPr>
              <a:t>فى</a:t>
            </a:r>
            <a:r>
              <a:rPr lang="ar-SA" sz="1600" dirty="0">
                <a:effectLst/>
                <a:latin typeface="Times New Roman" panose="02020603050405020304" pitchFamily="18" charset="0"/>
                <a:ea typeface="Times New Roman" panose="02020603050405020304" pitchFamily="18" charset="0"/>
                <a:cs typeface="Simplified Arabic" panose="02020603050405020304" pitchFamily="18" charset="-78"/>
              </a:rPr>
              <a:t> الادارة العليا :</a:t>
            </a:r>
            <a:endParaRPr lang="en-US" sz="1600" dirty="0">
              <a:effectLst/>
              <a:latin typeface="Times New Roman" panose="02020603050405020304" pitchFamily="18" charset="0"/>
              <a:ea typeface="Times New Roman" panose="02020603050405020304" pitchFamily="18" charset="0"/>
            </a:endParaRPr>
          </a:p>
          <a:p>
            <a:pPr algn="just" rtl="1">
              <a:lnSpc>
                <a:spcPct val="150000"/>
              </a:lnSpc>
            </a:pPr>
            <a:r>
              <a:rPr lang="ar-SA" sz="1600" dirty="0">
                <a:effectLst/>
                <a:latin typeface="Times New Roman" panose="02020603050405020304" pitchFamily="18" charset="0"/>
                <a:ea typeface="Times New Roman" panose="02020603050405020304" pitchFamily="18" charset="0"/>
                <a:cs typeface="Simplified Arabic" panose="02020603050405020304" pitchFamily="18" charset="-78"/>
              </a:rPr>
              <a:t>المشاركة </a:t>
            </a:r>
            <a:r>
              <a:rPr lang="ar-SA" sz="1600" dirty="0" err="1">
                <a:effectLst/>
                <a:latin typeface="Times New Roman" panose="02020603050405020304" pitchFamily="18" charset="0"/>
                <a:ea typeface="Times New Roman" panose="02020603050405020304" pitchFamily="18" charset="0"/>
                <a:cs typeface="Simplified Arabic" panose="02020603050405020304" pitchFamily="18" charset="-78"/>
              </a:rPr>
              <a:t>فى</a:t>
            </a:r>
            <a:r>
              <a:rPr lang="ar-SA" sz="1600" dirty="0">
                <a:effectLst/>
                <a:latin typeface="Times New Roman" panose="02020603050405020304" pitchFamily="18" charset="0"/>
                <a:ea typeface="Times New Roman" panose="02020603050405020304" pitchFamily="18" charset="0"/>
                <a:cs typeface="Simplified Arabic" panose="02020603050405020304" pitchFamily="18" charset="-78"/>
              </a:rPr>
              <a:t> الارباح : </a:t>
            </a:r>
            <a:endParaRPr lang="en-US" sz="1600" dirty="0">
              <a:effectLst/>
              <a:latin typeface="Times New Roman" panose="02020603050405020304" pitchFamily="18" charset="0"/>
              <a:ea typeface="Times New Roman" panose="02020603050405020304" pitchFamily="18" charset="0"/>
            </a:endParaRPr>
          </a:p>
          <a:p>
            <a:pPr algn="just" rtl="1">
              <a:lnSpc>
                <a:spcPct val="150000"/>
              </a:lnSpc>
            </a:pPr>
            <a:r>
              <a:rPr lang="ar-SA" sz="1600" dirty="0">
                <a:effectLst/>
                <a:latin typeface="Times New Roman" panose="02020603050405020304" pitchFamily="18" charset="0"/>
                <a:ea typeface="Times New Roman" panose="02020603050405020304" pitchFamily="18" charset="0"/>
                <a:cs typeface="Simplified Arabic" panose="02020603050405020304" pitchFamily="18" charset="-78"/>
              </a:rPr>
              <a:t>وهى عبارة عن استقطاع نسبة من ارباح الشركة ثم يتم توزيعها على الادارة العليا .</a:t>
            </a:r>
            <a:endParaRPr lang="en-US" sz="1600" dirty="0">
              <a:effectLst/>
              <a:latin typeface="Times New Roman" panose="02020603050405020304" pitchFamily="18" charset="0"/>
              <a:ea typeface="Times New Roman" panose="02020603050405020304" pitchFamily="18" charset="0"/>
            </a:endParaRPr>
          </a:p>
          <a:p>
            <a:pPr algn="just" rtl="1">
              <a:lnSpc>
                <a:spcPct val="150000"/>
              </a:lnSpc>
            </a:pPr>
            <a:r>
              <a:rPr lang="ar-SA" sz="1600" dirty="0">
                <a:effectLst/>
                <a:latin typeface="Times New Roman" panose="02020603050405020304" pitchFamily="18" charset="0"/>
                <a:ea typeface="Times New Roman" panose="02020603050405020304" pitchFamily="18" charset="0"/>
                <a:cs typeface="Simplified Arabic" panose="02020603050405020304" pitchFamily="18" charset="-78"/>
              </a:rPr>
              <a:t>ملكية المديرين لاسهم الشركة :</a:t>
            </a:r>
            <a:endParaRPr lang="en-US" sz="1600" dirty="0">
              <a:effectLst/>
              <a:latin typeface="Times New Roman" panose="02020603050405020304" pitchFamily="18" charset="0"/>
              <a:ea typeface="Times New Roman" panose="02020603050405020304" pitchFamily="18" charset="0"/>
            </a:endParaRPr>
          </a:p>
          <a:p>
            <a:pPr algn="just" rtl="1">
              <a:lnSpc>
                <a:spcPct val="150000"/>
              </a:lnSpc>
            </a:pPr>
            <a:r>
              <a:rPr lang="ar-SA" sz="1600" dirty="0">
                <a:effectLst/>
                <a:latin typeface="Times New Roman" panose="02020603050405020304" pitchFamily="18" charset="0"/>
                <a:ea typeface="Times New Roman" panose="02020603050405020304" pitchFamily="18" charset="0"/>
                <a:cs typeface="Simplified Arabic" panose="02020603050405020304" pitchFamily="18" charset="-78"/>
              </a:rPr>
              <a:t>تميل بعض الشركات الى وضع انظمة تتيح للمديرين الى امتلاك جزء من اسهم </a:t>
            </a:r>
            <a:r>
              <a:rPr lang="ar-SA" sz="1600" dirty="0" err="1">
                <a:effectLst/>
                <a:latin typeface="Times New Roman" panose="02020603050405020304" pitchFamily="18" charset="0"/>
                <a:ea typeface="Times New Roman" panose="02020603050405020304" pitchFamily="18" charset="0"/>
                <a:cs typeface="Simplified Arabic" panose="02020603050405020304" pitchFamily="18" charset="-78"/>
              </a:rPr>
              <a:t>الشركه</a:t>
            </a:r>
            <a:r>
              <a:rPr lang="ar-SA" sz="1600" dirty="0">
                <a:effectLst/>
                <a:latin typeface="Times New Roman" panose="02020603050405020304" pitchFamily="18" charset="0"/>
                <a:ea typeface="Times New Roman" panose="02020603050405020304" pitchFamily="18" charset="0"/>
                <a:cs typeface="Simplified Arabic" panose="02020603050405020304" pitchFamily="18" charset="-78"/>
              </a:rPr>
              <a:t> كنوع من الحوافز للإدارة العليا </a:t>
            </a:r>
            <a:r>
              <a:rPr lang="ar-SA" sz="1800" dirty="0">
                <a:effectLst/>
                <a:latin typeface="Times New Roman" panose="02020603050405020304" pitchFamily="18" charset="0"/>
                <a:ea typeface="Times New Roman" panose="02020603050405020304" pitchFamily="18" charset="0"/>
                <a:cs typeface="Simplified Arabic" panose="02020603050405020304" pitchFamily="18" charset="-78"/>
              </a:rPr>
              <a:t>.</a:t>
            </a:r>
            <a:br>
              <a:rPr lang="en-US" dirty="0"/>
            </a:br>
            <a:endParaRPr lang="en-US" dirty="0"/>
          </a:p>
        </p:txBody>
      </p:sp>
    </p:spTree>
    <p:extLst>
      <p:ext uri="{BB962C8B-B14F-4D97-AF65-F5344CB8AC3E}">
        <p14:creationId xmlns:p14="http://schemas.microsoft.com/office/powerpoint/2010/main" val="42461101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1000" fill="hold"/>
                                        <p:tgtEl>
                                          <p:spTgt spid="8"/>
                                        </p:tgtEl>
                                        <p:attrNameLst>
                                          <p:attrName>ppt_w</p:attrName>
                                        </p:attrNameLst>
                                      </p:cBhvr>
                                      <p:tavLst>
                                        <p:tav tm="0">
                                          <p:val>
                                            <p:fltVal val="0"/>
                                          </p:val>
                                        </p:tav>
                                        <p:tav tm="100000">
                                          <p:val>
                                            <p:strVal val="#ppt_w"/>
                                          </p:val>
                                        </p:tav>
                                      </p:tavLst>
                                    </p:anim>
                                    <p:anim calcmode="lin" valueType="num">
                                      <p:cBhvr>
                                        <p:cTn id="8" dur="1000" fill="hold"/>
                                        <p:tgtEl>
                                          <p:spTgt spid="8"/>
                                        </p:tgtEl>
                                        <p:attrNameLst>
                                          <p:attrName>ppt_h</p:attrName>
                                        </p:attrNameLst>
                                      </p:cBhvr>
                                      <p:tavLst>
                                        <p:tav tm="0">
                                          <p:val>
                                            <p:fltVal val="0"/>
                                          </p:val>
                                        </p:tav>
                                        <p:tav tm="100000">
                                          <p:val>
                                            <p:strVal val="#ppt_h"/>
                                          </p:val>
                                        </p:tav>
                                      </p:tavLst>
                                    </p:anim>
                                    <p:anim calcmode="lin" valueType="num">
                                      <p:cBhvr>
                                        <p:cTn id="9" dur="1000" fill="hold"/>
                                        <p:tgtEl>
                                          <p:spTgt spid="8"/>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8"/>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8809957">
            <a:off x="5026717" y="2673804"/>
            <a:ext cx="8796329" cy="7737511"/>
          </a:xfrm>
          <a:custGeom>
            <a:avLst/>
            <a:gdLst/>
            <a:ahLst/>
            <a:cxnLst/>
            <a:rect l="l" t="t" r="r" b="b"/>
            <a:pathLst>
              <a:path w="13194493" h="11606267">
                <a:moveTo>
                  <a:pt x="0" y="0"/>
                </a:moveTo>
                <a:lnTo>
                  <a:pt x="13194494" y="0"/>
                </a:lnTo>
                <a:lnTo>
                  <a:pt x="13194494" y="11606267"/>
                </a:lnTo>
                <a:lnTo>
                  <a:pt x="0" y="11606267"/>
                </a:lnTo>
                <a:lnTo>
                  <a:pt x="0" y="0"/>
                </a:lnTo>
                <a:close/>
              </a:path>
            </a:pathLst>
          </a:custGeom>
          <a:blipFill>
            <a:blip r:embed="rId2"/>
            <a:stretch>
              <a:fillRect/>
            </a:stretch>
          </a:blipFill>
        </p:spPr>
      </p:sp>
      <p:grpSp>
        <p:nvGrpSpPr>
          <p:cNvPr id="3" name="Group 3"/>
          <p:cNvGrpSpPr/>
          <p:nvPr/>
        </p:nvGrpSpPr>
        <p:grpSpPr>
          <a:xfrm>
            <a:off x="7746964" y="5659560"/>
            <a:ext cx="1092236" cy="506290"/>
            <a:chOff x="0" y="0"/>
            <a:chExt cx="455236" cy="211018"/>
          </a:xfrm>
        </p:grpSpPr>
        <p:sp>
          <p:nvSpPr>
            <p:cNvPr id="4" name="Freeform 4"/>
            <p:cNvSpPr/>
            <p:nvPr/>
          </p:nvSpPr>
          <p:spPr>
            <a:xfrm>
              <a:off x="0" y="0"/>
              <a:ext cx="455236" cy="211018"/>
            </a:xfrm>
            <a:custGeom>
              <a:avLst/>
              <a:gdLst/>
              <a:ahLst/>
              <a:cxnLst/>
              <a:rect l="l" t="t" r="r" b="b"/>
              <a:pathLst>
                <a:path w="455236" h="211018">
                  <a:moveTo>
                    <a:pt x="105509" y="0"/>
                  </a:moveTo>
                  <a:lnTo>
                    <a:pt x="349727" y="0"/>
                  </a:lnTo>
                  <a:cubicBezTo>
                    <a:pt x="407998" y="0"/>
                    <a:pt x="455236" y="47238"/>
                    <a:pt x="455236" y="105509"/>
                  </a:cubicBezTo>
                  <a:lnTo>
                    <a:pt x="455236" y="105509"/>
                  </a:lnTo>
                  <a:cubicBezTo>
                    <a:pt x="455236" y="133492"/>
                    <a:pt x="444120" y="160329"/>
                    <a:pt x="424334" y="180115"/>
                  </a:cubicBezTo>
                  <a:cubicBezTo>
                    <a:pt x="404547" y="199902"/>
                    <a:pt x="377710" y="211018"/>
                    <a:pt x="349727" y="211018"/>
                  </a:cubicBezTo>
                  <a:lnTo>
                    <a:pt x="105509" y="211018"/>
                  </a:lnTo>
                  <a:cubicBezTo>
                    <a:pt x="47238" y="211018"/>
                    <a:pt x="0" y="163780"/>
                    <a:pt x="0" y="105509"/>
                  </a:cubicBezTo>
                  <a:lnTo>
                    <a:pt x="0" y="105509"/>
                  </a:lnTo>
                  <a:cubicBezTo>
                    <a:pt x="0" y="47238"/>
                    <a:pt x="47238" y="0"/>
                    <a:pt x="105509" y="0"/>
                  </a:cubicBezTo>
                  <a:close/>
                </a:path>
              </a:pathLst>
            </a:custGeom>
            <a:solidFill>
              <a:srgbClr val="000000">
                <a:alpha val="0"/>
              </a:srgbClr>
            </a:solidFill>
            <a:ln w="38100" cap="rnd">
              <a:solidFill>
                <a:srgbClr val="FFFFFF"/>
              </a:solidFill>
              <a:prstDash val="solid"/>
              <a:round/>
            </a:ln>
          </p:spPr>
        </p:sp>
        <p:sp>
          <p:nvSpPr>
            <p:cNvPr id="5" name="TextBox 5"/>
            <p:cNvSpPr txBox="1"/>
            <p:nvPr/>
          </p:nvSpPr>
          <p:spPr>
            <a:xfrm>
              <a:off x="0" y="-9525"/>
              <a:ext cx="455236" cy="220543"/>
            </a:xfrm>
            <a:prstGeom prst="rect">
              <a:avLst/>
            </a:prstGeom>
          </p:spPr>
          <p:txBody>
            <a:bodyPr lIns="33867" tIns="33867" rIns="33867" bIns="33867" rtlCol="0" anchor="ctr"/>
            <a:lstStyle/>
            <a:p>
              <a:pPr algn="ctr">
                <a:lnSpc>
                  <a:spcPts val="1343"/>
                </a:lnSpc>
              </a:pPr>
              <a:endParaRPr sz="1200"/>
            </a:p>
          </p:txBody>
        </p:sp>
      </p:grpSp>
      <p:sp>
        <p:nvSpPr>
          <p:cNvPr id="6" name="Freeform 6"/>
          <p:cNvSpPr/>
          <p:nvPr/>
        </p:nvSpPr>
        <p:spPr>
          <a:xfrm rot="-10800000">
            <a:off x="8011561" y="5779334"/>
            <a:ext cx="563043" cy="266742"/>
          </a:xfrm>
          <a:custGeom>
            <a:avLst/>
            <a:gdLst/>
            <a:ahLst/>
            <a:cxnLst/>
            <a:rect l="l" t="t" r="r" b="b"/>
            <a:pathLst>
              <a:path w="844565" h="400113">
                <a:moveTo>
                  <a:pt x="0" y="0"/>
                </a:moveTo>
                <a:lnTo>
                  <a:pt x="844565" y="0"/>
                </a:lnTo>
                <a:lnTo>
                  <a:pt x="844565" y="400113"/>
                </a:lnTo>
                <a:lnTo>
                  <a:pt x="0" y="400113"/>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sp>
      <p:sp>
        <p:nvSpPr>
          <p:cNvPr id="7" name="Freeform 7"/>
          <p:cNvSpPr/>
          <p:nvPr/>
        </p:nvSpPr>
        <p:spPr>
          <a:xfrm>
            <a:off x="-477516" y="-2077952"/>
            <a:ext cx="8796329" cy="7737511"/>
          </a:xfrm>
          <a:custGeom>
            <a:avLst/>
            <a:gdLst/>
            <a:ahLst/>
            <a:cxnLst/>
            <a:rect l="l" t="t" r="r" b="b"/>
            <a:pathLst>
              <a:path w="13194493" h="11606267">
                <a:moveTo>
                  <a:pt x="0" y="0"/>
                </a:moveTo>
                <a:lnTo>
                  <a:pt x="13194493" y="0"/>
                </a:lnTo>
                <a:lnTo>
                  <a:pt x="13194493" y="11606268"/>
                </a:lnTo>
                <a:lnTo>
                  <a:pt x="0" y="11606268"/>
                </a:lnTo>
                <a:lnTo>
                  <a:pt x="0" y="0"/>
                </a:lnTo>
                <a:close/>
              </a:path>
            </a:pathLst>
          </a:custGeom>
          <a:blipFill>
            <a:blip r:embed="rId2"/>
            <a:stretch>
              <a:fillRect/>
            </a:stretch>
          </a:blipFill>
        </p:spPr>
      </p:sp>
      <p:grpSp>
        <p:nvGrpSpPr>
          <p:cNvPr id="18" name="Group 10">
            <a:extLst>
              <a:ext uri="{FF2B5EF4-FFF2-40B4-BE49-F238E27FC236}">
                <a16:creationId xmlns:a16="http://schemas.microsoft.com/office/drawing/2014/main" id="{F1F58034-514D-F803-FD44-C8CFAB90EC4D}"/>
              </a:ext>
            </a:extLst>
          </p:cNvPr>
          <p:cNvGrpSpPr/>
          <p:nvPr/>
        </p:nvGrpSpPr>
        <p:grpSpPr>
          <a:xfrm>
            <a:off x="6568463" y="5418147"/>
            <a:ext cx="1191948" cy="986128"/>
            <a:chOff x="0" y="0"/>
            <a:chExt cx="18228634" cy="18502982"/>
          </a:xfrm>
        </p:grpSpPr>
        <p:sp>
          <p:nvSpPr>
            <p:cNvPr id="19" name="Freeform 11">
              <a:extLst>
                <a:ext uri="{FF2B5EF4-FFF2-40B4-BE49-F238E27FC236}">
                  <a16:creationId xmlns:a16="http://schemas.microsoft.com/office/drawing/2014/main" id="{F65B81ED-3E0E-C546-D259-9DA2FFCE9722}"/>
                </a:ext>
              </a:extLst>
            </p:cNvPr>
            <p:cNvSpPr/>
            <p:nvPr/>
          </p:nvSpPr>
          <p:spPr>
            <a:xfrm>
              <a:off x="0" y="0"/>
              <a:ext cx="18228635" cy="18502982"/>
            </a:xfrm>
            <a:custGeom>
              <a:avLst/>
              <a:gdLst/>
              <a:ahLst/>
              <a:cxnLst/>
              <a:rect l="l" t="t" r="r" b="b"/>
              <a:pathLst>
                <a:path w="18228635" h="18502982">
                  <a:moveTo>
                    <a:pt x="18228635" y="9251602"/>
                  </a:moveTo>
                  <a:cubicBezTo>
                    <a:pt x="18228635" y="14360851"/>
                    <a:pt x="14147936" y="18502982"/>
                    <a:pt x="9114317" y="18502982"/>
                  </a:cubicBezTo>
                  <a:cubicBezTo>
                    <a:pt x="4080626" y="18502982"/>
                    <a:pt x="0" y="14360851"/>
                    <a:pt x="0" y="9251602"/>
                  </a:cubicBezTo>
                  <a:cubicBezTo>
                    <a:pt x="0" y="4142094"/>
                    <a:pt x="4080626" y="0"/>
                    <a:pt x="9114317" y="0"/>
                  </a:cubicBezTo>
                  <a:cubicBezTo>
                    <a:pt x="14148009" y="0"/>
                    <a:pt x="18228635" y="4142094"/>
                    <a:pt x="18228635" y="9251602"/>
                  </a:cubicBezTo>
                  <a:close/>
                </a:path>
              </a:pathLst>
            </a:custGeom>
            <a:blipFill>
              <a:blip r:embed="rId5"/>
              <a:stretch>
                <a:fillRect t="-90" r="-15098" b="-4155"/>
              </a:stretch>
            </a:blipFill>
          </p:spPr>
          <p:txBody>
            <a:bodyPr/>
            <a:lstStyle/>
            <a:p>
              <a:endParaRPr lang="ar-SA" sz="1200" dirty="0"/>
            </a:p>
          </p:txBody>
        </p:sp>
      </p:grpSp>
      <p:sp>
        <p:nvSpPr>
          <p:cNvPr id="22" name="TextBox 10">
            <a:extLst>
              <a:ext uri="{FF2B5EF4-FFF2-40B4-BE49-F238E27FC236}">
                <a16:creationId xmlns:a16="http://schemas.microsoft.com/office/drawing/2014/main" id="{D66AE016-C2B8-5626-66CA-CB510A3E8836}"/>
              </a:ext>
            </a:extLst>
          </p:cNvPr>
          <p:cNvSpPr txBox="1"/>
          <p:nvPr/>
        </p:nvSpPr>
        <p:spPr>
          <a:xfrm>
            <a:off x="2890618" y="1217426"/>
            <a:ext cx="2774448" cy="986127"/>
          </a:xfrm>
          <a:prstGeom prst="rect">
            <a:avLst/>
          </a:prstGeom>
        </p:spPr>
        <p:txBody>
          <a:bodyPr lIns="33867" tIns="33867" rIns="33867" bIns="33867" rtlCol="0" anchor="ctr"/>
          <a:lstStyle/>
          <a:p>
            <a:pPr algn="ctr">
              <a:lnSpc>
                <a:spcPts val="1343"/>
              </a:lnSpc>
            </a:pPr>
            <a:endParaRPr sz="1200"/>
          </a:p>
        </p:txBody>
      </p:sp>
      <p:grpSp>
        <p:nvGrpSpPr>
          <p:cNvPr id="11" name="Group 7">
            <a:extLst>
              <a:ext uri="{FF2B5EF4-FFF2-40B4-BE49-F238E27FC236}">
                <a16:creationId xmlns:a16="http://schemas.microsoft.com/office/drawing/2014/main" id="{DF0D5B3C-DCE9-1868-7121-08B13B9C92F3}"/>
              </a:ext>
            </a:extLst>
          </p:cNvPr>
          <p:cNvGrpSpPr/>
          <p:nvPr/>
        </p:nvGrpSpPr>
        <p:grpSpPr>
          <a:xfrm>
            <a:off x="2755461" y="5814753"/>
            <a:ext cx="3707187" cy="290616"/>
            <a:chOff x="0" y="0"/>
            <a:chExt cx="1545130" cy="121127"/>
          </a:xfrm>
        </p:grpSpPr>
        <p:sp>
          <p:nvSpPr>
            <p:cNvPr id="12" name="Freeform 8">
              <a:extLst>
                <a:ext uri="{FF2B5EF4-FFF2-40B4-BE49-F238E27FC236}">
                  <a16:creationId xmlns:a16="http://schemas.microsoft.com/office/drawing/2014/main" id="{EE30FED2-2702-BF81-1B44-52CDDE164CCC}"/>
                </a:ext>
              </a:extLst>
            </p:cNvPr>
            <p:cNvSpPr/>
            <p:nvPr/>
          </p:nvSpPr>
          <p:spPr>
            <a:xfrm>
              <a:off x="0" y="0"/>
              <a:ext cx="1545130" cy="121127"/>
            </a:xfrm>
            <a:custGeom>
              <a:avLst/>
              <a:gdLst/>
              <a:ahLst/>
              <a:cxnLst/>
              <a:rect l="l" t="t" r="r" b="b"/>
              <a:pathLst>
                <a:path w="1545130" h="121127">
                  <a:moveTo>
                    <a:pt x="60563" y="0"/>
                  </a:moveTo>
                  <a:lnTo>
                    <a:pt x="1484567" y="0"/>
                  </a:lnTo>
                  <a:cubicBezTo>
                    <a:pt x="1518015" y="0"/>
                    <a:pt x="1545130" y="27115"/>
                    <a:pt x="1545130" y="60563"/>
                  </a:cubicBezTo>
                  <a:lnTo>
                    <a:pt x="1545130" y="60563"/>
                  </a:lnTo>
                  <a:cubicBezTo>
                    <a:pt x="1545130" y="76626"/>
                    <a:pt x="1538749" y="92030"/>
                    <a:pt x="1527392" y="103388"/>
                  </a:cubicBezTo>
                  <a:cubicBezTo>
                    <a:pt x="1516034" y="114746"/>
                    <a:pt x="1500629" y="121127"/>
                    <a:pt x="1484567" y="121127"/>
                  </a:cubicBezTo>
                  <a:lnTo>
                    <a:pt x="60563" y="121127"/>
                  </a:lnTo>
                  <a:cubicBezTo>
                    <a:pt x="27115" y="121127"/>
                    <a:pt x="0" y="94012"/>
                    <a:pt x="0" y="60563"/>
                  </a:cubicBezTo>
                  <a:lnTo>
                    <a:pt x="0" y="60563"/>
                  </a:lnTo>
                  <a:cubicBezTo>
                    <a:pt x="0" y="27115"/>
                    <a:pt x="27115" y="0"/>
                    <a:pt x="60563" y="0"/>
                  </a:cubicBezTo>
                  <a:close/>
                </a:path>
              </a:pathLst>
            </a:custGeom>
            <a:solidFill>
              <a:srgbClr val="FFFFFF"/>
            </a:solidFill>
            <a:ln cap="rnd">
              <a:noFill/>
              <a:prstDash val="solid"/>
              <a:round/>
            </a:ln>
          </p:spPr>
        </p:sp>
        <p:sp>
          <p:nvSpPr>
            <p:cNvPr id="16" name="TextBox 9">
              <a:extLst>
                <a:ext uri="{FF2B5EF4-FFF2-40B4-BE49-F238E27FC236}">
                  <a16:creationId xmlns:a16="http://schemas.microsoft.com/office/drawing/2014/main" id="{B68A6D14-58E2-D397-CD18-F23B79FF4AC9}"/>
                </a:ext>
              </a:extLst>
            </p:cNvPr>
            <p:cNvSpPr txBox="1"/>
            <p:nvPr/>
          </p:nvSpPr>
          <p:spPr>
            <a:xfrm>
              <a:off x="0" y="0"/>
              <a:ext cx="1545130" cy="121127"/>
            </a:xfrm>
            <a:prstGeom prst="rect">
              <a:avLst/>
            </a:prstGeom>
          </p:spPr>
          <p:txBody>
            <a:bodyPr lIns="33867" tIns="33867" rIns="33867" bIns="33867" rtlCol="0" anchor="ctr"/>
            <a:lstStyle/>
            <a:p>
              <a:pPr algn="ctr">
                <a:lnSpc>
                  <a:spcPts val="1343"/>
                </a:lnSpc>
              </a:pPr>
              <a:endParaRPr sz="1200"/>
            </a:p>
          </p:txBody>
        </p:sp>
      </p:grpSp>
      <p:sp>
        <p:nvSpPr>
          <p:cNvPr id="24" name="مربع نص 23">
            <a:extLst>
              <a:ext uri="{FF2B5EF4-FFF2-40B4-BE49-F238E27FC236}">
                <a16:creationId xmlns:a16="http://schemas.microsoft.com/office/drawing/2014/main" id="{121CFC12-C038-105D-77D6-9FE0A7D9DE69}"/>
              </a:ext>
            </a:extLst>
          </p:cNvPr>
          <p:cNvSpPr txBox="1"/>
          <p:nvPr/>
        </p:nvSpPr>
        <p:spPr>
          <a:xfrm>
            <a:off x="2994395" y="5855370"/>
            <a:ext cx="3309471" cy="259045"/>
          </a:xfrm>
          <a:prstGeom prst="rect">
            <a:avLst/>
          </a:prstGeom>
          <a:noFill/>
        </p:spPr>
        <p:txBody>
          <a:bodyPr wrap="square">
            <a:spAutoFit/>
          </a:bodyPr>
          <a:lstStyle/>
          <a:p>
            <a:pPr algn="l">
              <a:lnSpc>
                <a:spcPts val="1343"/>
              </a:lnSpc>
            </a:pPr>
            <a:r>
              <a:rPr lang="en-US" sz="1200" dirty="0">
                <a:solidFill>
                  <a:srgbClr val="121212"/>
                </a:solidFill>
                <a:latin typeface="Heading Now 71-78"/>
                <a:ea typeface="Heading Now 71-78"/>
                <a:cs typeface="Heading Now 71-78"/>
                <a:sym typeface="Heading Now 71-78"/>
              </a:rPr>
              <a:t>@</a:t>
            </a:r>
            <a:r>
              <a:rPr lang="en-US" sz="1200" u="sng" dirty="0">
                <a:solidFill>
                  <a:srgbClr val="121212"/>
                </a:solidFill>
                <a:latin typeface="Heading Now 71-78"/>
                <a:ea typeface="Heading Now 71-78"/>
                <a:cs typeface="Heading Now 71-78"/>
                <a:sym typeface="Heading Now 71-78"/>
                <a:hlinkClick r:id="rId6" tooltip="https://www.linkedin.com/in/akram-mohammed-ahmed-ph-d-m-b-a-5859005b?lipi=urn%3Ali%3Apage%3Ad_flagship3_profile_view_base_contact_details%3BIiweHiqLQwurJK%2BeJ8sM8A%3D%3D"/>
              </a:rPr>
              <a:t>linkedin.com/in/akram-mohammed</a:t>
            </a:r>
          </a:p>
        </p:txBody>
      </p:sp>
      <p:sp>
        <p:nvSpPr>
          <p:cNvPr id="9" name="مربع نص 8">
            <a:extLst>
              <a:ext uri="{FF2B5EF4-FFF2-40B4-BE49-F238E27FC236}">
                <a16:creationId xmlns:a16="http://schemas.microsoft.com/office/drawing/2014/main" id="{3EBF18B3-5A46-D7B0-5486-568C4B545145}"/>
              </a:ext>
            </a:extLst>
          </p:cNvPr>
          <p:cNvSpPr txBox="1"/>
          <p:nvPr/>
        </p:nvSpPr>
        <p:spPr>
          <a:xfrm>
            <a:off x="2890618" y="265204"/>
            <a:ext cx="6507382" cy="584775"/>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algn="ctr" rtl="1"/>
            <a:r>
              <a:rPr lang="ar-SA" sz="3200" dirty="0">
                <a:effectLst/>
                <a:latin typeface="Traditional Arabic" panose="02020603050405020304" pitchFamily="18" charset="-78"/>
                <a:ea typeface="Times New Roman" panose="02020603050405020304" pitchFamily="18" charset="0"/>
                <a:cs typeface="PT Bold Heading" panose="02010400000000000000" pitchFamily="2" charset="-78"/>
              </a:rPr>
              <a:t>المنافع والخدمات</a:t>
            </a:r>
            <a:endParaRPr lang="ar-SA" sz="6600" kern="10" dirty="0">
              <a:ln w="9525">
                <a:solidFill>
                  <a:srgbClr val="800000"/>
                </a:solidFill>
                <a:round/>
                <a:headEnd/>
                <a:tailEnd/>
              </a:ln>
              <a:solidFill>
                <a:srgbClr val="80008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endParaRPr>
          </a:p>
        </p:txBody>
      </p:sp>
      <p:sp>
        <p:nvSpPr>
          <p:cNvPr id="10" name="مربع نص 9">
            <a:extLst>
              <a:ext uri="{FF2B5EF4-FFF2-40B4-BE49-F238E27FC236}">
                <a16:creationId xmlns:a16="http://schemas.microsoft.com/office/drawing/2014/main" id="{4607857B-CB2C-B3C0-500F-15522C0B79FD}"/>
              </a:ext>
            </a:extLst>
          </p:cNvPr>
          <p:cNvSpPr txBox="1"/>
          <p:nvPr/>
        </p:nvSpPr>
        <p:spPr>
          <a:xfrm>
            <a:off x="380246" y="979435"/>
            <a:ext cx="11296851" cy="4383379"/>
          </a:xfrm>
          <a:prstGeom prst="rect">
            <a:avLst/>
          </a:prstGeom>
          <a:noFill/>
        </p:spPr>
        <p:txBody>
          <a:bodyPr wrap="square">
            <a:spAutoFit/>
          </a:bodyPr>
          <a:lstStyle/>
          <a:p>
            <a:pPr algn="r" rtl="1"/>
            <a:r>
              <a:rPr lang="ar-SA" sz="1800" b="1" dirty="0">
                <a:effectLst/>
                <a:latin typeface="Times New Roman" panose="02020603050405020304" pitchFamily="18" charset="0"/>
                <a:ea typeface="Times New Roman" panose="02020603050405020304" pitchFamily="18" charset="0"/>
                <a:cs typeface="Simplified Arabic" panose="02020603050405020304" pitchFamily="18" charset="-78"/>
              </a:rPr>
              <a:t>المزايا والخدمات</a:t>
            </a:r>
            <a:r>
              <a:rPr lang="ar-SA" sz="1800" dirty="0">
                <a:effectLst/>
                <a:latin typeface="Times New Roman" panose="02020603050405020304" pitchFamily="18" charset="0"/>
                <a:ea typeface="Times New Roman" panose="02020603050405020304" pitchFamily="18" charset="0"/>
                <a:cs typeface="Simplified Arabic" panose="02020603050405020304" pitchFamily="18" charset="-78"/>
              </a:rPr>
              <a:t> </a:t>
            </a:r>
            <a:r>
              <a:rPr lang="ar-SA" sz="1400" dirty="0">
                <a:effectLst/>
                <a:latin typeface="Times New Roman" panose="02020603050405020304" pitchFamily="18" charset="0"/>
                <a:ea typeface="Times New Roman" panose="02020603050405020304" pitchFamily="18" charset="0"/>
                <a:cs typeface="Simplified Arabic" panose="02020603050405020304" pitchFamily="18" charset="-78"/>
              </a:rPr>
              <a:t>: يطلق عليها </a:t>
            </a:r>
            <a:r>
              <a:rPr lang="ar-SA" sz="1400" dirty="0" err="1">
                <a:effectLst/>
                <a:latin typeface="Times New Roman" panose="02020603050405020304" pitchFamily="18" charset="0"/>
                <a:ea typeface="Times New Roman" panose="02020603050405020304" pitchFamily="18" charset="0"/>
                <a:cs typeface="Simplified Arabic" panose="02020603050405020304" pitchFamily="18" charset="-78"/>
              </a:rPr>
              <a:t>فى</a:t>
            </a:r>
            <a:r>
              <a:rPr lang="ar-SA" sz="1400" dirty="0">
                <a:effectLst/>
                <a:latin typeface="Times New Roman" panose="02020603050405020304" pitchFamily="18" charset="0"/>
                <a:ea typeface="Times New Roman" panose="02020603050405020304" pitchFamily="18" charset="0"/>
                <a:cs typeface="Simplified Arabic" panose="02020603050405020304" pitchFamily="18" charset="-78"/>
              </a:rPr>
              <a:t> بعض الأحيان التعويضات غير المباشرة وان العامل يحصل عليها باعتباره عضواً </a:t>
            </a:r>
            <a:r>
              <a:rPr lang="ar-SA" sz="1400" dirty="0" err="1">
                <a:effectLst/>
                <a:latin typeface="Times New Roman" panose="02020603050405020304" pitchFamily="18" charset="0"/>
                <a:ea typeface="Times New Roman" panose="02020603050405020304" pitchFamily="18" charset="0"/>
                <a:cs typeface="Simplified Arabic" panose="02020603050405020304" pitchFamily="18" charset="-78"/>
              </a:rPr>
              <a:t>فى</a:t>
            </a:r>
            <a:r>
              <a:rPr lang="ar-SA" sz="1400" dirty="0">
                <a:effectLst/>
                <a:latin typeface="Times New Roman" panose="02020603050405020304" pitchFamily="18" charset="0"/>
                <a:ea typeface="Times New Roman" panose="02020603050405020304" pitchFamily="18" charset="0"/>
                <a:cs typeface="Simplified Arabic" panose="02020603050405020304" pitchFamily="18" charset="-78"/>
              </a:rPr>
              <a:t> المنظمة </a:t>
            </a:r>
            <a:r>
              <a:rPr lang="ar-SA" sz="1400" dirty="0" err="1">
                <a:effectLst/>
                <a:latin typeface="Times New Roman" panose="02020603050405020304" pitchFamily="18" charset="0"/>
                <a:ea typeface="Times New Roman" panose="02020603050405020304" pitchFamily="18" charset="0"/>
                <a:cs typeface="Simplified Arabic" panose="02020603050405020304" pitchFamily="18" charset="-78"/>
              </a:rPr>
              <a:t>التى</a:t>
            </a:r>
            <a:r>
              <a:rPr lang="ar-SA" sz="1400" dirty="0">
                <a:effectLst/>
                <a:latin typeface="Times New Roman" panose="02020603050405020304" pitchFamily="18" charset="0"/>
                <a:ea typeface="Times New Roman" panose="02020603050405020304" pitchFamily="18" charset="0"/>
                <a:cs typeface="Simplified Arabic" panose="02020603050405020304" pitchFamily="18" charset="-78"/>
              </a:rPr>
              <a:t> يعمل بها .</a:t>
            </a:r>
            <a:endParaRPr lang="en-US" sz="1200" dirty="0">
              <a:effectLst/>
              <a:latin typeface="Times New Roman" panose="02020603050405020304" pitchFamily="18" charset="0"/>
              <a:ea typeface="Times New Roman" panose="02020603050405020304" pitchFamily="18" charset="0"/>
            </a:endParaRPr>
          </a:p>
          <a:p>
            <a:pPr algn="just" rtl="1">
              <a:lnSpc>
                <a:spcPct val="150000"/>
              </a:lnSpc>
              <a:tabLst>
                <a:tab pos="873760" algn="l"/>
              </a:tabLst>
            </a:pPr>
            <a:r>
              <a:rPr lang="ar-SA" sz="1400" dirty="0">
                <a:effectLst/>
                <a:latin typeface="Times New Roman" panose="02020603050405020304" pitchFamily="18" charset="0"/>
                <a:ea typeface="Times New Roman" panose="02020603050405020304" pitchFamily="18" charset="0"/>
                <a:cs typeface="Simplified Arabic" panose="02020603050405020304" pitchFamily="18" charset="-78"/>
              </a:rPr>
              <a:t> </a:t>
            </a:r>
            <a:endParaRPr lang="en-US" sz="1200" dirty="0">
              <a:effectLst/>
              <a:latin typeface="Times New Roman" panose="02020603050405020304" pitchFamily="18" charset="0"/>
              <a:ea typeface="Times New Roman" panose="02020603050405020304" pitchFamily="18" charset="0"/>
            </a:endParaRPr>
          </a:p>
          <a:p>
            <a:pPr algn="r" rtl="1"/>
            <a:r>
              <a:rPr lang="ar-SA" sz="1400" b="1" dirty="0">
                <a:effectLst/>
                <a:latin typeface="Times New Roman" panose="02020603050405020304" pitchFamily="18" charset="0"/>
                <a:ea typeface="Times New Roman" panose="02020603050405020304" pitchFamily="18" charset="0"/>
                <a:cs typeface="Simplified Arabic" panose="02020603050405020304" pitchFamily="18" charset="-78"/>
              </a:rPr>
              <a:t>اهمية المزايا والخدمات :</a:t>
            </a:r>
            <a:endParaRPr lang="en-US" sz="1200" dirty="0">
              <a:effectLst/>
              <a:latin typeface="Times New Roman" panose="02020603050405020304" pitchFamily="18" charset="0"/>
              <a:ea typeface="Times New Roman" panose="02020603050405020304" pitchFamily="18" charset="0"/>
            </a:endParaRPr>
          </a:p>
          <a:p>
            <a:pPr algn="just" rtl="1">
              <a:lnSpc>
                <a:spcPct val="150000"/>
              </a:lnSpc>
              <a:tabLst>
                <a:tab pos="873760" algn="l"/>
              </a:tabLst>
            </a:pPr>
            <a:r>
              <a:rPr lang="ar-SA" sz="1400" dirty="0">
                <a:effectLst/>
                <a:latin typeface="Times New Roman" panose="02020603050405020304" pitchFamily="18" charset="0"/>
                <a:ea typeface="Times New Roman" panose="02020603050405020304" pitchFamily="18" charset="0"/>
                <a:cs typeface="Simplified Arabic" panose="02020603050405020304" pitchFamily="18" charset="-78"/>
              </a:rPr>
              <a:t>يتم تقديم مزايا وخدمات للعاملين لكل من يعمل بالمنظمة وذلك للأسباب الاتية :</a:t>
            </a:r>
            <a:endParaRPr lang="en-US" sz="1200" dirty="0">
              <a:effectLst/>
              <a:latin typeface="Times New Roman" panose="02020603050405020304" pitchFamily="18" charset="0"/>
              <a:ea typeface="Times New Roman" panose="02020603050405020304" pitchFamily="18" charset="0"/>
            </a:endParaRPr>
          </a:p>
          <a:p>
            <a:pPr marL="342900" lvl="0" indent="-342900" algn="just" rtl="1">
              <a:lnSpc>
                <a:spcPct val="150000"/>
              </a:lnSpc>
              <a:buFont typeface="Wingdings" panose="05000000000000000000" pitchFamily="2" charset="2"/>
              <a:buChar char=""/>
              <a:tabLst>
                <a:tab pos="457200" algn="l"/>
                <a:tab pos="873760" algn="l"/>
              </a:tabLst>
            </a:pPr>
            <a:r>
              <a:rPr lang="ar-SA" sz="1400" dirty="0">
                <a:effectLst/>
                <a:latin typeface="Times New Roman" panose="02020603050405020304" pitchFamily="18" charset="0"/>
                <a:ea typeface="Times New Roman" panose="02020603050405020304" pitchFamily="18" charset="0"/>
                <a:cs typeface="Simplified Arabic" panose="02020603050405020304" pitchFamily="18" charset="-78"/>
              </a:rPr>
              <a:t>جذب العاملين للالتحاق بالعمل بالمنظمة </a:t>
            </a:r>
            <a:r>
              <a:rPr lang="ar-SA" sz="1400" dirty="0" err="1">
                <a:effectLst/>
                <a:latin typeface="Times New Roman" panose="02020603050405020304" pitchFamily="18" charset="0"/>
                <a:ea typeface="Times New Roman" panose="02020603050405020304" pitchFamily="18" charset="0"/>
                <a:cs typeface="Simplified Arabic" panose="02020603050405020304" pitchFamily="18" charset="-78"/>
              </a:rPr>
              <a:t>ولاغراء</a:t>
            </a:r>
            <a:r>
              <a:rPr lang="ar-SA" sz="1400" dirty="0">
                <a:effectLst/>
                <a:latin typeface="Times New Roman" panose="02020603050405020304" pitchFamily="18" charset="0"/>
                <a:ea typeface="Times New Roman" panose="02020603050405020304" pitchFamily="18" charset="0"/>
                <a:cs typeface="Simplified Arabic" panose="02020603050405020304" pitchFamily="18" charset="-78"/>
              </a:rPr>
              <a:t> من يعمل بها للبقاء فيها .</a:t>
            </a:r>
            <a:endParaRPr lang="en-US" sz="1200" dirty="0">
              <a:effectLst/>
              <a:latin typeface="Times New Roman" panose="02020603050405020304" pitchFamily="18" charset="0"/>
              <a:ea typeface="Times New Roman" panose="02020603050405020304" pitchFamily="18" charset="0"/>
            </a:endParaRPr>
          </a:p>
          <a:p>
            <a:pPr marL="342900" lvl="0" indent="-342900" algn="just" rtl="1">
              <a:lnSpc>
                <a:spcPct val="150000"/>
              </a:lnSpc>
              <a:buFont typeface="Wingdings" panose="05000000000000000000" pitchFamily="2" charset="2"/>
              <a:buChar char=""/>
              <a:tabLst>
                <a:tab pos="457200" algn="l"/>
                <a:tab pos="873760" algn="l"/>
              </a:tabLst>
            </a:pPr>
            <a:r>
              <a:rPr lang="ar-SA" sz="1400" dirty="0">
                <a:effectLst/>
                <a:latin typeface="Times New Roman" panose="02020603050405020304" pitchFamily="18" charset="0"/>
                <a:ea typeface="Times New Roman" panose="02020603050405020304" pitchFamily="18" charset="0"/>
                <a:cs typeface="Simplified Arabic" panose="02020603050405020304" pitchFamily="18" charset="-78"/>
              </a:rPr>
              <a:t>اعطاء نوع من الامان </a:t>
            </a:r>
            <a:r>
              <a:rPr lang="ar-SA" sz="1400" dirty="0" err="1">
                <a:effectLst/>
                <a:latin typeface="Times New Roman" panose="02020603050405020304" pitchFamily="18" charset="0"/>
                <a:ea typeface="Times New Roman" panose="02020603050405020304" pitchFamily="18" charset="0"/>
                <a:cs typeface="Simplified Arabic" panose="02020603050405020304" pitchFamily="18" charset="-78"/>
              </a:rPr>
              <a:t>الوظيفى</a:t>
            </a:r>
            <a:r>
              <a:rPr lang="ar-SA" sz="1400" dirty="0">
                <a:effectLst/>
                <a:latin typeface="Times New Roman" panose="02020603050405020304" pitchFamily="18" charset="0"/>
                <a:ea typeface="Times New Roman" panose="02020603050405020304" pitchFamily="18" charset="0"/>
                <a:cs typeface="Simplified Arabic" panose="02020603050405020304" pitchFamily="18" charset="-78"/>
              </a:rPr>
              <a:t> والاستقرار .</a:t>
            </a:r>
            <a:endParaRPr lang="en-US" sz="1200" dirty="0">
              <a:effectLst/>
              <a:latin typeface="Times New Roman" panose="02020603050405020304" pitchFamily="18" charset="0"/>
              <a:ea typeface="Times New Roman" panose="02020603050405020304" pitchFamily="18" charset="0"/>
            </a:endParaRPr>
          </a:p>
          <a:p>
            <a:pPr marL="342900" lvl="0" indent="-342900" algn="just" rtl="1">
              <a:lnSpc>
                <a:spcPct val="150000"/>
              </a:lnSpc>
              <a:buFont typeface="Wingdings" panose="05000000000000000000" pitchFamily="2" charset="2"/>
              <a:buChar char=""/>
              <a:tabLst>
                <a:tab pos="457200" algn="l"/>
                <a:tab pos="873760" algn="l"/>
              </a:tabLst>
            </a:pPr>
            <a:r>
              <a:rPr lang="ar-SA" sz="1400" dirty="0">
                <a:effectLst/>
                <a:latin typeface="Times New Roman" panose="02020603050405020304" pitchFamily="18" charset="0"/>
                <a:ea typeface="Times New Roman" panose="02020603050405020304" pitchFamily="18" charset="0"/>
                <a:cs typeface="Simplified Arabic" panose="02020603050405020304" pitchFamily="18" charset="-78"/>
              </a:rPr>
              <a:t>الحفاظ على مستوى </a:t>
            </a:r>
            <a:r>
              <a:rPr lang="ar-SA" sz="1400" dirty="0" err="1">
                <a:effectLst/>
                <a:latin typeface="Times New Roman" panose="02020603050405020304" pitchFamily="18" charset="0"/>
                <a:ea typeface="Times New Roman" panose="02020603050405020304" pitchFamily="18" charset="0"/>
                <a:cs typeface="Simplified Arabic" panose="02020603050405020304" pitchFamily="18" charset="-78"/>
              </a:rPr>
              <a:t>معيشى</a:t>
            </a:r>
            <a:r>
              <a:rPr lang="ar-SA" sz="1400" dirty="0">
                <a:effectLst/>
                <a:latin typeface="Times New Roman" panose="02020603050405020304" pitchFamily="18" charset="0"/>
                <a:ea typeface="Times New Roman" panose="02020603050405020304" pitchFamily="18" charset="0"/>
                <a:cs typeface="Simplified Arabic" panose="02020603050405020304" pitchFamily="18" charset="-78"/>
              </a:rPr>
              <a:t> معين للعاملين .</a:t>
            </a:r>
            <a:endParaRPr lang="en-US" sz="1200" dirty="0">
              <a:effectLst/>
              <a:latin typeface="Times New Roman" panose="02020603050405020304" pitchFamily="18" charset="0"/>
              <a:ea typeface="Times New Roman" panose="02020603050405020304" pitchFamily="18" charset="0"/>
            </a:endParaRPr>
          </a:p>
          <a:p>
            <a:pPr marL="342900" lvl="0" indent="-342900" algn="just" rtl="1">
              <a:lnSpc>
                <a:spcPct val="150000"/>
              </a:lnSpc>
              <a:buFont typeface="Wingdings" panose="05000000000000000000" pitchFamily="2" charset="2"/>
              <a:buChar char=""/>
              <a:tabLst>
                <a:tab pos="457200" algn="l"/>
                <a:tab pos="873760" algn="l"/>
              </a:tabLst>
            </a:pPr>
            <a:r>
              <a:rPr lang="ar-SA" sz="1400" dirty="0">
                <a:effectLst/>
                <a:latin typeface="Times New Roman" panose="02020603050405020304" pitchFamily="18" charset="0"/>
                <a:ea typeface="Times New Roman" panose="02020603050405020304" pitchFamily="18" charset="0"/>
                <a:cs typeface="Simplified Arabic" panose="02020603050405020304" pitchFamily="18" charset="-78"/>
              </a:rPr>
              <a:t>الاعتراف بعضوية الفرد بالمنظمة وذلك بشكل ملموس من خلال المزايا والخدمات .</a:t>
            </a:r>
            <a:endParaRPr lang="en-US" sz="1200" dirty="0">
              <a:effectLst/>
              <a:latin typeface="Times New Roman" panose="02020603050405020304" pitchFamily="18" charset="0"/>
              <a:ea typeface="Times New Roman" panose="02020603050405020304" pitchFamily="18" charset="0"/>
            </a:endParaRPr>
          </a:p>
          <a:p>
            <a:pPr marL="342900" lvl="0" indent="-342900" algn="just" rtl="1">
              <a:lnSpc>
                <a:spcPct val="150000"/>
              </a:lnSpc>
              <a:buFont typeface="Wingdings" panose="05000000000000000000" pitchFamily="2" charset="2"/>
              <a:buChar char=""/>
              <a:tabLst>
                <a:tab pos="457200" algn="l"/>
                <a:tab pos="873760" algn="l"/>
              </a:tabLst>
            </a:pPr>
            <a:r>
              <a:rPr lang="ar-SA" sz="1400" dirty="0">
                <a:effectLst/>
                <a:latin typeface="Times New Roman" panose="02020603050405020304" pitchFamily="18" charset="0"/>
                <a:ea typeface="Times New Roman" panose="02020603050405020304" pitchFamily="18" charset="0"/>
                <a:cs typeface="Simplified Arabic" panose="02020603050405020304" pitchFamily="18" charset="-78"/>
              </a:rPr>
              <a:t>الاعتراف بالمسئولية الاجتماعية </a:t>
            </a:r>
            <a:r>
              <a:rPr lang="ar-SA" sz="1400" dirty="0" err="1">
                <a:effectLst/>
                <a:latin typeface="Times New Roman" panose="02020603050405020304" pitchFamily="18" charset="0"/>
                <a:ea typeface="Times New Roman" panose="02020603050405020304" pitchFamily="18" charset="0"/>
                <a:cs typeface="Simplified Arabic" panose="02020603050405020304" pitchFamily="18" charset="-78"/>
              </a:rPr>
              <a:t>فى</a:t>
            </a:r>
            <a:r>
              <a:rPr lang="ar-SA" sz="1400" dirty="0">
                <a:effectLst/>
                <a:latin typeface="Times New Roman" panose="02020603050405020304" pitchFamily="18" charset="0"/>
                <a:ea typeface="Times New Roman" panose="02020603050405020304" pitchFamily="18" charset="0"/>
                <a:cs typeface="Simplified Arabic" panose="02020603050405020304" pitchFamily="18" charset="-78"/>
              </a:rPr>
              <a:t> رعاية افرادها </a:t>
            </a:r>
            <a:endParaRPr lang="en-US" sz="1200" dirty="0">
              <a:effectLst/>
              <a:latin typeface="Times New Roman" panose="02020603050405020304" pitchFamily="18" charset="0"/>
              <a:ea typeface="Times New Roman" panose="02020603050405020304" pitchFamily="18" charset="0"/>
            </a:endParaRPr>
          </a:p>
          <a:p>
            <a:pPr marL="342900" lvl="0" indent="-342900" algn="just" rtl="1">
              <a:lnSpc>
                <a:spcPct val="150000"/>
              </a:lnSpc>
              <a:buFont typeface="Wingdings" panose="05000000000000000000" pitchFamily="2" charset="2"/>
              <a:buChar char=""/>
              <a:tabLst>
                <a:tab pos="457200" algn="l"/>
                <a:tab pos="873760" algn="l"/>
              </a:tabLst>
            </a:pPr>
            <a:r>
              <a:rPr lang="ar-SA" sz="1400" dirty="0">
                <a:effectLst/>
                <a:latin typeface="Times New Roman" panose="02020603050405020304" pitchFamily="18" charset="0"/>
                <a:ea typeface="Times New Roman" panose="02020603050405020304" pitchFamily="18" charset="0"/>
                <a:cs typeface="Simplified Arabic" panose="02020603050405020304" pitchFamily="18" charset="-78"/>
              </a:rPr>
              <a:t>تقوية العلاقة بين المنظمة والعاملين بها .</a:t>
            </a:r>
            <a:endParaRPr lang="en-US" sz="1200" dirty="0">
              <a:effectLst/>
              <a:latin typeface="Times New Roman" panose="02020603050405020304" pitchFamily="18" charset="0"/>
              <a:ea typeface="Times New Roman" panose="02020603050405020304" pitchFamily="18" charset="0"/>
            </a:endParaRPr>
          </a:p>
          <a:p>
            <a:pPr marL="342900" lvl="0" indent="-342900" algn="just" rtl="1">
              <a:lnSpc>
                <a:spcPct val="150000"/>
              </a:lnSpc>
              <a:buFont typeface="Wingdings" panose="05000000000000000000" pitchFamily="2" charset="2"/>
              <a:buChar char=""/>
              <a:tabLst>
                <a:tab pos="457200" algn="l"/>
                <a:tab pos="873760" algn="l"/>
              </a:tabLst>
            </a:pPr>
            <a:r>
              <a:rPr lang="ar-SA" sz="1400" dirty="0">
                <a:effectLst/>
                <a:latin typeface="Times New Roman" panose="02020603050405020304" pitchFamily="18" charset="0"/>
                <a:ea typeface="Times New Roman" panose="02020603050405020304" pitchFamily="18" charset="0"/>
                <a:cs typeface="Simplified Arabic" panose="02020603050405020304" pitchFamily="18" charset="-78"/>
              </a:rPr>
              <a:t>تساعد الاعداد الكبيرة على تصميم انظمة </a:t>
            </a:r>
            <a:r>
              <a:rPr lang="ar-SA" sz="1400" dirty="0" err="1">
                <a:effectLst/>
                <a:latin typeface="Times New Roman" panose="02020603050405020304" pitchFamily="18" charset="0"/>
                <a:ea typeface="Times New Roman" panose="02020603050405020304" pitchFamily="18" charset="0"/>
                <a:cs typeface="Simplified Arabic" panose="02020603050405020304" pitchFamily="18" charset="-78"/>
              </a:rPr>
              <a:t>تامينية</a:t>
            </a:r>
            <a:r>
              <a:rPr lang="ar-SA" sz="1400" dirty="0">
                <a:effectLst/>
                <a:latin typeface="Times New Roman" panose="02020603050405020304" pitchFamily="18" charset="0"/>
                <a:ea typeface="Times New Roman" panose="02020603050405020304" pitchFamily="18" charset="0"/>
                <a:cs typeface="Simplified Arabic" panose="02020603050405020304" pitchFamily="18" charset="-78"/>
              </a:rPr>
              <a:t> متقدمة ، لا يستطيع عليها فرد بمفرده ان يحصل عليها .</a:t>
            </a:r>
            <a:endParaRPr lang="en-US" sz="1200" dirty="0">
              <a:effectLst/>
              <a:latin typeface="Times New Roman" panose="02020603050405020304" pitchFamily="18" charset="0"/>
              <a:ea typeface="Times New Roman" panose="02020603050405020304" pitchFamily="18" charset="0"/>
            </a:endParaRPr>
          </a:p>
          <a:p>
            <a:pPr marL="742950" lvl="1" indent="-285750" algn="just" rtl="1">
              <a:lnSpc>
                <a:spcPct val="150000"/>
              </a:lnSpc>
              <a:buFont typeface="Wingdings" panose="05000000000000000000" pitchFamily="2" charset="2"/>
              <a:buChar char=""/>
              <a:tabLst>
                <a:tab pos="873760" algn="l"/>
                <a:tab pos="914400" algn="l"/>
              </a:tabLst>
            </a:pPr>
            <a:r>
              <a:rPr lang="ar-SA" sz="1400" b="1" dirty="0">
                <a:effectLst/>
                <a:latin typeface="Times New Roman" panose="02020603050405020304" pitchFamily="18" charset="0"/>
                <a:ea typeface="Times New Roman" panose="02020603050405020304" pitchFamily="18" charset="0"/>
                <a:cs typeface="Simplified Arabic" panose="02020603050405020304" pitchFamily="18" charset="-78"/>
              </a:rPr>
              <a:t>انواع المزايا والخدمات :</a:t>
            </a:r>
            <a:endParaRPr lang="en-US" sz="1200" dirty="0">
              <a:effectLst/>
              <a:latin typeface="Times New Roman" panose="02020603050405020304" pitchFamily="18" charset="0"/>
              <a:ea typeface="Times New Roman" panose="02020603050405020304" pitchFamily="18" charset="0"/>
            </a:endParaRPr>
          </a:p>
          <a:p>
            <a:pPr algn="just" rtl="1">
              <a:lnSpc>
                <a:spcPct val="150000"/>
              </a:lnSpc>
              <a:tabLst>
                <a:tab pos="873760" algn="l"/>
              </a:tabLst>
            </a:pPr>
            <a:r>
              <a:rPr lang="ar-SA" sz="1400" dirty="0">
                <a:effectLst/>
                <a:latin typeface="Times New Roman" panose="02020603050405020304" pitchFamily="18" charset="0"/>
                <a:ea typeface="Times New Roman" panose="02020603050405020304" pitchFamily="18" charset="0"/>
                <a:cs typeface="Simplified Arabic" panose="02020603050405020304" pitchFamily="18" charset="-78"/>
              </a:rPr>
              <a:t>هناك انواع عديدة من المزايا والخدمات </a:t>
            </a:r>
            <a:r>
              <a:rPr lang="ar-SA" sz="1400" dirty="0" err="1">
                <a:effectLst/>
                <a:latin typeface="Times New Roman" panose="02020603050405020304" pitchFamily="18" charset="0"/>
                <a:ea typeface="Times New Roman" panose="02020603050405020304" pitchFamily="18" charset="0"/>
                <a:cs typeface="Simplified Arabic" panose="02020603050405020304" pitchFamily="18" charset="-78"/>
              </a:rPr>
              <a:t>التى</a:t>
            </a:r>
            <a:r>
              <a:rPr lang="ar-SA" sz="1400" dirty="0">
                <a:effectLst/>
                <a:latin typeface="Times New Roman" panose="02020603050405020304" pitchFamily="18" charset="0"/>
                <a:ea typeface="Times New Roman" panose="02020603050405020304" pitchFamily="18" charset="0"/>
                <a:cs typeface="Simplified Arabic" panose="02020603050405020304" pitchFamily="18" charset="-78"/>
              </a:rPr>
              <a:t> يمكن ان تقدم للعاملين بالمنظمات كما يوضحها الشكل </a:t>
            </a:r>
            <a:r>
              <a:rPr lang="ar-SA" sz="1400" dirty="0" err="1">
                <a:effectLst/>
                <a:latin typeface="Times New Roman" panose="02020603050405020304" pitchFamily="18" charset="0"/>
                <a:ea typeface="Times New Roman" panose="02020603050405020304" pitchFamily="18" charset="0"/>
                <a:cs typeface="Simplified Arabic" panose="02020603050405020304" pitchFamily="18" charset="-78"/>
              </a:rPr>
              <a:t>التالى</a:t>
            </a:r>
            <a:r>
              <a:rPr lang="ar-SA" sz="1400" dirty="0">
                <a:effectLst/>
                <a:latin typeface="Times New Roman" panose="02020603050405020304" pitchFamily="18" charset="0"/>
                <a:ea typeface="Times New Roman" panose="02020603050405020304" pitchFamily="18" charset="0"/>
                <a:cs typeface="Simplified Arabic" panose="02020603050405020304" pitchFamily="18" charset="-78"/>
              </a:rPr>
              <a:t> :</a:t>
            </a:r>
            <a:endParaRPr lang="en-US" sz="1200" dirty="0">
              <a:effectLst/>
              <a:latin typeface="Times New Roman" panose="02020603050405020304" pitchFamily="18" charset="0"/>
              <a:ea typeface="Times New Roman" panose="02020603050405020304" pitchFamily="18" charset="0"/>
            </a:endParaRPr>
          </a:p>
          <a:p>
            <a:pPr marL="107950" algn="r" rtl="1">
              <a:lnSpc>
                <a:spcPct val="150000"/>
              </a:lnSpc>
              <a:tabLst>
                <a:tab pos="3985260" algn="l"/>
              </a:tabLst>
            </a:pPr>
            <a:endParaRPr lang="en-US" sz="1200" dirty="0">
              <a:effectLst/>
              <a:latin typeface="Times New Roman" panose="02020603050405020304" pitchFamily="18" charset="0"/>
              <a:ea typeface="Times New Roman" panose="02020603050405020304" pitchFamily="18" charset="0"/>
            </a:endParaRPr>
          </a:p>
        </p:txBody>
      </p:sp>
      <p:pic>
        <p:nvPicPr>
          <p:cNvPr id="13" name="صورة 12">
            <a:extLst>
              <a:ext uri="{FF2B5EF4-FFF2-40B4-BE49-F238E27FC236}">
                <a16:creationId xmlns:a16="http://schemas.microsoft.com/office/drawing/2014/main" id="{77EFF6CF-0C1A-A91D-9147-44EC68B3FD19}"/>
              </a:ext>
            </a:extLst>
          </p:cNvPr>
          <p:cNvPicPr>
            <a:picLocks noChangeAspect="1"/>
          </p:cNvPicPr>
          <p:nvPr/>
        </p:nvPicPr>
        <p:blipFill>
          <a:blip r:embed="rId7">
            <a:lum contrast="12000"/>
            <a:extLst>
              <a:ext uri="{28A0092B-C50C-407E-A947-70E740481C1C}">
                <a14:useLocalDpi xmlns:a14="http://schemas.microsoft.com/office/drawing/2010/main" val="0"/>
              </a:ext>
            </a:extLst>
          </a:blip>
          <a:srcRect/>
          <a:stretch>
            <a:fillRect/>
          </a:stretch>
        </p:blipFill>
        <p:spPr bwMode="auto">
          <a:xfrm>
            <a:off x="236871" y="2041239"/>
            <a:ext cx="5029200" cy="3092075"/>
          </a:xfrm>
          <a:prstGeom prst="rect">
            <a:avLst/>
          </a:prstGeom>
          <a:noFill/>
          <a:ln>
            <a:noFill/>
          </a:ln>
        </p:spPr>
      </p:pic>
    </p:spTree>
    <p:extLst>
      <p:ext uri="{BB962C8B-B14F-4D97-AF65-F5344CB8AC3E}">
        <p14:creationId xmlns:p14="http://schemas.microsoft.com/office/powerpoint/2010/main" val="21987667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8809957">
            <a:off x="5026717" y="2673804"/>
            <a:ext cx="8796329" cy="7737511"/>
          </a:xfrm>
          <a:custGeom>
            <a:avLst/>
            <a:gdLst/>
            <a:ahLst/>
            <a:cxnLst/>
            <a:rect l="l" t="t" r="r" b="b"/>
            <a:pathLst>
              <a:path w="13194493" h="11606267">
                <a:moveTo>
                  <a:pt x="0" y="0"/>
                </a:moveTo>
                <a:lnTo>
                  <a:pt x="13194494" y="0"/>
                </a:lnTo>
                <a:lnTo>
                  <a:pt x="13194494" y="11606267"/>
                </a:lnTo>
                <a:lnTo>
                  <a:pt x="0" y="11606267"/>
                </a:lnTo>
                <a:lnTo>
                  <a:pt x="0" y="0"/>
                </a:lnTo>
                <a:close/>
              </a:path>
            </a:pathLst>
          </a:custGeom>
          <a:blipFill>
            <a:blip r:embed="rId2"/>
            <a:stretch>
              <a:fillRect/>
            </a:stretch>
          </a:blipFill>
        </p:spPr>
      </p:sp>
      <p:grpSp>
        <p:nvGrpSpPr>
          <p:cNvPr id="3" name="Group 3"/>
          <p:cNvGrpSpPr/>
          <p:nvPr/>
        </p:nvGrpSpPr>
        <p:grpSpPr>
          <a:xfrm>
            <a:off x="7746964" y="5659560"/>
            <a:ext cx="1092236" cy="506290"/>
            <a:chOff x="0" y="0"/>
            <a:chExt cx="455236" cy="211018"/>
          </a:xfrm>
        </p:grpSpPr>
        <p:sp>
          <p:nvSpPr>
            <p:cNvPr id="4" name="Freeform 4"/>
            <p:cNvSpPr/>
            <p:nvPr/>
          </p:nvSpPr>
          <p:spPr>
            <a:xfrm>
              <a:off x="0" y="0"/>
              <a:ext cx="455236" cy="211018"/>
            </a:xfrm>
            <a:custGeom>
              <a:avLst/>
              <a:gdLst/>
              <a:ahLst/>
              <a:cxnLst/>
              <a:rect l="l" t="t" r="r" b="b"/>
              <a:pathLst>
                <a:path w="455236" h="211018">
                  <a:moveTo>
                    <a:pt x="105509" y="0"/>
                  </a:moveTo>
                  <a:lnTo>
                    <a:pt x="349727" y="0"/>
                  </a:lnTo>
                  <a:cubicBezTo>
                    <a:pt x="407998" y="0"/>
                    <a:pt x="455236" y="47238"/>
                    <a:pt x="455236" y="105509"/>
                  </a:cubicBezTo>
                  <a:lnTo>
                    <a:pt x="455236" y="105509"/>
                  </a:lnTo>
                  <a:cubicBezTo>
                    <a:pt x="455236" y="133492"/>
                    <a:pt x="444120" y="160329"/>
                    <a:pt x="424334" y="180115"/>
                  </a:cubicBezTo>
                  <a:cubicBezTo>
                    <a:pt x="404547" y="199902"/>
                    <a:pt x="377710" y="211018"/>
                    <a:pt x="349727" y="211018"/>
                  </a:cubicBezTo>
                  <a:lnTo>
                    <a:pt x="105509" y="211018"/>
                  </a:lnTo>
                  <a:cubicBezTo>
                    <a:pt x="47238" y="211018"/>
                    <a:pt x="0" y="163780"/>
                    <a:pt x="0" y="105509"/>
                  </a:cubicBezTo>
                  <a:lnTo>
                    <a:pt x="0" y="105509"/>
                  </a:lnTo>
                  <a:cubicBezTo>
                    <a:pt x="0" y="47238"/>
                    <a:pt x="47238" y="0"/>
                    <a:pt x="105509" y="0"/>
                  </a:cubicBezTo>
                  <a:close/>
                </a:path>
              </a:pathLst>
            </a:custGeom>
            <a:solidFill>
              <a:srgbClr val="000000">
                <a:alpha val="0"/>
              </a:srgbClr>
            </a:solidFill>
            <a:ln w="38100" cap="rnd">
              <a:solidFill>
                <a:srgbClr val="FFFFFF"/>
              </a:solidFill>
              <a:prstDash val="solid"/>
              <a:round/>
            </a:ln>
          </p:spPr>
        </p:sp>
        <p:sp>
          <p:nvSpPr>
            <p:cNvPr id="5" name="TextBox 5"/>
            <p:cNvSpPr txBox="1"/>
            <p:nvPr/>
          </p:nvSpPr>
          <p:spPr>
            <a:xfrm>
              <a:off x="0" y="-9525"/>
              <a:ext cx="455236" cy="220543"/>
            </a:xfrm>
            <a:prstGeom prst="rect">
              <a:avLst/>
            </a:prstGeom>
          </p:spPr>
          <p:txBody>
            <a:bodyPr lIns="33867" tIns="33867" rIns="33867" bIns="33867" rtlCol="0" anchor="ctr"/>
            <a:lstStyle/>
            <a:p>
              <a:pPr algn="ctr">
                <a:lnSpc>
                  <a:spcPts val="1343"/>
                </a:lnSpc>
              </a:pPr>
              <a:endParaRPr sz="1200"/>
            </a:p>
          </p:txBody>
        </p:sp>
      </p:grpSp>
      <p:sp>
        <p:nvSpPr>
          <p:cNvPr id="6" name="Freeform 6"/>
          <p:cNvSpPr/>
          <p:nvPr/>
        </p:nvSpPr>
        <p:spPr>
          <a:xfrm rot="-10800000">
            <a:off x="8011561" y="5779334"/>
            <a:ext cx="563043" cy="266742"/>
          </a:xfrm>
          <a:custGeom>
            <a:avLst/>
            <a:gdLst/>
            <a:ahLst/>
            <a:cxnLst/>
            <a:rect l="l" t="t" r="r" b="b"/>
            <a:pathLst>
              <a:path w="844565" h="400113">
                <a:moveTo>
                  <a:pt x="0" y="0"/>
                </a:moveTo>
                <a:lnTo>
                  <a:pt x="844565" y="0"/>
                </a:lnTo>
                <a:lnTo>
                  <a:pt x="844565" y="400113"/>
                </a:lnTo>
                <a:lnTo>
                  <a:pt x="0" y="400113"/>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sp>
      <p:sp>
        <p:nvSpPr>
          <p:cNvPr id="7" name="Freeform 7"/>
          <p:cNvSpPr/>
          <p:nvPr/>
        </p:nvSpPr>
        <p:spPr>
          <a:xfrm>
            <a:off x="-477516" y="-2077952"/>
            <a:ext cx="8796329" cy="7737511"/>
          </a:xfrm>
          <a:custGeom>
            <a:avLst/>
            <a:gdLst/>
            <a:ahLst/>
            <a:cxnLst/>
            <a:rect l="l" t="t" r="r" b="b"/>
            <a:pathLst>
              <a:path w="13194493" h="11606267">
                <a:moveTo>
                  <a:pt x="0" y="0"/>
                </a:moveTo>
                <a:lnTo>
                  <a:pt x="13194493" y="0"/>
                </a:lnTo>
                <a:lnTo>
                  <a:pt x="13194493" y="11606268"/>
                </a:lnTo>
                <a:lnTo>
                  <a:pt x="0" y="11606268"/>
                </a:lnTo>
                <a:lnTo>
                  <a:pt x="0" y="0"/>
                </a:lnTo>
                <a:close/>
              </a:path>
            </a:pathLst>
          </a:custGeom>
          <a:blipFill>
            <a:blip r:embed="rId2"/>
            <a:stretch>
              <a:fillRect/>
            </a:stretch>
          </a:blipFill>
        </p:spPr>
      </p:sp>
      <p:grpSp>
        <p:nvGrpSpPr>
          <p:cNvPr id="18" name="Group 10">
            <a:extLst>
              <a:ext uri="{FF2B5EF4-FFF2-40B4-BE49-F238E27FC236}">
                <a16:creationId xmlns:a16="http://schemas.microsoft.com/office/drawing/2014/main" id="{F1F58034-514D-F803-FD44-C8CFAB90EC4D}"/>
              </a:ext>
            </a:extLst>
          </p:cNvPr>
          <p:cNvGrpSpPr/>
          <p:nvPr/>
        </p:nvGrpSpPr>
        <p:grpSpPr>
          <a:xfrm>
            <a:off x="6568463" y="5418147"/>
            <a:ext cx="1191948" cy="986128"/>
            <a:chOff x="0" y="0"/>
            <a:chExt cx="18228634" cy="18502982"/>
          </a:xfrm>
        </p:grpSpPr>
        <p:sp>
          <p:nvSpPr>
            <p:cNvPr id="19" name="Freeform 11">
              <a:extLst>
                <a:ext uri="{FF2B5EF4-FFF2-40B4-BE49-F238E27FC236}">
                  <a16:creationId xmlns:a16="http://schemas.microsoft.com/office/drawing/2014/main" id="{F65B81ED-3E0E-C546-D259-9DA2FFCE9722}"/>
                </a:ext>
              </a:extLst>
            </p:cNvPr>
            <p:cNvSpPr/>
            <p:nvPr/>
          </p:nvSpPr>
          <p:spPr>
            <a:xfrm>
              <a:off x="0" y="0"/>
              <a:ext cx="18228635" cy="18502982"/>
            </a:xfrm>
            <a:custGeom>
              <a:avLst/>
              <a:gdLst/>
              <a:ahLst/>
              <a:cxnLst/>
              <a:rect l="l" t="t" r="r" b="b"/>
              <a:pathLst>
                <a:path w="18228635" h="18502982">
                  <a:moveTo>
                    <a:pt x="18228635" y="9251602"/>
                  </a:moveTo>
                  <a:cubicBezTo>
                    <a:pt x="18228635" y="14360851"/>
                    <a:pt x="14147936" y="18502982"/>
                    <a:pt x="9114317" y="18502982"/>
                  </a:cubicBezTo>
                  <a:cubicBezTo>
                    <a:pt x="4080626" y="18502982"/>
                    <a:pt x="0" y="14360851"/>
                    <a:pt x="0" y="9251602"/>
                  </a:cubicBezTo>
                  <a:cubicBezTo>
                    <a:pt x="0" y="4142094"/>
                    <a:pt x="4080626" y="0"/>
                    <a:pt x="9114317" y="0"/>
                  </a:cubicBezTo>
                  <a:cubicBezTo>
                    <a:pt x="14148009" y="0"/>
                    <a:pt x="18228635" y="4142094"/>
                    <a:pt x="18228635" y="9251602"/>
                  </a:cubicBezTo>
                  <a:close/>
                </a:path>
              </a:pathLst>
            </a:custGeom>
            <a:blipFill>
              <a:blip r:embed="rId5"/>
              <a:stretch>
                <a:fillRect t="-90" r="-15098" b="-4155"/>
              </a:stretch>
            </a:blipFill>
          </p:spPr>
          <p:txBody>
            <a:bodyPr/>
            <a:lstStyle/>
            <a:p>
              <a:endParaRPr lang="ar-SA" sz="1200" dirty="0"/>
            </a:p>
          </p:txBody>
        </p:sp>
      </p:grpSp>
      <p:sp>
        <p:nvSpPr>
          <p:cNvPr id="22" name="TextBox 10">
            <a:extLst>
              <a:ext uri="{FF2B5EF4-FFF2-40B4-BE49-F238E27FC236}">
                <a16:creationId xmlns:a16="http://schemas.microsoft.com/office/drawing/2014/main" id="{D66AE016-C2B8-5626-66CA-CB510A3E8836}"/>
              </a:ext>
            </a:extLst>
          </p:cNvPr>
          <p:cNvSpPr txBox="1"/>
          <p:nvPr/>
        </p:nvSpPr>
        <p:spPr>
          <a:xfrm>
            <a:off x="2890618" y="1217426"/>
            <a:ext cx="2774448" cy="986127"/>
          </a:xfrm>
          <a:prstGeom prst="rect">
            <a:avLst/>
          </a:prstGeom>
        </p:spPr>
        <p:txBody>
          <a:bodyPr lIns="33867" tIns="33867" rIns="33867" bIns="33867" rtlCol="0" anchor="ctr"/>
          <a:lstStyle/>
          <a:p>
            <a:pPr algn="ctr">
              <a:lnSpc>
                <a:spcPts val="1343"/>
              </a:lnSpc>
            </a:pPr>
            <a:endParaRPr sz="1200"/>
          </a:p>
        </p:txBody>
      </p:sp>
      <p:grpSp>
        <p:nvGrpSpPr>
          <p:cNvPr id="11" name="Group 7">
            <a:extLst>
              <a:ext uri="{FF2B5EF4-FFF2-40B4-BE49-F238E27FC236}">
                <a16:creationId xmlns:a16="http://schemas.microsoft.com/office/drawing/2014/main" id="{DF0D5B3C-DCE9-1868-7121-08B13B9C92F3}"/>
              </a:ext>
            </a:extLst>
          </p:cNvPr>
          <p:cNvGrpSpPr/>
          <p:nvPr/>
        </p:nvGrpSpPr>
        <p:grpSpPr>
          <a:xfrm>
            <a:off x="2755461" y="5814753"/>
            <a:ext cx="3707187" cy="290616"/>
            <a:chOff x="0" y="0"/>
            <a:chExt cx="1545130" cy="121127"/>
          </a:xfrm>
        </p:grpSpPr>
        <p:sp>
          <p:nvSpPr>
            <p:cNvPr id="12" name="Freeform 8">
              <a:extLst>
                <a:ext uri="{FF2B5EF4-FFF2-40B4-BE49-F238E27FC236}">
                  <a16:creationId xmlns:a16="http://schemas.microsoft.com/office/drawing/2014/main" id="{EE30FED2-2702-BF81-1B44-52CDDE164CCC}"/>
                </a:ext>
              </a:extLst>
            </p:cNvPr>
            <p:cNvSpPr/>
            <p:nvPr/>
          </p:nvSpPr>
          <p:spPr>
            <a:xfrm>
              <a:off x="0" y="0"/>
              <a:ext cx="1545130" cy="121127"/>
            </a:xfrm>
            <a:custGeom>
              <a:avLst/>
              <a:gdLst/>
              <a:ahLst/>
              <a:cxnLst/>
              <a:rect l="l" t="t" r="r" b="b"/>
              <a:pathLst>
                <a:path w="1545130" h="121127">
                  <a:moveTo>
                    <a:pt x="60563" y="0"/>
                  </a:moveTo>
                  <a:lnTo>
                    <a:pt x="1484567" y="0"/>
                  </a:lnTo>
                  <a:cubicBezTo>
                    <a:pt x="1518015" y="0"/>
                    <a:pt x="1545130" y="27115"/>
                    <a:pt x="1545130" y="60563"/>
                  </a:cubicBezTo>
                  <a:lnTo>
                    <a:pt x="1545130" y="60563"/>
                  </a:lnTo>
                  <a:cubicBezTo>
                    <a:pt x="1545130" y="76626"/>
                    <a:pt x="1538749" y="92030"/>
                    <a:pt x="1527392" y="103388"/>
                  </a:cubicBezTo>
                  <a:cubicBezTo>
                    <a:pt x="1516034" y="114746"/>
                    <a:pt x="1500629" y="121127"/>
                    <a:pt x="1484567" y="121127"/>
                  </a:cubicBezTo>
                  <a:lnTo>
                    <a:pt x="60563" y="121127"/>
                  </a:lnTo>
                  <a:cubicBezTo>
                    <a:pt x="27115" y="121127"/>
                    <a:pt x="0" y="94012"/>
                    <a:pt x="0" y="60563"/>
                  </a:cubicBezTo>
                  <a:lnTo>
                    <a:pt x="0" y="60563"/>
                  </a:lnTo>
                  <a:cubicBezTo>
                    <a:pt x="0" y="27115"/>
                    <a:pt x="27115" y="0"/>
                    <a:pt x="60563" y="0"/>
                  </a:cubicBezTo>
                  <a:close/>
                </a:path>
              </a:pathLst>
            </a:custGeom>
            <a:solidFill>
              <a:srgbClr val="FFFFFF"/>
            </a:solidFill>
            <a:ln cap="rnd">
              <a:noFill/>
              <a:prstDash val="solid"/>
              <a:round/>
            </a:ln>
          </p:spPr>
        </p:sp>
        <p:sp>
          <p:nvSpPr>
            <p:cNvPr id="16" name="TextBox 9">
              <a:extLst>
                <a:ext uri="{FF2B5EF4-FFF2-40B4-BE49-F238E27FC236}">
                  <a16:creationId xmlns:a16="http://schemas.microsoft.com/office/drawing/2014/main" id="{B68A6D14-58E2-D397-CD18-F23B79FF4AC9}"/>
                </a:ext>
              </a:extLst>
            </p:cNvPr>
            <p:cNvSpPr txBox="1"/>
            <p:nvPr/>
          </p:nvSpPr>
          <p:spPr>
            <a:xfrm>
              <a:off x="0" y="0"/>
              <a:ext cx="1545130" cy="121127"/>
            </a:xfrm>
            <a:prstGeom prst="rect">
              <a:avLst/>
            </a:prstGeom>
          </p:spPr>
          <p:txBody>
            <a:bodyPr lIns="33867" tIns="33867" rIns="33867" bIns="33867" rtlCol="0" anchor="ctr"/>
            <a:lstStyle/>
            <a:p>
              <a:pPr algn="ctr">
                <a:lnSpc>
                  <a:spcPts val="1343"/>
                </a:lnSpc>
              </a:pPr>
              <a:endParaRPr sz="1200"/>
            </a:p>
          </p:txBody>
        </p:sp>
      </p:grpSp>
      <p:sp>
        <p:nvSpPr>
          <p:cNvPr id="24" name="مربع نص 23">
            <a:extLst>
              <a:ext uri="{FF2B5EF4-FFF2-40B4-BE49-F238E27FC236}">
                <a16:creationId xmlns:a16="http://schemas.microsoft.com/office/drawing/2014/main" id="{121CFC12-C038-105D-77D6-9FE0A7D9DE69}"/>
              </a:ext>
            </a:extLst>
          </p:cNvPr>
          <p:cNvSpPr txBox="1"/>
          <p:nvPr/>
        </p:nvSpPr>
        <p:spPr>
          <a:xfrm>
            <a:off x="2994395" y="5855370"/>
            <a:ext cx="3309471" cy="259045"/>
          </a:xfrm>
          <a:prstGeom prst="rect">
            <a:avLst/>
          </a:prstGeom>
          <a:noFill/>
        </p:spPr>
        <p:txBody>
          <a:bodyPr wrap="square">
            <a:spAutoFit/>
          </a:bodyPr>
          <a:lstStyle/>
          <a:p>
            <a:pPr algn="l">
              <a:lnSpc>
                <a:spcPts val="1343"/>
              </a:lnSpc>
            </a:pPr>
            <a:r>
              <a:rPr lang="en-US" sz="1200" dirty="0">
                <a:solidFill>
                  <a:srgbClr val="121212"/>
                </a:solidFill>
                <a:latin typeface="Heading Now 71-78"/>
                <a:ea typeface="Heading Now 71-78"/>
                <a:cs typeface="Heading Now 71-78"/>
                <a:sym typeface="Heading Now 71-78"/>
              </a:rPr>
              <a:t>@</a:t>
            </a:r>
            <a:r>
              <a:rPr lang="en-US" sz="1200" u="sng" dirty="0">
                <a:solidFill>
                  <a:srgbClr val="121212"/>
                </a:solidFill>
                <a:latin typeface="Heading Now 71-78"/>
                <a:ea typeface="Heading Now 71-78"/>
                <a:cs typeface="Heading Now 71-78"/>
                <a:sym typeface="Heading Now 71-78"/>
                <a:hlinkClick r:id="rId6" tooltip="https://www.linkedin.com/in/akram-mohammed-ahmed-ph-d-m-b-a-5859005b?lipi=urn%3Ali%3Apage%3Ad_flagship3_profile_view_base_contact_details%3BIiweHiqLQwurJK%2BeJ8sM8A%3D%3D"/>
              </a:rPr>
              <a:t>linkedin.com/in/akram-mohammed</a:t>
            </a:r>
          </a:p>
        </p:txBody>
      </p:sp>
      <p:sp>
        <p:nvSpPr>
          <p:cNvPr id="9" name="مربع نص 8">
            <a:extLst>
              <a:ext uri="{FF2B5EF4-FFF2-40B4-BE49-F238E27FC236}">
                <a16:creationId xmlns:a16="http://schemas.microsoft.com/office/drawing/2014/main" id="{3EBF18B3-5A46-D7B0-5486-568C4B545145}"/>
              </a:ext>
            </a:extLst>
          </p:cNvPr>
          <p:cNvSpPr txBox="1"/>
          <p:nvPr/>
        </p:nvSpPr>
        <p:spPr>
          <a:xfrm>
            <a:off x="2890618" y="101683"/>
            <a:ext cx="6507382" cy="523220"/>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algn="ctr" rtl="1"/>
            <a:r>
              <a:rPr lang="ar-SA" sz="2800" dirty="0">
                <a:effectLst/>
                <a:latin typeface="Traditional Arabic" panose="02020603050405020304" pitchFamily="18" charset="-78"/>
                <a:ea typeface="Times New Roman" panose="02020603050405020304" pitchFamily="18" charset="0"/>
                <a:cs typeface="PT Bold Heading" panose="02010400000000000000" pitchFamily="2" charset="-78"/>
              </a:rPr>
              <a:t>المنافع والخدمات</a:t>
            </a:r>
            <a:endParaRPr lang="ar-SA" sz="6000" kern="10" dirty="0">
              <a:ln w="9525">
                <a:solidFill>
                  <a:srgbClr val="800000"/>
                </a:solidFill>
                <a:round/>
                <a:headEnd/>
                <a:tailEnd/>
              </a:ln>
              <a:solidFill>
                <a:srgbClr val="80008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endParaRPr>
          </a:p>
        </p:txBody>
      </p:sp>
      <p:sp>
        <p:nvSpPr>
          <p:cNvPr id="10" name="مربع نص 9">
            <a:extLst>
              <a:ext uri="{FF2B5EF4-FFF2-40B4-BE49-F238E27FC236}">
                <a16:creationId xmlns:a16="http://schemas.microsoft.com/office/drawing/2014/main" id="{4607857B-CB2C-B3C0-500F-15522C0B79FD}"/>
              </a:ext>
            </a:extLst>
          </p:cNvPr>
          <p:cNvSpPr txBox="1"/>
          <p:nvPr/>
        </p:nvSpPr>
        <p:spPr>
          <a:xfrm>
            <a:off x="408939" y="490952"/>
            <a:ext cx="11470740" cy="4906600"/>
          </a:xfrm>
          <a:prstGeom prst="rect">
            <a:avLst/>
          </a:prstGeom>
          <a:noFill/>
        </p:spPr>
        <p:txBody>
          <a:bodyPr wrap="square">
            <a:spAutoFit/>
          </a:bodyPr>
          <a:lstStyle/>
          <a:p>
            <a:pPr marL="342900" lvl="0" indent="-342900" algn="r" rtl="1">
              <a:lnSpc>
                <a:spcPct val="150000"/>
              </a:lnSpc>
              <a:buFont typeface="Symbol" panose="05050102010706020507" pitchFamily="18" charset="2"/>
              <a:buChar char=""/>
            </a:pPr>
            <a:r>
              <a:rPr lang="ar-SA" sz="1800" dirty="0">
                <a:effectLst/>
                <a:latin typeface="Times New Roman" panose="02020603050405020304" pitchFamily="18" charset="0"/>
                <a:ea typeface="Times New Roman" panose="02020603050405020304" pitchFamily="18" charset="0"/>
                <a:cs typeface="Simplified Arabic" panose="02020603050405020304" pitchFamily="18" charset="-78"/>
              </a:rPr>
              <a:t>مزايا مادية عن وقت لا يتم العمل فيه : </a:t>
            </a:r>
            <a:endParaRPr lang="en-US" sz="1800" dirty="0">
              <a:effectLst/>
              <a:latin typeface="Times New Roman" panose="02020603050405020304" pitchFamily="18" charset="0"/>
              <a:ea typeface="Times New Roman" panose="02020603050405020304" pitchFamily="18" charset="0"/>
            </a:endParaRPr>
          </a:p>
          <a:p>
            <a:pPr algn="just" rtl="1">
              <a:lnSpc>
                <a:spcPct val="150000"/>
              </a:lnSpc>
            </a:pPr>
            <a:r>
              <a:rPr lang="ar-SA" sz="1800" dirty="0">
                <a:effectLst/>
                <a:latin typeface="Times New Roman" panose="02020603050405020304" pitchFamily="18" charset="0"/>
                <a:ea typeface="Times New Roman" panose="02020603050405020304" pitchFamily="18" charset="0"/>
                <a:cs typeface="Simplified Arabic" panose="02020603050405020304" pitchFamily="18" charset="-78"/>
              </a:rPr>
              <a:t>ويطلق عليه مزايا مادية لأنها تعنى ان الفرد يحصل على اجره خلال وقت لا يتم العمل فيه ، ولكن لأسباب ترى المنظمة انه يستحق خلالها هذا الاجر. وعلى سبيل المثال اوقات الراحة ، وقت الغذاء، وقت الاستعداد والتجهيز للعمل ، الاجازات السنوية ، الاجازات المرضية ، الاجازات العارضة ، اجازات </a:t>
            </a:r>
            <a:r>
              <a:rPr lang="ar-SA" sz="1800" dirty="0" err="1">
                <a:effectLst/>
                <a:latin typeface="Times New Roman" panose="02020603050405020304" pitchFamily="18" charset="0"/>
                <a:ea typeface="Times New Roman" panose="02020603050405020304" pitchFamily="18" charset="0"/>
                <a:cs typeface="Simplified Arabic" panose="02020603050405020304" pitchFamily="18" charset="-78"/>
              </a:rPr>
              <a:t>فى</a:t>
            </a:r>
            <a:r>
              <a:rPr lang="ar-SA" sz="1800" dirty="0">
                <a:effectLst/>
                <a:latin typeface="Times New Roman" panose="02020603050405020304" pitchFamily="18" charset="0"/>
                <a:ea typeface="Times New Roman" panose="02020603050405020304" pitchFamily="18" charset="0"/>
                <a:cs typeface="Simplified Arabic" panose="02020603050405020304" pitchFamily="18" charset="-78"/>
              </a:rPr>
              <a:t> العطلات الدينية والقومية .</a:t>
            </a:r>
            <a:endParaRPr lang="en-US" sz="1800" dirty="0">
              <a:effectLst/>
              <a:latin typeface="Times New Roman" panose="02020603050405020304" pitchFamily="18" charset="0"/>
              <a:ea typeface="Times New Roman" panose="02020603050405020304" pitchFamily="18" charset="0"/>
            </a:endParaRPr>
          </a:p>
          <a:p>
            <a:pPr marL="342900" lvl="0" indent="-342900" algn="r" rtl="1">
              <a:lnSpc>
                <a:spcPct val="150000"/>
              </a:lnSpc>
              <a:buFont typeface="Symbol" panose="05050102010706020507" pitchFamily="18" charset="2"/>
              <a:buChar char=""/>
            </a:pPr>
            <a:r>
              <a:rPr lang="ar-SA" sz="1800" b="1" dirty="0">
                <a:effectLst/>
                <a:latin typeface="Times New Roman" panose="02020603050405020304" pitchFamily="18" charset="0"/>
                <a:ea typeface="Times New Roman" panose="02020603050405020304" pitchFamily="18" charset="0"/>
                <a:cs typeface="Simplified Arabic" panose="02020603050405020304" pitchFamily="18" charset="-78"/>
              </a:rPr>
              <a:t>التأمينات : </a:t>
            </a:r>
            <a:endParaRPr lang="en-US" sz="1800" dirty="0">
              <a:effectLst/>
              <a:latin typeface="Times New Roman" panose="02020603050405020304" pitchFamily="18" charset="0"/>
              <a:ea typeface="Times New Roman" panose="02020603050405020304" pitchFamily="18" charset="0"/>
            </a:endParaRPr>
          </a:p>
          <a:p>
            <a:pPr algn="just" rtl="1">
              <a:lnSpc>
                <a:spcPct val="150000"/>
              </a:lnSpc>
            </a:pPr>
            <a:r>
              <a:rPr lang="ar-SA" sz="1800" dirty="0">
                <a:effectLst/>
                <a:latin typeface="Times New Roman" panose="02020603050405020304" pitchFamily="18" charset="0"/>
                <a:ea typeface="Times New Roman" panose="02020603050405020304" pitchFamily="18" charset="0"/>
                <a:cs typeface="Simplified Arabic" panose="02020603050405020304" pitchFamily="18" charset="-78"/>
              </a:rPr>
              <a:t>ترى بعض المنظمات ان توافر عدد كبير من العاملين يتيح امكانية تغطيتهم بمظلات تأمينية متعددة . وعلى سبيل المثال تأمين التقاعد ، التأمين ضد </a:t>
            </a:r>
            <a:r>
              <a:rPr lang="ar-SA" sz="1800" dirty="0" err="1">
                <a:effectLst/>
                <a:latin typeface="Times New Roman" panose="02020603050405020304" pitchFamily="18" charset="0"/>
                <a:ea typeface="Times New Roman" panose="02020603050405020304" pitchFamily="18" charset="0"/>
                <a:cs typeface="Simplified Arabic" panose="02020603050405020304" pitchFamily="18" charset="-78"/>
              </a:rPr>
              <a:t>حوداث</a:t>
            </a:r>
            <a:r>
              <a:rPr lang="ar-SA" sz="1800" dirty="0">
                <a:effectLst/>
                <a:latin typeface="Times New Roman" panose="02020603050405020304" pitchFamily="18" charset="0"/>
                <a:ea typeface="Times New Roman" panose="02020603050405020304" pitchFamily="18" charset="0"/>
                <a:cs typeface="Simplified Arabic" panose="02020603050405020304" pitchFamily="18" charset="-78"/>
              </a:rPr>
              <a:t> العمل ، التأمين </a:t>
            </a:r>
            <a:r>
              <a:rPr lang="ar-SA" sz="1800" dirty="0" err="1">
                <a:effectLst/>
                <a:latin typeface="Times New Roman" panose="02020603050405020304" pitchFamily="18" charset="0"/>
                <a:ea typeface="Times New Roman" panose="02020603050405020304" pitchFamily="18" charset="0"/>
                <a:cs typeface="Simplified Arabic" panose="02020603050405020304" pitchFamily="18" charset="-78"/>
              </a:rPr>
              <a:t>الصحى</a:t>
            </a:r>
            <a:r>
              <a:rPr lang="ar-SA" sz="1800" dirty="0">
                <a:effectLst/>
                <a:latin typeface="Times New Roman" panose="02020603050405020304" pitchFamily="18" charset="0"/>
                <a:ea typeface="Times New Roman" panose="02020603050405020304" pitchFamily="18" charset="0"/>
                <a:cs typeface="Simplified Arabic" panose="02020603050405020304" pitchFamily="18" charset="-78"/>
              </a:rPr>
              <a:t> </a:t>
            </a:r>
            <a:r>
              <a:rPr lang="ar-SA" sz="1800" dirty="0" err="1">
                <a:effectLst/>
                <a:latin typeface="Times New Roman" panose="02020603050405020304" pitchFamily="18" charset="0"/>
                <a:ea typeface="Times New Roman" panose="02020603050405020304" pitchFamily="18" charset="0"/>
                <a:cs typeface="Simplified Arabic" panose="02020603050405020304" pitchFamily="18" charset="-78"/>
              </a:rPr>
              <a:t>والعلاجى</a:t>
            </a:r>
            <a:r>
              <a:rPr lang="ar-SA" sz="1800" dirty="0">
                <a:effectLst/>
                <a:latin typeface="Times New Roman" panose="02020603050405020304" pitchFamily="18" charset="0"/>
                <a:ea typeface="Times New Roman" panose="02020603050405020304" pitchFamily="18" charset="0"/>
                <a:cs typeface="Simplified Arabic" panose="02020603050405020304" pitchFamily="18" charset="-78"/>
              </a:rPr>
              <a:t> </a:t>
            </a:r>
            <a:r>
              <a:rPr lang="ar-SA" sz="1800" b="1" dirty="0">
                <a:effectLst/>
                <a:latin typeface="Times New Roman" panose="02020603050405020304" pitchFamily="18" charset="0"/>
                <a:ea typeface="Times New Roman" panose="02020603050405020304" pitchFamily="18" charset="0"/>
                <a:cs typeface="Simplified Arabic" panose="02020603050405020304" pitchFamily="18" charset="-78"/>
              </a:rPr>
              <a:t>.</a:t>
            </a:r>
          </a:p>
          <a:p>
            <a:pPr algn="just" rtl="1">
              <a:lnSpc>
                <a:spcPct val="150000"/>
              </a:lnSpc>
            </a:pPr>
            <a:r>
              <a:rPr lang="ar-SA" sz="1800" b="1" dirty="0">
                <a:effectLst/>
                <a:latin typeface="Times New Roman" panose="02020603050405020304" pitchFamily="18" charset="0"/>
                <a:ea typeface="Times New Roman" panose="02020603050405020304" pitchFamily="18" charset="0"/>
                <a:cs typeface="Simplified Arabic" panose="02020603050405020304" pitchFamily="18" charset="-78"/>
              </a:rPr>
              <a:t>الخدمات الصحية :</a:t>
            </a:r>
            <a:endParaRPr lang="en-US" sz="1800" dirty="0">
              <a:effectLst/>
              <a:latin typeface="Times New Roman" panose="02020603050405020304" pitchFamily="18" charset="0"/>
              <a:ea typeface="Times New Roman" panose="02020603050405020304" pitchFamily="18" charset="0"/>
            </a:endParaRPr>
          </a:p>
          <a:p>
            <a:pPr algn="just" rtl="1">
              <a:lnSpc>
                <a:spcPct val="150000"/>
              </a:lnSpc>
            </a:pPr>
            <a:r>
              <a:rPr lang="ar-SA" sz="1800" dirty="0">
                <a:effectLst/>
                <a:latin typeface="Times New Roman" panose="02020603050405020304" pitchFamily="18" charset="0"/>
                <a:ea typeface="Times New Roman" panose="02020603050405020304" pitchFamily="18" charset="0"/>
                <a:cs typeface="Simplified Arabic" panose="02020603050405020304" pitchFamily="18" charset="-78"/>
              </a:rPr>
              <a:t> تقدم بعض المنظمات انواع مختلفة من الخدمات الصحية سواء داخل </a:t>
            </a:r>
            <a:r>
              <a:rPr lang="ar-SA" sz="1800" dirty="0" err="1">
                <a:effectLst/>
                <a:latin typeface="Times New Roman" panose="02020603050405020304" pitchFamily="18" charset="0"/>
                <a:ea typeface="Times New Roman" panose="02020603050405020304" pitchFamily="18" charset="0"/>
                <a:cs typeface="Simplified Arabic" panose="02020603050405020304" pitchFamily="18" charset="-78"/>
              </a:rPr>
              <a:t>مبانى</a:t>
            </a:r>
            <a:r>
              <a:rPr lang="ar-SA" sz="1800" dirty="0">
                <a:effectLst/>
                <a:latin typeface="Times New Roman" panose="02020603050405020304" pitchFamily="18" charset="0"/>
                <a:ea typeface="Times New Roman" panose="02020603050405020304" pitchFamily="18" charset="0"/>
                <a:cs typeface="Simplified Arabic" panose="02020603050405020304" pitchFamily="18" charset="-78"/>
              </a:rPr>
              <a:t> المنظمة او خارجها وسواء بتغطية تأمينية ام بتكلفة جارية تقدمها ، وترى المنظمات ان هذه الخدمات تضمن توافر مستوى جيد من الصحة العامة للعاملين بها ومن أمثلة هذه الخدمات الكشف </a:t>
            </a:r>
            <a:r>
              <a:rPr lang="ar-SA" sz="1800" dirty="0" err="1">
                <a:effectLst/>
                <a:latin typeface="Times New Roman" panose="02020603050405020304" pitchFamily="18" charset="0"/>
                <a:ea typeface="Times New Roman" panose="02020603050405020304" pitchFamily="18" charset="0"/>
                <a:cs typeface="Simplified Arabic" panose="02020603050405020304" pitchFamily="18" charset="-78"/>
              </a:rPr>
              <a:t>الدورى</a:t>
            </a:r>
            <a:r>
              <a:rPr lang="ar-SA" sz="1800" dirty="0">
                <a:effectLst/>
                <a:latin typeface="Times New Roman" panose="02020603050405020304" pitchFamily="18" charset="0"/>
                <a:ea typeface="Times New Roman" panose="02020603050405020304" pitchFamily="18" charset="0"/>
                <a:cs typeface="Simplified Arabic" panose="02020603050405020304" pitchFamily="18" charset="-78"/>
              </a:rPr>
              <a:t> ، تقديم العلاج والأدوية ، التحاليل والفحوص والعمليات .</a:t>
            </a:r>
            <a:endParaRPr lang="en-US" sz="1800" dirty="0">
              <a:effectLst/>
              <a:latin typeface="Times New Roman" panose="02020603050405020304" pitchFamily="18" charset="0"/>
              <a:ea typeface="Times New Roman" panose="02020603050405020304" pitchFamily="18" charset="0"/>
            </a:endParaRPr>
          </a:p>
          <a:p>
            <a:pPr lvl="0" algn="just" rtl="1">
              <a:lnSpc>
                <a:spcPct val="150000"/>
              </a:lnSpc>
              <a:tabLst>
                <a:tab pos="457200" algn="l"/>
              </a:tabLst>
            </a:pPr>
            <a:endParaRPr lang="en-US" sz="1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2255853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8809957">
            <a:off x="5026717" y="2673804"/>
            <a:ext cx="8796329" cy="7737511"/>
          </a:xfrm>
          <a:custGeom>
            <a:avLst/>
            <a:gdLst/>
            <a:ahLst/>
            <a:cxnLst/>
            <a:rect l="l" t="t" r="r" b="b"/>
            <a:pathLst>
              <a:path w="13194493" h="11606267">
                <a:moveTo>
                  <a:pt x="0" y="0"/>
                </a:moveTo>
                <a:lnTo>
                  <a:pt x="13194494" y="0"/>
                </a:lnTo>
                <a:lnTo>
                  <a:pt x="13194494" y="11606267"/>
                </a:lnTo>
                <a:lnTo>
                  <a:pt x="0" y="11606267"/>
                </a:lnTo>
                <a:lnTo>
                  <a:pt x="0" y="0"/>
                </a:lnTo>
                <a:close/>
              </a:path>
            </a:pathLst>
          </a:custGeom>
          <a:blipFill>
            <a:blip r:embed="rId2"/>
            <a:stretch>
              <a:fillRect/>
            </a:stretch>
          </a:blipFill>
        </p:spPr>
      </p:sp>
      <p:grpSp>
        <p:nvGrpSpPr>
          <p:cNvPr id="3" name="Group 3"/>
          <p:cNvGrpSpPr/>
          <p:nvPr/>
        </p:nvGrpSpPr>
        <p:grpSpPr>
          <a:xfrm>
            <a:off x="7746964" y="5659560"/>
            <a:ext cx="1092236" cy="506290"/>
            <a:chOff x="0" y="0"/>
            <a:chExt cx="455236" cy="211018"/>
          </a:xfrm>
        </p:grpSpPr>
        <p:sp>
          <p:nvSpPr>
            <p:cNvPr id="4" name="Freeform 4"/>
            <p:cNvSpPr/>
            <p:nvPr/>
          </p:nvSpPr>
          <p:spPr>
            <a:xfrm>
              <a:off x="0" y="0"/>
              <a:ext cx="455236" cy="211018"/>
            </a:xfrm>
            <a:custGeom>
              <a:avLst/>
              <a:gdLst/>
              <a:ahLst/>
              <a:cxnLst/>
              <a:rect l="l" t="t" r="r" b="b"/>
              <a:pathLst>
                <a:path w="455236" h="211018">
                  <a:moveTo>
                    <a:pt x="105509" y="0"/>
                  </a:moveTo>
                  <a:lnTo>
                    <a:pt x="349727" y="0"/>
                  </a:lnTo>
                  <a:cubicBezTo>
                    <a:pt x="407998" y="0"/>
                    <a:pt x="455236" y="47238"/>
                    <a:pt x="455236" y="105509"/>
                  </a:cubicBezTo>
                  <a:lnTo>
                    <a:pt x="455236" y="105509"/>
                  </a:lnTo>
                  <a:cubicBezTo>
                    <a:pt x="455236" y="133492"/>
                    <a:pt x="444120" y="160329"/>
                    <a:pt x="424334" y="180115"/>
                  </a:cubicBezTo>
                  <a:cubicBezTo>
                    <a:pt x="404547" y="199902"/>
                    <a:pt x="377710" y="211018"/>
                    <a:pt x="349727" y="211018"/>
                  </a:cubicBezTo>
                  <a:lnTo>
                    <a:pt x="105509" y="211018"/>
                  </a:lnTo>
                  <a:cubicBezTo>
                    <a:pt x="47238" y="211018"/>
                    <a:pt x="0" y="163780"/>
                    <a:pt x="0" y="105509"/>
                  </a:cubicBezTo>
                  <a:lnTo>
                    <a:pt x="0" y="105509"/>
                  </a:lnTo>
                  <a:cubicBezTo>
                    <a:pt x="0" y="47238"/>
                    <a:pt x="47238" y="0"/>
                    <a:pt x="105509" y="0"/>
                  </a:cubicBezTo>
                  <a:close/>
                </a:path>
              </a:pathLst>
            </a:custGeom>
            <a:solidFill>
              <a:srgbClr val="000000">
                <a:alpha val="0"/>
              </a:srgbClr>
            </a:solidFill>
            <a:ln w="38100" cap="rnd">
              <a:solidFill>
                <a:srgbClr val="FFFFFF"/>
              </a:solidFill>
              <a:prstDash val="solid"/>
              <a:round/>
            </a:ln>
          </p:spPr>
        </p:sp>
        <p:sp>
          <p:nvSpPr>
            <p:cNvPr id="5" name="TextBox 5"/>
            <p:cNvSpPr txBox="1"/>
            <p:nvPr/>
          </p:nvSpPr>
          <p:spPr>
            <a:xfrm>
              <a:off x="0" y="-9525"/>
              <a:ext cx="455236" cy="220543"/>
            </a:xfrm>
            <a:prstGeom prst="rect">
              <a:avLst/>
            </a:prstGeom>
          </p:spPr>
          <p:txBody>
            <a:bodyPr lIns="33867" tIns="33867" rIns="33867" bIns="33867" rtlCol="0" anchor="ctr"/>
            <a:lstStyle/>
            <a:p>
              <a:pPr algn="ctr">
                <a:lnSpc>
                  <a:spcPts val="1343"/>
                </a:lnSpc>
              </a:pPr>
              <a:endParaRPr sz="1200"/>
            </a:p>
          </p:txBody>
        </p:sp>
      </p:grpSp>
      <p:sp>
        <p:nvSpPr>
          <p:cNvPr id="6" name="Freeform 6"/>
          <p:cNvSpPr/>
          <p:nvPr/>
        </p:nvSpPr>
        <p:spPr>
          <a:xfrm rot="-10800000">
            <a:off x="8011561" y="5779334"/>
            <a:ext cx="563043" cy="266742"/>
          </a:xfrm>
          <a:custGeom>
            <a:avLst/>
            <a:gdLst/>
            <a:ahLst/>
            <a:cxnLst/>
            <a:rect l="l" t="t" r="r" b="b"/>
            <a:pathLst>
              <a:path w="844565" h="400113">
                <a:moveTo>
                  <a:pt x="0" y="0"/>
                </a:moveTo>
                <a:lnTo>
                  <a:pt x="844565" y="0"/>
                </a:lnTo>
                <a:lnTo>
                  <a:pt x="844565" y="400113"/>
                </a:lnTo>
                <a:lnTo>
                  <a:pt x="0" y="400113"/>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sp>
      <p:sp>
        <p:nvSpPr>
          <p:cNvPr id="7" name="Freeform 7"/>
          <p:cNvSpPr/>
          <p:nvPr/>
        </p:nvSpPr>
        <p:spPr>
          <a:xfrm>
            <a:off x="-477516" y="-2077952"/>
            <a:ext cx="8796329" cy="7737511"/>
          </a:xfrm>
          <a:custGeom>
            <a:avLst/>
            <a:gdLst/>
            <a:ahLst/>
            <a:cxnLst/>
            <a:rect l="l" t="t" r="r" b="b"/>
            <a:pathLst>
              <a:path w="13194493" h="11606267">
                <a:moveTo>
                  <a:pt x="0" y="0"/>
                </a:moveTo>
                <a:lnTo>
                  <a:pt x="13194493" y="0"/>
                </a:lnTo>
                <a:lnTo>
                  <a:pt x="13194493" y="11606268"/>
                </a:lnTo>
                <a:lnTo>
                  <a:pt x="0" y="11606268"/>
                </a:lnTo>
                <a:lnTo>
                  <a:pt x="0" y="0"/>
                </a:lnTo>
                <a:close/>
              </a:path>
            </a:pathLst>
          </a:custGeom>
          <a:blipFill>
            <a:blip r:embed="rId2"/>
            <a:stretch>
              <a:fillRect/>
            </a:stretch>
          </a:blipFill>
        </p:spPr>
      </p:sp>
      <p:grpSp>
        <p:nvGrpSpPr>
          <p:cNvPr id="18" name="Group 10">
            <a:extLst>
              <a:ext uri="{FF2B5EF4-FFF2-40B4-BE49-F238E27FC236}">
                <a16:creationId xmlns:a16="http://schemas.microsoft.com/office/drawing/2014/main" id="{F1F58034-514D-F803-FD44-C8CFAB90EC4D}"/>
              </a:ext>
            </a:extLst>
          </p:cNvPr>
          <p:cNvGrpSpPr/>
          <p:nvPr/>
        </p:nvGrpSpPr>
        <p:grpSpPr>
          <a:xfrm>
            <a:off x="6568463" y="5418147"/>
            <a:ext cx="1191948" cy="986128"/>
            <a:chOff x="0" y="0"/>
            <a:chExt cx="18228634" cy="18502982"/>
          </a:xfrm>
        </p:grpSpPr>
        <p:sp>
          <p:nvSpPr>
            <p:cNvPr id="19" name="Freeform 11">
              <a:extLst>
                <a:ext uri="{FF2B5EF4-FFF2-40B4-BE49-F238E27FC236}">
                  <a16:creationId xmlns:a16="http://schemas.microsoft.com/office/drawing/2014/main" id="{F65B81ED-3E0E-C546-D259-9DA2FFCE9722}"/>
                </a:ext>
              </a:extLst>
            </p:cNvPr>
            <p:cNvSpPr/>
            <p:nvPr/>
          </p:nvSpPr>
          <p:spPr>
            <a:xfrm>
              <a:off x="0" y="0"/>
              <a:ext cx="18228635" cy="18502982"/>
            </a:xfrm>
            <a:custGeom>
              <a:avLst/>
              <a:gdLst/>
              <a:ahLst/>
              <a:cxnLst/>
              <a:rect l="l" t="t" r="r" b="b"/>
              <a:pathLst>
                <a:path w="18228635" h="18502982">
                  <a:moveTo>
                    <a:pt x="18228635" y="9251602"/>
                  </a:moveTo>
                  <a:cubicBezTo>
                    <a:pt x="18228635" y="14360851"/>
                    <a:pt x="14147936" y="18502982"/>
                    <a:pt x="9114317" y="18502982"/>
                  </a:cubicBezTo>
                  <a:cubicBezTo>
                    <a:pt x="4080626" y="18502982"/>
                    <a:pt x="0" y="14360851"/>
                    <a:pt x="0" y="9251602"/>
                  </a:cubicBezTo>
                  <a:cubicBezTo>
                    <a:pt x="0" y="4142094"/>
                    <a:pt x="4080626" y="0"/>
                    <a:pt x="9114317" y="0"/>
                  </a:cubicBezTo>
                  <a:cubicBezTo>
                    <a:pt x="14148009" y="0"/>
                    <a:pt x="18228635" y="4142094"/>
                    <a:pt x="18228635" y="9251602"/>
                  </a:cubicBezTo>
                  <a:close/>
                </a:path>
              </a:pathLst>
            </a:custGeom>
            <a:blipFill>
              <a:blip r:embed="rId5"/>
              <a:stretch>
                <a:fillRect t="-90" r="-15098" b="-4155"/>
              </a:stretch>
            </a:blipFill>
          </p:spPr>
          <p:txBody>
            <a:bodyPr/>
            <a:lstStyle/>
            <a:p>
              <a:endParaRPr lang="ar-SA" sz="1200" dirty="0"/>
            </a:p>
          </p:txBody>
        </p:sp>
      </p:grpSp>
      <p:sp>
        <p:nvSpPr>
          <p:cNvPr id="22" name="TextBox 10">
            <a:extLst>
              <a:ext uri="{FF2B5EF4-FFF2-40B4-BE49-F238E27FC236}">
                <a16:creationId xmlns:a16="http://schemas.microsoft.com/office/drawing/2014/main" id="{D66AE016-C2B8-5626-66CA-CB510A3E8836}"/>
              </a:ext>
            </a:extLst>
          </p:cNvPr>
          <p:cNvSpPr txBox="1"/>
          <p:nvPr/>
        </p:nvSpPr>
        <p:spPr>
          <a:xfrm>
            <a:off x="2890618" y="1217426"/>
            <a:ext cx="2774448" cy="986127"/>
          </a:xfrm>
          <a:prstGeom prst="rect">
            <a:avLst/>
          </a:prstGeom>
        </p:spPr>
        <p:txBody>
          <a:bodyPr lIns="33867" tIns="33867" rIns="33867" bIns="33867" rtlCol="0" anchor="ctr"/>
          <a:lstStyle/>
          <a:p>
            <a:pPr algn="ctr">
              <a:lnSpc>
                <a:spcPts val="1343"/>
              </a:lnSpc>
            </a:pPr>
            <a:endParaRPr sz="1200"/>
          </a:p>
        </p:txBody>
      </p:sp>
      <p:grpSp>
        <p:nvGrpSpPr>
          <p:cNvPr id="11" name="Group 7">
            <a:extLst>
              <a:ext uri="{FF2B5EF4-FFF2-40B4-BE49-F238E27FC236}">
                <a16:creationId xmlns:a16="http://schemas.microsoft.com/office/drawing/2014/main" id="{DF0D5B3C-DCE9-1868-7121-08B13B9C92F3}"/>
              </a:ext>
            </a:extLst>
          </p:cNvPr>
          <p:cNvGrpSpPr/>
          <p:nvPr/>
        </p:nvGrpSpPr>
        <p:grpSpPr>
          <a:xfrm>
            <a:off x="2755461" y="5814753"/>
            <a:ext cx="3707187" cy="290616"/>
            <a:chOff x="0" y="0"/>
            <a:chExt cx="1545130" cy="121127"/>
          </a:xfrm>
        </p:grpSpPr>
        <p:sp>
          <p:nvSpPr>
            <p:cNvPr id="12" name="Freeform 8">
              <a:extLst>
                <a:ext uri="{FF2B5EF4-FFF2-40B4-BE49-F238E27FC236}">
                  <a16:creationId xmlns:a16="http://schemas.microsoft.com/office/drawing/2014/main" id="{EE30FED2-2702-BF81-1B44-52CDDE164CCC}"/>
                </a:ext>
              </a:extLst>
            </p:cNvPr>
            <p:cNvSpPr/>
            <p:nvPr/>
          </p:nvSpPr>
          <p:spPr>
            <a:xfrm>
              <a:off x="0" y="0"/>
              <a:ext cx="1545130" cy="121127"/>
            </a:xfrm>
            <a:custGeom>
              <a:avLst/>
              <a:gdLst/>
              <a:ahLst/>
              <a:cxnLst/>
              <a:rect l="l" t="t" r="r" b="b"/>
              <a:pathLst>
                <a:path w="1545130" h="121127">
                  <a:moveTo>
                    <a:pt x="60563" y="0"/>
                  </a:moveTo>
                  <a:lnTo>
                    <a:pt x="1484567" y="0"/>
                  </a:lnTo>
                  <a:cubicBezTo>
                    <a:pt x="1518015" y="0"/>
                    <a:pt x="1545130" y="27115"/>
                    <a:pt x="1545130" y="60563"/>
                  </a:cubicBezTo>
                  <a:lnTo>
                    <a:pt x="1545130" y="60563"/>
                  </a:lnTo>
                  <a:cubicBezTo>
                    <a:pt x="1545130" y="76626"/>
                    <a:pt x="1538749" y="92030"/>
                    <a:pt x="1527392" y="103388"/>
                  </a:cubicBezTo>
                  <a:cubicBezTo>
                    <a:pt x="1516034" y="114746"/>
                    <a:pt x="1500629" y="121127"/>
                    <a:pt x="1484567" y="121127"/>
                  </a:cubicBezTo>
                  <a:lnTo>
                    <a:pt x="60563" y="121127"/>
                  </a:lnTo>
                  <a:cubicBezTo>
                    <a:pt x="27115" y="121127"/>
                    <a:pt x="0" y="94012"/>
                    <a:pt x="0" y="60563"/>
                  </a:cubicBezTo>
                  <a:lnTo>
                    <a:pt x="0" y="60563"/>
                  </a:lnTo>
                  <a:cubicBezTo>
                    <a:pt x="0" y="27115"/>
                    <a:pt x="27115" y="0"/>
                    <a:pt x="60563" y="0"/>
                  </a:cubicBezTo>
                  <a:close/>
                </a:path>
              </a:pathLst>
            </a:custGeom>
            <a:solidFill>
              <a:srgbClr val="FFFFFF"/>
            </a:solidFill>
            <a:ln cap="rnd">
              <a:noFill/>
              <a:prstDash val="solid"/>
              <a:round/>
            </a:ln>
          </p:spPr>
        </p:sp>
        <p:sp>
          <p:nvSpPr>
            <p:cNvPr id="16" name="TextBox 9">
              <a:extLst>
                <a:ext uri="{FF2B5EF4-FFF2-40B4-BE49-F238E27FC236}">
                  <a16:creationId xmlns:a16="http://schemas.microsoft.com/office/drawing/2014/main" id="{B68A6D14-58E2-D397-CD18-F23B79FF4AC9}"/>
                </a:ext>
              </a:extLst>
            </p:cNvPr>
            <p:cNvSpPr txBox="1"/>
            <p:nvPr/>
          </p:nvSpPr>
          <p:spPr>
            <a:xfrm>
              <a:off x="0" y="0"/>
              <a:ext cx="1545130" cy="121127"/>
            </a:xfrm>
            <a:prstGeom prst="rect">
              <a:avLst/>
            </a:prstGeom>
          </p:spPr>
          <p:txBody>
            <a:bodyPr lIns="33867" tIns="33867" rIns="33867" bIns="33867" rtlCol="0" anchor="ctr"/>
            <a:lstStyle/>
            <a:p>
              <a:pPr algn="ctr">
                <a:lnSpc>
                  <a:spcPts val="1343"/>
                </a:lnSpc>
              </a:pPr>
              <a:endParaRPr sz="1200"/>
            </a:p>
          </p:txBody>
        </p:sp>
      </p:grpSp>
      <p:sp>
        <p:nvSpPr>
          <p:cNvPr id="24" name="مربع نص 23">
            <a:extLst>
              <a:ext uri="{FF2B5EF4-FFF2-40B4-BE49-F238E27FC236}">
                <a16:creationId xmlns:a16="http://schemas.microsoft.com/office/drawing/2014/main" id="{121CFC12-C038-105D-77D6-9FE0A7D9DE69}"/>
              </a:ext>
            </a:extLst>
          </p:cNvPr>
          <p:cNvSpPr txBox="1"/>
          <p:nvPr/>
        </p:nvSpPr>
        <p:spPr>
          <a:xfrm>
            <a:off x="2994395" y="5855370"/>
            <a:ext cx="3309471" cy="259045"/>
          </a:xfrm>
          <a:prstGeom prst="rect">
            <a:avLst/>
          </a:prstGeom>
          <a:noFill/>
        </p:spPr>
        <p:txBody>
          <a:bodyPr wrap="square">
            <a:spAutoFit/>
          </a:bodyPr>
          <a:lstStyle/>
          <a:p>
            <a:pPr algn="l">
              <a:lnSpc>
                <a:spcPts val="1343"/>
              </a:lnSpc>
            </a:pPr>
            <a:r>
              <a:rPr lang="en-US" sz="1200" dirty="0">
                <a:solidFill>
                  <a:srgbClr val="121212"/>
                </a:solidFill>
                <a:latin typeface="Heading Now 71-78"/>
                <a:ea typeface="Heading Now 71-78"/>
                <a:cs typeface="Heading Now 71-78"/>
                <a:sym typeface="Heading Now 71-78"/>
              </a:rPr>
              <a:t>@</a:t>
            </a:r>
            <a:r>
              <a:rPr lang="en-US" sz="1200" u="sng" dirty="0">
                <a:solidFill>
                  <a:srgbClr val="121212"/>
                </a:solidFill>
                <a:latin typeface="Heading Now 71-78"/>
                <a:ea typeface="Heading Now 71-78"/>
                <a:cs typeface="Heading Now 71-78"/>
                <a:sym typeface="Heading Now 71-78"/>
                <a:hlinkClick r:id="rId6" tooltip="https://www.linkedin.com/in/akram-mohammed-ahmed-ph-d-m-b-a-5859005b?lipi=urn%3Ali%3Apage%3Ad_flagship3_profile_view_base_contact_details%3BIiweHiqLQwurJK%2BeJ8sM8A%3D%3D"/>
              </a:rPr>
              <a:t>linkedin.com/in/akram-mohammed</a:t>
            </a:r>
          </a:p>
        </p:txBody>
      </p:sp>
      <p:sp>
        <p:nvSpPr>
          <p:cNvPr id="9" name="مربع نص 8">
            <a:extLst>
              <a:ext uri="{FF2B5EF4-FFF2-40B4-BE49-F238E27FC236}">
                <a16:creationId xmlns:a16="http://schemas.microsoft.com/office/drawing/2014/main" id="{3EBF18B3-5A46-D7B0-5486-568C4B545145}"/>
              </a:ext>
            </a:extLst>
          </p:cNvPr>
          <p:cNvSpPr txBox="1"/>
          <p:nvPr/>
        </p:nvSpPr>
        <p:spPr>
          <a:xfrm>
            <a:off x="2890618" y="91566"/>
            <a:ext cx="6507382" cy="584775"/>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algn="ctr" rtl="1"/>
            <a:r>
              <a:rPr lang="ar-SA" sz="3200" dirty="0">
                <a:effectLst/>
                <a:latin typeface="Traditional Arabic" panose="02020603050405020304" pitchFamily="18" charset="-78"/>
                <a:ea typeface="Times New Roman" panose="02020603050405020304" pitchFamily="18" charset="0"/>
                <a:cs typeface="PT Bold Heading" panose="02010400000000000000" pitchFamily="2" charset="-78"/>
              </a:rPr>
              <a:t>المنافع والخدمات</a:t>
            </a:r>
            <a:endParaRPr lang="ar-SA" sz="6600" kern="10" dirty="0">
              <a:ln w="9525">
                <a:solidFill>
                  <a:srgbClr val="800000"/>
                </a:solidFill>
                <a:round/>
                <a:headEnd/>
                <a:tailEnd/>
              </a:ln>
              <a:solidFill>
                <a:srgbClr val="80008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endParaRPr>
          </a:p>
        </p:txBody>
      </p:sp>
      <p:sp>
        <p:nvSpPr>
          <p:cNvPr id="10" name="مربع نص 9">
            <a:extLst>
              <a:ext uri="{FF2B5EF4-FFF2-40B4-BE49-F238E27FC236}">
                <a16:creationId xmlns:a16="http://schemas.microsoft.com/office/drawing/2014/main" id="{4607857B-CB2C-B3C0-500F-15522C0B79FD}"/>
              </a:ext>
            </a:extLst>
          </p:cNvPr>
          <p:cNvSpPr txBox="1"/>
          <p:nvPr/>
        </p:nvSpPr>
        <p:spPr>
          <a:xfrm>
            <a:off x="488888" y="698316"/>
            <a:ext cx="11470740" cy="4801314"/>
          </a:xfrm>
          <a:prstGeom prst="rect">
            <a:avLst/>
          </a:prstGeom>
          <a:noFill/>
        </p:spPr>
        <p:txBody>
          <a:bodyPr wrap="square">
            <a:spAutoFit/>
          </a:bodyPr>
          <a:lstStyle/>
          <a:p>
            <a:pPr marL="342900" lvl="0" indent="-342900" algn="r" rtl="1">
              <a:buFont typeface="Symbol" panose="05050102010706020507" pitchFamily="18" charset="2"/>
              <a:buChar char=""/>
            </a:pPr>
            <a:r>
              <a:rPr lang="ar-SA" b="1" dirty="0">
                <a:effectLst/>
                <a:latin typeface="Times New Roman" panose="02020603050405020304" pitchFamily="18" charset="0"/>
                <a:ea typeface="Times New Roman" panose="02020603050405020304" pitchFamily="18" charset="0"/>
                <a:cs typeface="Simplified Arabic" panose="02020603050405020304" pitchFamily="18" charset="-78"/>
              </a:rPr>
              <a:t>تسهيلات معيشية : </a:t>
            </a:r>
            <a:endParaRPr lang="en-US" dirty="0">
              <a:effectLst/>
              <a:latin typeface="Times New Roman" panose="02020603050405020304" pitchFamily="18" charset="0"/>
              <a:ea typeface="Times New Roman" panose="02020603050405020304" pitchFamily="18" charset="0"/>
            </a:endParaRPr>
          </a:p>
          <a:p>
            <a:pPr algn="just" rtl="1"/>
            <a:r>
              <a:rPr lang="ar-SA" dirty="0">
                <a:effectLst/>
                <a:latin typeface="Times New Roman" panose="02020603050405020304" pitchFamily="18" charset="0"/>
                <a:ea typeface="Times New Roman" panose="02020603050405020304" pitchFamily="18" charset="0"/>
                <a:cs typeface="Simplified Arabic" panose="02020603050405020304" pitchFamily="18" charset="-78"/>
              </a:rPr>
              <a:t>تقدم بعض المنظمات خدمات ومزايا ترغب من خلالها مساعدة العاملين على مواجهة المشاكل المعيشية وذلك لتوفير مناخ من الاستقرار </a:t>
            </a:r>
            <a:r>
              <a:rPr lang="ar-SA" dirty="0" err="1">
                <a:effectLst/>
                <a:latin typeface="Times New Roman" panose="02020603050405020304" pitchFamily="18" charset="0"/>
                <a:ea typeface="Times New Roman" panose="02020603050405020304" pitchFamily="18" charset="0"/>
                <a:cs typeface="Simplified Arabic" panose="02020603050405020304" pitchFamily="18" charset="-78"/>
              </a:rPr>
              <a:t>فى</a:t>
            </a:r>
            <a:r>
              <a:rPr lang="ar-SA" dirty="0">
                <a:effectLst/>
                <a:latin typeface="Times New Roman" panose="02020603050405020304" pitchFamily="18" charset="0"/>
                <a:ea typeface="Times New Roman" panose="02020603050405020304" pitchFamily="18" charset="0"/>
                <a:cs typeface="Simplified Arabic" panose="02020603050405020304" pitchFamily="18" charset="-78"/>
              </a:rPr>
              <a:t> حياتهم مما قد يعود بالنفع على العمل ومن امثلة هذه التسهيلات : خدمة المواصلات ، التغذية ، الاسكان ، منح القروض ، منح خصومات على منتجات المنظمة ، انشاء جمعيات تعاونية .</a:t>
            </a:r>
            <a:endParaRPr lang="en-US" dirty="0">
              <a:effectLst/>
              <a:latin typeface="Times New Roman" panose="02020603050405020304" pitchFamily="18" charset="0"/>
              <a:ea typeface="Times New Roman" panose="02020603050405020304" pitchFamily="18" charset="0"/>
            </a:endParaRPr>
          </a:p>
          <a:p>
            <a:pPr marL="342900" lvl="0" indent="-342900" algn="r" rtl="1">
              <a:buFont typeface="Symbol" panose="05050102010706020507" pitchFamily="18" charset="2"/>
              <a:buChar char=""/>
            </a:pPr>
            <a:r>
              <a:rPr lang="ar-SA" dirty="0">
                <a:effectLst/>
                <a:latin typeface="Times New Roman" panose="02020603050405020304" pitchFamily="18" charset="0"/>
                <a:ea typeface="Times New Roman" panose="02020603050405020304" pitchFamily="18" charset="0"/>
                <a:cs typeface="Simplified Arabic" panose="02020603050405020304" pitchFamily="18" charset="-78"/>
              </a:rPr>
              <a:t>خدمات اجتماعية وثقافية وترفيهية :</a:t>
            </a:r>
            <a:endParaRPr lang="en-US" dirty="0">
              <a:effectLst/>
              <a:latin typeface="Times New Roman" panose="02020603050405020304" pitchFamily="18" charset="0"/>
              <a:ea typeface="Times New Roman" panose="02020603050405020304" pitchFamily="18" charset="0"/>
            </a:endParaRPr>
          </a:p>
          <a:p>
            <a:pPr algn="just" rtl="1"/>
            <a:r>
              <a:rPr lang="ar-SA" dirty="0">
                <a:effectLst/>
                <a:latin typeface="Times New Roman" panose="02020603050405020304" pitchFamily="18" charset="0"/>
                <a:ea typeface="Times New Roman" panose="02020603050405020304" pitchFamily="18" charset="0"/>
                <a:cs typeface="Simplified Arabic" panose="02020603050405020304" pitchFamily="18" charset="-78"/>
              </a:rPr>
              <a:t>تميل بعض المنظمات الى رعاية العاملين اجتماعيا وثقافيا وترفيها على سبيل المثال اقامة الرحلات والحفلات وتقديم ندوات ثقافية ودينية والاشتراك </a:t>
            </a:r>
            <a:r>
              <a:rPr lang="ar-SA" dirty="0" err="1">
                <a:effectLst/>
                <a:latin typeface="Times New Roman" panose="02020603050405020304" pitchFamily="18" charset="0"/>
                <a:ea typeface="Times New Roman" panose="02020603050405020304" pitchFamily="18" charset="0"/>
                <a:cs typeface="Simplified Arabic" panose="02020603050405020304" pitchFamily="18" charset="-78"/>
              </a:rPr>
              <a:t>فى</a:t>
            </a:r>
            <a:r>
              <a:rPr lang="ar-SA" dirty="0">
                <a:effectLst/>
                <a:latin typeface="Times New Roman" panose="02020603050405020304" pitchFamily="18" charset="0"/>
                <a:ea typeface="Times New Roman" panose="02020603050405020304" pitchFamily="18" charset="0"/>
                <a:cs typeface="Simplified Arabic" panose="02020603050405020304" pitchFamily="18" charset="-78"/>
              </a:rPr>
              <a:t> </a:t>
            </a:r>
            <a:r>
              <a:rPr lang="ar-SA" dirty="0" err="1">
                <a:effectLst/>
                <a:latin typeface="Times New Roman" panose="02020603050405020304" pitchFamily="18" charset="0"/>
                <a:ea typeface="Times New Roman" panose="02020603050405020304" pitchFamily="18" charset="0"/>
                <a:cs typeface="Simplified Arabic" panose="02020603050405020304" pitchFamily="18" charset="-78"/>
              </a:rPr>
              <a:t>النوادى</a:t>
            </a:r>
            <a:r>
              <a:rPr lang="ar-SA" dirty="0">
                <a:effectLst/>
                <a:latin typeface="Times New Roman" panose="02020603050405020304" pitchFamily="18" charset="0"/>
                <a:ea typeface="Times New Roman" panose="02020603050405020304" pitchFamily="18" charset="0"/>
                <a:cs typeface="Simplified Arabic" panose="02020603050405020304" pitchFamily="18" charset="-78"/>
              </a:rPr>
              <a:t> الرياضية </a:t>
            </a:r>
            <a:r>
              <a:rPr lang="ar-SA" dirty="0" err="1">
                <a:effectLst/>
                <a:latin typeface="Times New Roman" panose="02020603050405020304" pitchFamily="18" charset="0"/>
                <a:ea typeface="Times New Roman" panose="02020603050405020304" pitchFamily="18" charset="0"/>
                <a:cs typeface="Simplified Arabic" panose="02020603050405020304" pitchFamily="18" charset="-78"/>
              </a:rPr>
              <a:t>باسعار</a:t>
            </a:r>
            <a:r>
              <a:rPr lang="ar-SA" dirty="0">
                <a:effectLst/>
                <a:latin typeface="Times New Roman" panose="02020603050405020304" pitchFamily="18" charset="0"/>
                <a:ea typeface="Times New Roman" panose="02020603050405020304" pitchFamily="18" charset="0"/>
                <a:cs typeface="Simplified Arabic" panose="02020603050405020304" pitchFamily="18" charset="-78"/>
              </a:rPr>
              <a:t> منخفضة .</a:t>
            </a:r>
            <a:endParaRPr lang="en-US" dirty="0">
              <a:effectLst/>
              <a:latin typeface="Times New Roman" panose="02020603050405020304" pitchFamily="18" charset="0"/>
              <a:ea typeface="Times New Roman" panose="02020603050405020304" pitchFamily="18" charset="0"/>
            </a:endParaRPr>
          </a:p>
          <a:p>
            <a:pPr marL="342900" lvl="0" indent="-342900" algn="r" rtl="1">
              <a:buFont typeface="Symbol" panose="05050102010706020507" pitchFamily="18" charset="2"/>
              <a:buChar char=""/>
            </a:pPr>
            <a:r>
              <a:rPr lang="ar-SA" b="1" dirty="0">
                <a:effectLst/>
                <a:latin typeface="Times New Roman" panose="02020603050405020304" pitchFamily="18" charset="0"/>
                <a:ea typeface="Times New Roman" panose="02020603050405020304" pitchFamily="18" charset="0"/>
                <a:cs typeface="Simplified Arabic" panose="02020603050405020304" pitchFamily="18" charset="-78"/>
              </a:rPr>
              <a:t>شروط النظام الفعال للمزايا والخدمات :</a:t>
            </a:r>
            <a:endParaRPr lang="en-US" dirty="0">
              <a:effectLst/>
              <a:latin typeface="Times New Roman" panose="02020603050405020304" pitchFamily="18" charset="0"/>
              <a:ea typeface="Times New Roman" panose="02020603050405020304" pitchFamily="18" charset="0"/>
            </a:endParaRPr>
          </a:p>
          <a:p>
            <a:pPr algn="just" rtl="1"/>
            <a:r>
              <a:rPr lang="ar-SA" dirty="0">
                <a:effectLst/>
                <a:latin typeface="Times New Roman" panose="02020603050405020304" pitchFamily="18" charset="0"/>
                <a:ea typeface="Times New Roman" panose="02020603050405020304" pitchFamily="18" charset="0"/>
                <a:cs typeface="Simplified Arabic" panose="02020603050405020304" pitchFamily="18" charset="-78"/>
              </a:rPr>
              <a:t>يجب ان يعتمد هذا النظام على استطلاع لاحتياجات </a:t>
            </a:r>
            <a:r>
              <a:rPr lang="ar-SA" dirty="0" err="1">
                <a:effectLst/>
                <a:latin typeface="Times New Roman" panose="02020603050405020304" pitchFamily="18" charset="0"/>
                <a:ea typeface="Times New Roman" panose="02020603050405020304" pitchFamily="18" charset="0"/>
                <a:cs typeface="Simplified Arabic" panose="02020603050405020304" pitchFamily="18" charset="-78"/>
              </a:rPr>
              <a:t>اعاملين</a:t>
            </a:r>
            <a:r>
              <a:rPr lang="ar-SA" dirty="0">
                <a:effectLst/>
                <a:latin typeface="Times New Roman" panose="02020603050405020304" pitchFamily="18" charset="0"/>
                <a:ea typeface="Times New Roman" panose="02020603050405020304" pitchFamily="18" charset="0"/>
                <a:cs typeface="Simplified Arabic" panose="02020603050405020304" pitchFamily="18" charset="-78"/>
              </a:rPr>
              <a:t> المختلفين من المزايا .</a:t>
            </a:r>
            <a:endParaRPr lang="en-US" dirty="0">
              <a:effectLst/>
              <a:latin typeface="Times New Roman" panose="02020603050405020304" pitchFamily="18" charset="0"/>
              <a:ea typeface="Times New Roman" panose="02020603050405020304" pitchFamily="18" charset="0"/>
            </a:endParaRPr>
          </a:p>
          <a:p>
            <a:pPr algn="just" rtl="1"/>
            <a:r>
              <a:rPr lang="ar-SA" dirty="0">
                <a:effectLst/>
                <a:latin typeface="Times New Roman" panose="02020603050405020304" pitchFamily="18" charset="0"/>
                <a:ea typeface="Times New Roman" panose="02020603050405020304" pitchFamily="18" charset="0"/>
                <a:cs typeface="Simplified Arabic" panose="02020603050405020304" pitchFamily="18" charset="-78"/>
              </a:rPr>
              <a:t>تحديد هدف النظام من قبل المنظمة ، فقد تهتم إحدى المنظمات بالخدمات الصحية ، بينما تهتم اخرى بالتسهيلات المعيشية .</a:t>
            </a:r>
            <a:endParaRPr lang="en-US" dirty="0">
              <a:effectLst/>
              <a:latin typeface="Times New Roman" panose="02020603050405020304" pitchFamily="18" charset="0"/>
              <a:ea typeface="Times New Roman" panose="02020603050405020304" pitchFamily="18" charset="0"/>
            </a:endParaRPr>
          </a:p>
          <a:p>
            <a:pPr algn="just" rtl="1"/>
            <a:r>
              <a:rPr lang="ar-SA" dirty="0">
                <a:effectLst/>
                <a:latin typeface="Times New Roman" panose="02020603050405020304" pitchFamily="18" charset="0"/>
                <a:ea typeface="Times New Roman" panose="02020603050405020304" pitchFamily="18" charset="0"/>
                <a:cs typeface="Simplified Arabic" panose="02020603050405020304" pitchFamily="18" charset="-78"/>
              </a:rPr>
              <a:t>يجب تحديد الجهة المسئولة عن تنفيذ النظام ، وايضاح </a:t>
            </a:r>
            <a:r>
              <a:rPr lang="ar-SA" dirty="0" err="1">
                <a:effectLst/>
                <a:latin typeface="Times New Roman" panose="02020603050405020304" pitchFamily="18" charset="0"/>
                <a:ea typeface="Times New Roman" panose="02020603050405020304" pitchFamily="18" charset="0"/>
                <a:cs typeface="Simplified Arabic" panose="02020603050405020304" pitchFamily="18" charset="-78"/>
              </a:rPr>
              <a:t>مسؤليتها</a:t>
            </a:r>
            <a:r>
              <a:rPr lang="ar-SA" dirty="0">
                <a:effectLst/>
                <a:latin typeface="Times New Roman" panose="02020603050405020304" pitchFamily="18" charset="0"/>
                <a:ea typeface="Times New Roman" panose="02020603050405020304" pitchFamily="18" charset="0"/>
                <a:cs typeface="Simplified Arabic" panose="02020603050405020304" pitchFamily="18" charset="-78"/>
              </a:rPr>
              <a:t> بالكامل . </a:t>
            </a:r>
            <a:endParaRPr lang="en-US" dirty="0">
              <a:effectLst/>
              <a:latin typeface="Times New Roman" panose="02020603050405020304" pitchFamily="18" charset="0"/>
              <a:ea typeface="Times New Roman" panose="02020603050405020304" pitchFamily="18" charset="0"/>
            </a:endParaRPr>
          </a:p>
          <a:p>
            <a:pPr algn="just" rtl="1"/>
            <a:r>
              <a:rPr lang="ar-SA" dirty="0">
                <a:effectLst/>
                <a:latin typeface="Times New Roman" panose="02020603050405020304" pitchFamily="18" charset="0"/>
                <a:ea typeface="Times New Roman" panose="02020603050405020304" pitchFamily="18" charset="0"/>
                <a:cs typeface="Simplified Arabic" panose="02020603050405020304" pitchFamily="18" charset="-78"/>
              </a:rPr>
              <a:t>تعزيز الادارة العليا </a:t>
            </a:r>
            <a:r>
              <a:rPr lang="ar-SA" dirty="0" err="1">
                <a:effectLst/>
                <a:latin typeface="Times New Roman" panose="02020603050405020304" pitchFamily="18" charset="0"/>
                <a:ea typeface="Times New Roman" panose="02020603050405020304" pitchFamily="18" charset="0"/>
                <a:cs typeface="Simplified Arabic" panose="02020603050405020304" pitchFamily="18" charset="-78"/>
              </a:rPr>
              <a:t>ضرورى</a:t>
            </a:r>
            <a:r>
              <a:rPr lang="ar-SA" dirty="0">
                <a:effectLst/>
                <a:latin typeface="Times New Roman" panose="02020603050405020304" pitchFamily="18" charset="0"/>
                <a:ea typeface="Times New Roman" panose="02020603050405020304" pitchFamily="18" charset="0"/>
                <a:cs typeface="Simplified Arabic" panose="02020603050405020304" pitchFamily="18" charset="-78"/>
              </a:rPr>
              <a:t> ومطلوب لأنه سينعكس </a:t>
            </a:r>
            <a:r>
              <a:rPr lang="ar-SA" dirty="0" err="1">
                <a:effectLst/>
                <a:latin typeface="Times New Roman" panose="02020603050405020304" pitchFamily="18" charset="0"/>
                <a:ea typeface="Times New Roman" panose="02020603050405020304" pitchFamily="18" charset="0"/>
                <a:cs typeface="Simplified Arabic" panose="02020603050405020304" pitchFamily="18" charset="-78"/>
              </a:rPr>
              <a:t>فى</a:t>
            </a:r>
            <a:r>
              <a:rPr lang="ar-SA" dirty="0">
                <a:effectLst/>
                <a:latin typeface="Times New Roman" panose="02020603050405020304" pitchFamily="18" charset="0"/>
                <a:ea typeface="Times New Roman" panose="02020603050405020304" pitchFamily="18" charset="0"/>
                <a:cs typeface="Simplified Arabic" panose="02020603050405020304" pitchFamily="18" charset="-78"/>
              </a:rPr>
              <a:t> شكل دعم </a:t>
            </a:r>
            <a:r>
              <a:rPr lang="ar-SA" dirty="0" err="1">
                <a:effectLst/>
                <a:latin typeface="Times New Roman" panose="02020603050405020304" pitchFamily="18" charset="0"/>
                <a:ea typeface="Times New Roman" panose="02020603050405020304" pitchFamily="18" charset="0"/>
                <a:cs typeface="Simplified Arabic" panose="02020603050405020304" pitchFamily="18" charset="-78"/>
              </a:rPr>
              <a:t>مالى</a:t>
            </a:r>
            <a:r>
              <a:rPr lang="ar-SA" dirty="0">
                <a:effectLst/>
                <a:latin typeface="Times New Roman" panose="02020603050405020304" pitchFamily="18" charset="0"/>
                <a:ea typeface="Times New Roman" panose="02020603050405020304" pitchFamily="18" charset="0"/>
                <a:cs typeface="Simplified Arabic" panose="02020603050405020304" pitchFamily="18" charset="-78"/>
              </a:rPr>
              <a:t> </a:t>
            </a:r>
            <a:r>
              <a:rPr lang="ar-SA" dirty="0" err="1">
                <a:effectLst/>
                <a:latin typeface="Times New Roman" panose="02020603050405020304" pitchFamily="18" charset="0"/>
                <a:ea typeface="Times New Roman" panose="02020603050405020304" pitchFamily="18" charset="0"/>
                <a:cs typeface="Simplified Arabic" panose="02020603050405020304" pitchFamily="18" charset="-78"/>
              </a:rPr>
              <a:t>ومعنوى</a:t>
            </a:r>
            <a:r>
              <a:rPr lang="ar-SA" dirty="0">
                <a:effectLst/>
                <a:latin typeface="Times New Roman" panose="02020603050405020304" pitchFamily="18" charset="0"/>
                <a:ea typeface="Times New Roman" panose="02020603050405020304" pitchFamily="18" charset="0"/>
                <a:cs typeface="Simplified Arabic" panose="02020603050405020304" pitchFamily="18" charset="-78"/>
              </a:rPr>
              <a:t> وتسهيلات توفر نجاح النظام .</a:t>
            </a:r>
            <a:endParaRPr lang="en-US" dirty="0">
              <a:effectLst/>
              <a:latin typeface="Times New Roman" panose="02020603050405020304" pitchFamily="18" charset="0"/>
              <a:ea typeface="Times New Roman" panose="02020603050405020304" pitchFamily="18" charset="0"/>
            </a:endParaRPr>
          </a:p>
          <a:p>
            <a:pPr algn="just" rtl="1"/>
            <a:r>
              <a:rPr lang="ar-SA" dirty="0">
                <a:effectLst/>
                <a:latin typeface="Times New Roman" panose="02020603050405020304" pitchFamily="18" charset="0"/>
                <a:ea typeface="Times New Roman" panose="02020603050405020304" pitchFamily="18" charset="0"/>
                <a:cs typeface="Simplified Arabic" panose="02020603050405020304" pitchFamily="18" charset="-78"/>
              </a:rPr>
              <a:t>يجب الحصول على مشاركة العاملين ، وذلك من خلال ابداء رايهم </a:t>
            </a:r>
            <a:r>
              <a:rPr lang="ar-SA" dirty="0" err="1">
                <a:effectLst/>
                <a:latin typeface="Times New Roman" panose="02020603050405020304" pitchFamily="18" charset="0"/>
                <a:ea typeface="Times New Roman" panose="02020603050405020304" pitchFamily="18" charset="0"/>
                <a:cs typeface="Simplified Arabic" panose="02020603050405020304" pitchFamily="18" charset="-78"/>
              </a:rPr>
              <a:t>فى</a:t>
            </a:r>
            <a:r>
              <a:rPr lang="ar-SA" dirty="0">
                <a:effectLst/>
                <a:latin typeface="Times New Roman" panose="02020603050405020304" pitchFamily="18" charset="0"/>
                <a:ea typeface="Times New Roman" panose="02020603050405020304" pitchFamily="18" charset="0"/>
                <a:cs typeface="Simplified Arabic" panose="02020603050405020304" pitchFamily="18" charset="-78"/>
              </a:rPr>
              <a:t> ادارة وتمويل النظام . </a:t>
            </a:r>
            <a:endParaRPr lang="en-US" dirty="0">
              <a:effectLst/>
              <a:latin typeface="Times New Roman" panose="02020603050405020304" pitchFamily="18" charset="0"/>
              <a:ea typeface="Times New Roman" panose="02020603050405020304" pitchFamily="18" charset="0"/>
            </a:endParaRPr>
          </a:p>
          <a:p>
            <a:pPr algn="just" rtl="1"/>
            <a:r>
              <a:rPr lang="ar-SA" dirty="0">
                <a:effectLst/>
                <a:latin typeface="Times New Roman" panose="02020603050405020304" pitchFamily="18" charset="0"/>
                <a:ea typeface="Times New Roman" panose="02020603050405020304" pitchFamily="18" charset="0"/>
                <a:cs typeface="Simplified Arabic" panose="02020603050405020304" pitchFamily="18" charset="-78"/>
              </a:rPr>
              <a:t>يجب التغطية الاعلامية للنظام وتعريف العاملين بكل الخدمات والمزايا وكيفية الحصول عليها والجهة </a:t>
            </a:r>
            <a:r>
              <a:rPr lang="ar-SA" dirty="0" err="1">
                <a:effectLst/>
                <a:latin typeface="Times New Roman" panose="02020603050405020304" pitchFamily="18" charset="0"/>
                <a:ea typeface="Times New Roman" panose="02020603050405020304" pitchFamily="18" charset="0"/>
                <a:cs typeface="Simplified Arabic" panose="02020603050405020304" pitchFamily="18" charset="-78"/>
              </a:rPr>
              <a:t>التى</a:t>
            </a:r>
            <a:r>
              <a:rPr lang="ar-SA" dirty="0">
                <a:effectLst/>
                <a:latin typeface="Times New Roman" panose="02020603050405020304" pitchFamily="18" charset="0"/>
                <a:ea typeface="Times New Roman" panose="02020603050405020304" pitchFamily="18" charset="0"/>
                <a:cs typeface="Simplified Arabic" panose="02020603050405020304" pitchFamily="18" charset="-78"/>
              </a:rPr>
              <a:t> تقدمها .</a:t>
            </a:r>
            <a:endParaRPr lang="en-US" dirty="0">
              <a:effectLst/>
              <a:latin typeface="Times New Roman" panose="02020603050405020304" pitchFamily="18" charset="0"/>
              <a:ea typeface="Times New Roman" panose="02020603050405020304" pitchFamily="18" charset="0"/>
            </a:endParaRPr>
          </a:p>
          <a:p>
            <a:pPr algn="just" rtl="1"/>
            <a:r>
              <a:rPr lang="ar-SA" dirty="0">
                <a:effectLst/>
                <a:latin typeface="Times New Roman" panose="02020603050405020304" pitchFamily="18" charset="0"/>
                <a:ea typeface="Times New Roman" panose="02020603050405020304" pitchFamily="18" charset="0"/>
                <a:cs typeface="Simplified Arabic" panose="02020603050405020304" pitchFamily="18" charset="-78"/>
              </a:rPr>
              <a:t>لابد من إضفاء المرونة على النظام وذلك </a:t>
            </a:r>
            <a:r>
              <a:rPr lang="ar-SA" dirty="0" err="1">
                <a:effectLst/>
                <a:latin typeface="Times New Roman" panose="02020603050405020304" pitchFamily="18" charset="0"/>
                <a:ea typeface="Times New Roman" panose="02020603050405020304" pitchFamily="18" charset="0"/>
                <a:cs typeface="Simplified Arabic" panose="02020603050405020304" pitchFamily="18" charset="-78"/>
              </a:rPr>
              <a:t>بادخال</a:t>
            </a:r>
            <a:r>
              <a:rPr lang="ar-SA" dirty="0">
                <a:effectLst/>
                <a:latin typeface="Times New Roman" panose="02020603050405020304" pitchFamily="18" charset="0"/>
                <a:ea typeface="Times New Roman" panose="02020603050405020304" pitchFamily="18" charset="0"/>
                <a:cs typeface="Simplified Arabic" panose="02020603050405020304" pitchFamily="18" charset="-78"/>
              </a:rPr>
              <a:t> انواع المزايا والخدمات الأكثر قرباً للعاملين .</a:t>
            </a:r>
            <a:endParaRPr lang="en-US" dirty="0">
              <a:effectLst/>
              <a:latin typeface="Times New Roman" panose="02020603050405020304" pitchFamily="18" charset="0"/>
              <a:ea typeface="Times New Roman" panose="02020603050405020304" pitchFamily="18" charset="0"/>
            </a:endParaRPr>
          </a:p>
          <a:p>
            <a:pPr algn="just" rtl="1"/>
            <a:r>
              <a:rPr lang="ar-SA" dirty="0">
                <a:effectLst/>
                <a:latin typeface="Times New Roman" panose="02020603050405020304" pitchFamily="18" charset="0"/>
                <a:ea typeface="Times New Roman" panose="02020603050405020304" pitchFamily="18" charset="0"/>
                <a:cs typeface="Simplified Arabic" panose="02020603050405020304" pitchFamily="18" charset="-78"/>
              </a:rPr>
              <a:t>دراسة التكلفة والعائد من النظام وذلك حتى لا تفوق تكاليفه إيراداته .</a:t>
            </a:r>
            <a:endParaRPr lang="en-US" dirty="0">
              <a:effectLst/>
              <a:latin typeface="Times New Roman" panose="02020603050405020304" pitchFamily="18" charset="0"/>
              <a:ea typeface="Times New Roman" panose="02020603050405020304" pitchFamily="18" charset="0"/>
            </a:endParaRPr>
          </a:p>
          <a:p>
            <a:pPr algn="just" rtl="1"/>
            <a:r>
              <a:rPr lang="ar-SA" dirty="0">
                <a:effectLst/>
                <a:latin typeface="Times New Roman" panose="02020603050405020304" pitchFamily="18" charset="0"/>
                <a:ea typeface="Times New Roman" panose="02020603050405020304" pitchFamily="18" charset="0"/>
                <a:cs typeface="Simplified Arabic" panose="02020603050405020304" pitchFamily="18" charset="-78"/>
              </a:rPr>
              <a:t>يجب ان يتم استثمار الأموال المتاحة بشكل يدر عائداً قويا على النظام </a:t>
            </a:r>
            <a:r>
              <a:rPr lang="ar-SA" sz="1800" dirty="0">
                <a:effectLst/>
                <a:latin typeface="Times New Roman" panose="02020603050405020304" pitchFamily="18" charset="0"/>
                <a:ea typeface="Times New Roman" panose="02020603050405020304" pitchFamily="18" charset="0"/>
                <a:cs typeface="Simplified Arabic" panose="02020603050405020304" pitchFamily="18" charset="-78"/>
              </a:rPr>
              <a:t>. </a:t>
            </a:r>
            <a:endParaRPr lang="en-US"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747939110"/>
      </p:ext>
    </p:extLst>
  </p:cSld>
  <p:clrMapOvr>
    <a:masterClrMapping/>
  </p:clrMapOvr>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TotalTime>
  <Words>913</Words>
  <Application>Microsoft Office PowerPoint</Application>
  <PresentationFormat>شاشة عريضة</PresentationFormat>
  <Paragraphs>65</Paragraphs>
  <Slides>6</Slides>
  <Notes>0</Notes>
  <HiddenSlides>0</HiddenSlides>
  <MMClips>0</MMClips>
  <ScaleCrop>false</ScaleCrop>
  <HeadingPairs>
    <vt:vector size="6" baseType="variant">
      <vt:variant>
        <vt:lpstr>الخطوط المستخدمة</vt:lpstr>
      </vt:variant>
      <vt:variant>
        <vt:i4>11</vt:i4>
      </vt:variant>
      <vt:variant>
        <vt:lpstr>نسق</vt:lpstr>
      </vt:variant>
      <vt:variant>
        <vt:i4>1</vt:i4>
      </vt:variant>
      <vt:variant>
        <vt:lpstr>عناوين الشرائح</vt:lpstr>
      </vt:variant>
      <vt:variant>
        <vt:i4>6</vt:i4>
      </vt:variant>
    </vt:vector>
  </HeadingPairs>
  <TitlesOfParts>
    <vt:vector size="18" baseType="lpstr">
      <vt:lpstr>29LT Azer</vt:lpstr>
      <vt:lpstr>AlGhadTV</vt:lpstr>
      <vt:lpstr>Arial</vt:lpstr>
      <vt:lpstr>Cairo Bold</vt:lpstr>
      <vt:lpstr>Calibri</vt:lpstr>
      <vt:lpstr>Calibri Light</vt:lpstr>
      <vt:lpstr>Heading Now 71-78</vt:lpstr>
      <vt:lpstr>Symbol</vt:lpstr>
      <vt:lpstr>Times New Roman</vt:lpstr>
      <vt:lpstr>Traditional Arabic</vt:lpstr>
      <vt:lpstr>Wingdings</vt:lpstr>
      <vt:lpstr>نسق Office</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hp</dc:creator>
  <cp:lastModifiedBy>hp</cp:lastModifiedBy>
  <cp:revision>3</cp:revision>
  <dcterms:created xsi:type="dcterms:W3CDTF">2024-07-09T15:18:04Z</dcterms:created>
  <dcterms:modified xsi:type="dcterms:W3CDTF">2024-10-01T07:04:34Z</dcterms:modified>
</cp:coreProperties>
</file>