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57" r:id="rId6"/>
  </p:sldIdLst>
  <p:sldSz cx="18288000" cy="10287000"/>
  <p:notesSz cx="6858000" cy="9144000"/>
  <p:embeddedFontLst>
    <p:embeddedFont>
      <p:font typeface=" Abdoullah Ashgar EL-kharef" panose="020B0604020202020204" charset="0"/>
      <p:regular r:id="rId8"/>
    </p:embeddedFont>
    <p:embeddedFont>
      <p:font typeface="29LT Azer" panose="00000500000000000000" pitchFamily="2" charset="-78"/>
      <p:italic r:id="rId9"/>
    </p:embeddedFont>
    <p:embeddedFont>
      <p:font typeface="29LT Bukra Bold" panose="000B0903020204020204" pitchFamily="34" charset="-78"/>
      <p:bold r:id="rId10"/>
    </p:embeddedFont>
    <p:embeddedFont>
      <p:font typeface="AlGhadTV" panose="01000500000000020004" pitchFamily="2" charset="-78"/>
      <p:regular r:id="rId11"/>
      <p:bold r:id="rId12"/>
    </p:embeddedFont>
    <p:embeddedFont>
      <p:font typeface="Cairo Bold" panose="00000800000000000000" pitchFamily="2" charset="-78"/>
      <p:regular r:id="rId13"/>
      <p:bold r:id="rId14"/>
    </p:embeddedFont>
    <p:embeddedFont>
      <p:font typeface="Heading Now 71-78" panose="020B0604020202020204" charset="0"/>
      <p:regular r:id="rId15"/>
    </p:embeddedFont>
    <p:embeddedFont>
      <p:font typeface="Heading Now 71-78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218" y="648"/>
      </p:cViewPr>
      <p:guideLst>
        <p:guide orient="horz" pos="216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622E33-659E-455D-A9F6-E98011DA48E4}" type="datetimeFigureOut">
              <a:rPr lang="ar-SA" smtClean="0"/>
              <a:t>07/03/46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6DB28E-9D37-4D16-B6BC-928840AAC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811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13817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11379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0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0186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4406902"/>
            <a:ext cx="138176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2906714"/>
            <a:ext cx="138176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17973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600202"/>
            <a:ext cx="717973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535113"/>
            <a:ext cx="7182556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174875"/>
            <a:ext cx="7182556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5" y="1535113"/>
            <a:ext cx="718537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5" y="2174875"/>
            <a:ext cx="718537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3050"/>
            <a:ext cx="5348112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273052"/>
            <a:ext cx="9087556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435102"/>
            <a:ext cx="5348112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89" y="4800600"/>
            <a:ext cx="97536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89" y="612775"/>
            <a:ext cx="97536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89" y="5367338"/>
            <a:ext cx="97536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463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2"/>
            <a:ext cx="1463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356352"/>
            <a:ext cx="3793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6356352"/>
            <a:ext cx="514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6356352"/>
            <a:ext cx="3793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linkedin.com/in/akram-mohammed-ahmed-ph-d-m-b-a-5859005b?lipi=urn%3Ali%3Apage%3Ad_flagship3_profile_view_base_contact_details%3BIiweHiqLQwurJK%2BeJ8sM8A%3D%3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7005435" y="3633108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45928" y="9604621"/>
            <a:ext cx="2184472" cy="1012580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2975122" y="9844169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003031" y="-5870404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855201" y="715281"/>
            <a:ext cx="6035421" cy="2017961"/>
            <a:chOff x="0" y="0"/>
            <a:chExt cx="1066348" cy="226135"/>
          </a:xfrm>
        </p:grpSpPr>
        <p:sp>
          <p:nvSpPr>
            <p:cNvPr id="9" name="Freeform 9"/>
            <p:cNvSpPr/>
            <p:nvPr/>
          </p:nvSpPr>
          <p:spPr>
            <a:xfrm>
              <a:off x="66837" y="5122"/>
              <a:ext cx="999511" cy="221013"/>
            </a:xfrm>
            <a:custGeom>
              <a:avLst/>
              <a:gdLst/>
              <a:ahLst/>
              <a:cxnLst/>
              <a:rect l="l" t="t" r="r" b="b"/>
              <a:pathLst>
                <a:path w="980388" h="221013">
                  <a:moveTo>
                    <a:pt x="110506" y="0"/>
                  </a:moveTo>
                  <a:lnTo>
                    <a:pt x="869881" y="0"/>
                  </a:lnTo>
                  <a:cubicBezTo>
                    <a:pt x="899189" y="0"/>
                    <a:pt x="927297" y="11643"/>
                    <a:pt x="948021" y="32367"/>
                  </a:cubicBezTo>
                  <a:cubicBezTo>
                    <a:pt x="968745" y="53091"/>
                    <a:pt x="980388" y="81198"/>
                    <a:pt x="980388" y="110506"/>
                  </a:cubicBezTo>
                  <a:lnTo>
                    <a:pt x="980388" y="110506"/>
                  </a:lnTo>
                  <a:cubicBezTo>
                    <a:pt x="980388" y="171537"/>
                    <a:pt x="930912" y="221013"/>
                    <a:pt x="869881" y="221013"/>
                  </a:cubicBezTo>
                  <a:lnTo>
                    <a:pt x="110506" y="221013"/>
                  </a:lnTo>
                  <a:cubicBezTo>
                    <a:pt x="49475" y="221013"/>
                    <a:pt x="0" y="171537"/>
                    <a:pt x="0" y="110506"/>
                  </a:cubicBezTo>
                  <a:lnTo>
                    <a:pt x="0" y="110506"/>
                  </a:lnTo>
                  <a:cubicBezTo>
                    <a:pt x="0" y="49475"/>
                    <a:pt x="49475" y="0"/>
                    <a:pt x="11050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ar-SA" sz="240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80388" cy="22101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82251" y="6276908"/>
            <a:ext cx="1064815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 eaLnBrk="1" hangingPunct="1">
              <a:spcBef>
                <a:spcPct val="50000"/>
              </a:spcBef>
              <a:buClr>
                <a:srgbClr val="FF0066"/>
              </a:buClr>
            </a:pPr>
            <a:r>
              <a:rPr lang="ar-SA" altLang="ar-SA" sz="6400" b="1" dirty="0">
                <a:solidFill>
                  <a:srgbClr val="FF0000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المحاضرة الأولي  </a:t>
            </a:r>
            <a:endParaRPr lang="en-US" altLang="ar-SA" sz="2667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963494" y="2020711"/>
            <a:ext cx="3244507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545"/>
              </a:lnSpc>
            </a:pPr>
            <a:r>
              <a:rPr lang="ar-SA" sz="3545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3545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94209" y="2792027"/>
            <a:ext cx="11320973" cy="217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358"/>
              </a:lnSpc>
            </a:pPr>
            <a:r>
              <a:rPr lang="ar-SA" sz="8000" b="1" i="1" dirty="0">
                <a:solidFill>
                  <a:srgbClr val="FFFFFF"/>
                </a:solidFill>
                <a:latin typeface="AlGhadTV" panose="01000500000000020004" pitchFamily="2" charset="-78"/>
                <a:ea typeface="Alarabiya 2"/>
                <a:cs typeface="AlGhadTV" panose="01000500000000020004" pitchFamily="2" charset="-78"/>
                <a:sym typeface="Alarabiya 2"/>
                <a:rtl/>
              </a:rPr>
              <a:t>الاستقطاب والاختيار </a:t>
            </a:r>
            <a:endParaRPr lang="ar-EG" sz="8000" b="1" i="1" dirty="0">
              <a:solidFill>
                <a:srgbClr val="FFFFFF"/>
              </a:solidFill>
              <a:latin typeface="AlGhadTV" panose="01000500000000020004" pitchFamily="2" charset="-78"/>
              <a:ea typeface="Alarabiya 2"/>
              <a:cs typeface="AlGhadTV" panose="01000500000000020004" pitchFamily="2" charset="-78"/>
              <a:sym typeface="Alarabiya 2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3506725" y="792885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4FBB5137-C811-5FEA-9411-2170032FCCC7}"/>
              </a:ext>
            </a:extLst>
          </p:cNvPr>
          <p:cNvGrpSpPr/>
          <p:nvPr/>
        </p:nvGrpSpPr>
        <p:grpSpPr>
          <a:xfrm>
            <a:off x="2733237" y="720353"/>
            <a:ext cx="6035421" cy="2017961"/>
            <a:chOff x="0" y="0"/>
            <a:chExt cx="1066348" cy="226135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80FB5AF-471A-6DA1-71D4-3AD4C6E2BC94}"/>
                </a:ext>
              </a:extLst>
            </p:cNvPr>
            <p:cNvSpPr/>
            <p:nvPr/>
          </p:nvSpPr>
          <p:spPr>
            <a:xfrm>
              <a:off x="66837" y="5122"/>
              <a:ext cx="999511" cy="221013"/>
            </a:xfrm>
            <a:custGeom>
              <a:avLst/>
              <a:gdLst/>
              <a:ahLst/>
              <a:cxnLst/>
              <a:rect l="l" t="t" r="r" b="b"/>
              <a:pathLst>
                <a:path w="980388" h="221013">
                  <a:moveTo>
                    <a:pt x="110506" y="0"/>
                  </a:moveTo>
                  <a:lnTo>
                    <a:pt x="869881" y="0"/>
                  </a:lnTo>
                  <a:cubicBezTo>
                    <a:pt x="899189" y="0"/>
                    <a:pt x="927297" y="11643"/>
                    <a:pt x="948021" y="32367"/>
                  </a:cubicBezTo>
                  <a:cubicBezTo>
                    <a:pt x="968745" y="53091"/>
                    <a:pt x="980388" y="81198"/>
                    <a:pt x="980388" y="110506"/>
                  </a:cubicBezTo>
                  <a:lnTo>
                    <a:pt x="980388" y="110506"/>
                  </a:lnTo>
                  <a:cubicBezTo>
                    <a:pt x="980388" y="171537"/>
                    <a:pt x="930912" y="221013"/>
                    <a:pt x="869881" y="221013"/>
                  </a:cubicBezTo>
                  <a:lnTo>
                    <a:pt x="110506" y="221013"/>
                  </a:lnTo>
                  <a:cubicBezTo>
                    <a:pt x="49475" y="221013"/>
                    <a:pt x="0" y="171537"/>
                    <a:pt x="0" y="110506"/>
                  </a:cubicBezTo>
                  <a:lnTo>
                    <a:pt x="0" y="110506"/>
                  </a:lnTo>
                  <a:cubicBezTo>
                    <a:pt x="0" y="49475"/>
                    <a:pt x="49475" y="0"/>
                    <a:pt x="11050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lvl="1" algn="ctr"/>
              <a:r>
                <a:rPr lang="ar-SA" sz="2400" dirty="0"/>
                <a:t>                    </a:t>
              </a:r>
            </a:p>
            <a:p>
              <a:pPr lvl="1" algn="ctr"/>
              <a:r>
                <a:rPr lang="ar-SA" sz="2400" dirty="0"/>
                <a:t>                     </a:t>
              </a:r>
              <a:r>
                <a:rPr lang="ar-SA" sz="2133" dirty="0">
                  <a:latin typeface="29LT Azer" panose="00000500000000000000" pitchFamily="2" charset="-78"/>
                  <a:cs typeface="29LT Azer" panose="00000500000000000000" pitchFamily="2" charset="-78"/>
                </a:rPr>
                <a:t>المؤسسة العامة للتدريب التقني </a:t>
              </a:r>
            </a:p>
            <a:p>
              <a:pPr lvl="1" algn="ctr"/>
              <a:r>
                <a:rPr lang="ar-SA" sz="2133" dirty="0">
                  <a:latin typeface="29LT Azer" panose="00000500000000000000" pitchFamily="2" charset="-78"/>
                  <a:cs typeface="29LT Azer" panose="00000500000000000000" pitchFamily="2" charset="-78"/>
                </a:rPr>
                <a:t>                               معهد آفاق القادة العالي للتدريب 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D66AE016-C2B8-5626-66CA-CB510A3E8836}"/>
                </a:ext>
              </a:extLst>
            </p:cNvPr>
            <p:cNvSpPr txBox="1"/>
            <p:nvPr/>
          </p:nvSpPr>
          <p:spPr>
            <a:xfrm>
              <a:off x="0" y="0"/>
              <a:ext cx="980388" cy="22101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A92959-2D26-9BF3-7222-0E0784371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45" y="990535"/>
            <a:ext cx="1478011" cy="1421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7893309" y="2895563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245994" y="8357591"/>
            <a:ext cx="2184472" cy="1012580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688438" y="8609308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02742" y="2091318"/>
            <a:ext cx="12952023" cy="38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ct val="115000"/>
              </a:lnSpc>
              <a:spcAft>
                <a:spcPts val="1333"/>
              </a:spcAft>
            </a:pP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ea typeface="Calibri" panose="020F0502020204030204" pitchFamily="34" charset="0"/>
              <a:cs typeface="29LT Bukra Bold" panose="000B0903020204020204" pitchFamily="34" charset="-78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0210800" y="7484096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2733236" y="720352"/>
            <a:ext cx="5548896" cy="1972255"/>
          </a:xfrm>
          <a:prstGeom prst="rect">
            <a:avLst/>
          </a:prstGeom>
        </p:spPr>
        <p:txBody>
          <a:bodyPr lIns="67733" tIns="67733" rIns="67733" bIns="67733" rtlCol="0" anchor="ctr"/>
          <a:lstStyle/>
          <a:p>
            <a:pPr algn="ctr">
              <a:lnSpc>
                <a:spcPts val="2687"/>
              </a:lnSpc>
            </a:pPr>
            <a:endParaRPr sz="24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3757568" y="8841028"/>
            <a:ext cx="6618941" cy="581232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3766533" y="8865099"/>
            <a:ext cx="67818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n-US" sz="24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4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5" name="WordArt 8">
            <a:extLst>
              <a:ext uri="{FF2B5EF4-FFF2-40B4-BE49-F238E27FC236}">
                <a16:creationId xmlns:a16="http://schemas.microsoft.com/office/drawing/2014/main" id="{3F107349-5495-00BA-7409-4E19C8093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-1270000"/>
            <a:ext cx="11353800" cy="1227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lnSpc>
                <a:spcPct val="115000"/>
              </a:lnSpc>
              <a:spcAft>
                <a:spcPts val="1333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D03708F-51EA-DDE9-4EDF-0EA6B19F909E}"/>
              </a:ext>
            </a:extLst>
          </p:cNvPr>
          <p:cNvSpPr txBox="1"/>
          <p:nvPr/>
        </p:nvSpPr>
        <p:spPr>
          <a:xfrm>
            <a:off x="2728617" y="9047226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476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7219557" y="4067103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 sz="2400" dirty="0"/>
          </a:p>
        </p:txBody>
      </p:sp>
      <p:grpSp>
        <p:nvGrpSpPr>
          <p:cNvPr id="3" name="Group 3"/>
          <p:cNvGrpSpPr/>
          <p:nvPr/>
        </p:nvGrpSpPr>
        <p:grpSpPr>
          <a:xfrm>
            <a:off x="12999723" y="9156545"/>
            <a:ext cx="2291543" cy="1282311"/>
            <a:chOff x="-22313" y="-56211"/>
            <a:chExt cx="477549" cy="267229"/>
          </a:xfrm>
        </p:grpSpPr>
        <p:sp>
          <p:nvSpPr>
            <p:cNvPr id="4" name="Freeform 4"/>
            <p:cNvSpPr/>
            <p:nvPr/>
          </p:nvSpPr>
          <p:spPr>
            <a:xfrm>
              <a:off x="-22313" y="-56211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ar-SA" sz="240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454929" y="9319411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2400" dirty="0"/>
          </a:p>
        </p:txBody>
      </p:sp>
      <p:sp>
        <p:nvSpPr>
          <p:cNvPr id="7" name="Freeform 7"/>
          <p:cNvSpPr/>
          <p:nvPr/>
        </p:nvSpPr>
        <p:spPr>
          <a:xfrm>
            <a:off x="-6333409" y="46170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963494" y="2020711"/>
            <a:ext cx="3244507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3545"/>
              </a:lnSpc>
            </a:pPr>
            <a:r>
              <a:rPr lang="ar-SA" sz="3545" dirty="0">
                <a:solidFill>
                  <a:srgbClr val="121212"/>
                </a:solidFill>
                <a:latin typeface="Cairo Bold"/>
                <a:ea typeface="Cairo Bold"/>
                <a:cs typeface="Cairo Bold"/>
                <a:sym typeface="Cairo Bold"/>
                <a:rtl/>
              </a:rPr>
              <a:t>أ.دكرم الحاج </a:t>
            </a:r>
            <a:endParaRPr lang="ar-EG" sz="3545" dirty="0">
              <a:solidFill>
                <a:srgbClr val="121212"/>
              </a:solidFill>
              <a:latin typeface="Cairo Bold"/>
              <a:ea typeface="Cairo Bold"/>
              <a:cs typeface="Cairo Bold"/>
              <a:sym typeface="Cairo Bold"/>
              <a:rtl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0180906" y="8600025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2733236" y="720352"/>
            <a:ext cx="5548896" cy="1972255"/>
          </a:xfrm>
          <a:prstGeom prst="rect">
            <a:avLst/>
          </a:prstGeom>
        </p:spPr>
        <p:txBody>
          <a:bodyPr lIns="67733" tIns="67733" rIns="67733" bIns="67733" rtlCol="0" anchor="ctr"/>
          <a:lstStyle/>
          <a:p>
            <a:pPr algn="ctr">
              <a:lnSpc>
                <a:spcPts val="2687"/>
              </a:lnSpc>
            </a:pPr>
            <a:endParaRPr sz="24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2751213" y="9223990"/>
            <a:ext cx="7414375" cy="581232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3493112" y="9232480"/>
            <a:ext cx="661894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n-US" sz="24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4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7860B0C4-2202-34AE-6D2C-A3F9A5E1C1FB}"/>
              </a:ext>
            </a:extLst>
          </p:cNvPr>
          <p:cNvSpPr txBox="1"/>
          <p:nvPr/>
        </p:nvSpPr>
        <p:spPr>
          <a:xfrm>
            <a:off x="2663963" y="9156594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4611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09957">
            <a:off x="9556446" y="1937005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4" y="0"/>
                </a:lnTo>
                <a:lnTo>
                  <a:pt x="13194494" y="11606267"/>
                </a:lnTo>
                <a:lnTo>
                  <a:pt x="0" y="1160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13472" y="8849830"/>
            <a:ext cx="2184472" cy="1012580"/>
            <a:chOff x="0" y="0"/>
            <a:chExt cx="455236" cy="211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6" cy="211018"/>
            </a:xfrm>
            <a:custGeom>
              <a:avLst/>
              <a:gdLst/>
              <a:ahLst/>
              <a:cxnLst/>
              <a:rect l="l" t="t" r="r" b="b"/>
              <a:pathLst>
                <a:path w="455236" h="211018">
                  <a:moveTo>
                    <a:pt x="105509" y="0"/>
                  </a:moveTo>
                  <a:lnTo>
                    <a:pt x="349727" y="0"/>
                  </a:lnTo>
                  <a:cubicBezTo>
                    <a:pt x="407998" y="0"/>
                    <a:pt x="455236" y="47238"/>
                    <a:pt x="455236" y="105509"/>
                  </a:cubicBezTo>
                  <a:lnTo>
                    <a:pt x="455236" y="105509"/>
                  </a:lnTo>
                  <a:cubicBezTo>
                    <a:pt x="455236" y="133492"/>
                    <a:pt x="444120" y="160329"/>
                    <a:pt x="424334" y="180115"/>
                  </a:cubicBezTo>
                  <a:cubicBezTo>
                    <a:pt x="404547" y="199902"/>
                    <a:pt x="377710" y="211018"/>
                    <a:pt x="349727" y="211018"/>
                  </a:cubicBezTo>
                  <a:lnTo>
                    <a:pt x="105509" y="211018"/>
                  </a:lnTo>
                  <a:cubicBezTo>
                    <a:pt x="47238" y="211018"/>
                    <a:pt x="0" y="163780"/>
                    <a:pt x="0" y="105509"/>
                  </a:cubicBezTo>
                  <a:lnTo>
                    <a:pt x="0" y="105509"/>
                  </a:lnTo>
                  <a:cubicBezTo>
                    <a:pt x="0" y="47238"/>
                    <a:pt x="47238" y="0"/>
                    <a:pt x="1055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55236" cy="22054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 rot="-10800000">
            <a:off x="13748558" y="9144564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7" name="Freeform 7"/>
          <p:cNvSpPr/>
          <p:nvPr/>
        </p:nvSpPr>
        <p:spPr>
          <a:xfrm>
            <a:off x="-2039840" y="-5908375"/>
            <a:ext cx="17592657" cy="15475023"/>
          </a:xfrm>
          <a:custGeom>
            <a:avLst/>
            <a:gdLst/>
            <a:ahLst/>
            <a:cxnLst/>
            <a:rect l="l" t="t" r="r" b="b"/>
            <a:pathLst>
              <a:path w="13194493" h="11606267">
                <a:moveTo>
                  <a:pt x="0" y="0"/>
                </a:moveTo>
                <a:lnTo>
                  <a:pt x="13194493" y="0"/>
                </a:lnTo>
                <a:lnTo>
                  <a:pt x="13194493" y="11606268"/>
                </a:lnTo>
                <a:lnTo>
                  <a:pt x="0" y="11606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1F58034-514D-F803-FD44-C8CFAB90EC4D}"/>
              </a:ext>
            </a:extLst>
          </p:cNvPr>
          <p:cNvGrpSpPr/>
          <p:nvPr/>
        </p:nvGrpSpPr>
        <p:grpSpPr>
          <a:xfrm>
            <a:off x="10615353" y="8369992"/>
            <a:ext cx="2383896" cy="1972256"/>
            <a:chOff x="0" y="0"/>
            <a:chExt cx="18228634" cy="18502982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5B81ED-3E0E-C546-D259-9DA2FFCE9722}"/>
                </a:ext>
              </a:extLst>
            </p:cNvPr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D66AE016-C2B8-5626-66CA-CB510A3E8836}"/>
              </a:ext>
            </a:extLst>
          </p:cNvPr>
          <p:cNvSpPr txBox="1"/>
          <p:nvPr/>
        </p:nvSpPr>
        <p:spPr>
          <a:xfrm>
            <a:off x="2733236" y="720352"/>
            <a:ext cx="5548896" cy="1972255"/>
          </a:xfrm>
          <a:prstGeom prst="rect">
            <a:avLst/>
          </a:prstGeom>
        </p:spPr>
        <p:txBody>
          <a:bodyPr lIns="67733" tIns="67733" rIns="67733" bIns="67733" rtlCol="0" anchor="ctr"/>
          <a:lstStyle/>
          <a:p>
            <a:pPr algn="ctr">
              <a:lnSpc>
                <a:spcPts val="2687"/>
              </a:lnSpc>
            </a:pPr>
            <a:endParaRPr sz="24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F0D5B3C-DCE9-1868-7121-08B13B9C92F3}"/>
              </a:ext>
            </a:extLst>
          </p:cNvPr>
          <p:cNvGrpSpPr/>
          <p:nvPr/>
        </p:nvGrpSpPr>
        <p:grpSpPr>
          <a:xfrm>
            <a:off x="3353295" y="9256022"/>
            <a:ext cx="7015965" cy="581232"/>
            <a:chOff x="0" y="0"/>
            <a:chExt cx="1545130" cy="12112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E30FED2-2702-BF81-1B44-52CDDE164CCC}"/>
                </a:ext>
              </a:extLst>
            </p:cNvPr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68A6D14-58E2-D397-CD18-F23B79FF4AC9}"/>
                </a:ext>
              </a:extLst>
            </p:cNvPr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21CFC12-C038-105D-77D6-9FE0A7D9DE69}"/>
              </a:ext>
            </a:extLst>
          </p:cNvPr>
          <p:cNvSpPr txBox="1"/>
          <p:nvPr/>
        </p:nvSpPr>
        <p:spPr>
          <a:xfrm>
            <a:off x="3750319" y="9392089"/>
            <a:ext cx="661894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n-US" sz="2400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400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6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B4E5EA69-2129-66B4-5849-71AAE539E2A3}"/>
              </a:ext>
            </a:extLst>
          </p:cNvPr>
          <p:cNvSpPr txBox="1"/>
          <p:nvPr/>
        </p:nvSpPr>
        <p:spPr>
          <a:xfrm>
            <a:off x="2495791" y="9316428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19876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732">
            <a:off x="-11206255" y="2168671"/>
            <a:ext cx="28327669" cy="15237869"/>
          </a:xfrm>
          <a:custGeom>
            <a:avLst/>
            <a:gdLst/>
            <a:ahLst/>
            <a:cxnLst/>
            <a:rect l="l" t="t" r="r" b="b"/>
            <a:pathLst>
              <a:path w="21245752" h="11428402">
                <a:moveTo>
                  <a:pt x="0" y="0"/>
                </a:moveTo>
                <a:lnTo>
                  <a:pt x="21245752" y="0"/>
                </a:lnTo>
                <a:lnTo>
                  <a:pt x="21245752" y="11428402"/>
                </a:lnTo>
                <a:lnTo>
                  <a:pt x="0" y="1142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3" name="Group 3"/>
          <p:cNvGrpSpPr/>
          <p:nvPr/>
        </p:nvGrpSpPr>
        <p:grpSpPr>
          <a:xfrm>
            <a:off x="14478000" y="8620783"/>
            <a:ext cx="2126388" cy="923179"/>
            <a:chOff x="0" y="0"/>
            <a:chExt cx="443132" cy="192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132" cy="192387"/>
            </a:xfrm>
            <a:custGeom>
              <a:avLst/>
              <a:gdLst/>
              <a:ahLst/>
              <a:cxnLst/>
              <a:rect l="l" t="t" r="r" b="b"/>
              <a:pathLst>
                <a:path w="443132" h="192387">
                  <a:moveTo>
                    <a:pt x="96194" y="0"/>
                  </a:moveTo>
                  <a:lnTo>
                    <a:pt x="346938" y="0"/>
                  </a:lnTo>
                  <a:cubicBezTo>
                    <a:pt x="400064" y="0"/>
                    <a:pt x="443132" y="43067"/>
                    <a:pt x="443132" y="96194"/>
                  </a:cubicBezTo>
                  <a:lnTo>
                    <a:pt x="443132" y="96194"/>
                  </a:lnTo>
                  <a:cubicBezTo>
                    <a:pt x="443132" y="121706"/>
                    <a:pt x="432997" y="146173"/>
                    <a:pt x="414957" y="164213"/>
                  </a:cubicBezTo>
                  <a:cubicBezTo>
                    <a:pt x="396918" y="182253"/>
                    <a:pt x="372450" y="192387"/>
                    <a:pt x="346938" y="192387"/>
                  </a:cubicBezTo>
                  <a:lnTo>
                    <a:pt x="96194" y="192387"/>
                  </a:lnTo>
                  <a:cubicBezTo>
                    <a:pt x="70682" y="192387"/>
                    <a:pt x="46214" y="182253"/>
                    <a:pt x="28174" y="164213"/>
                  </a:cubicBezTo>
                  <a:cubicBezTo>
                    <a:pt x="10135" y="146173"/>
                    <a:pt x="0" y="121706"/>
                    <a:pt x="0" y="96194"/>
                  </a:cubicBezTo>
                  <a:lnTo>
                    <a:pt x="0" y="96194"/>
                  </a:lnTo>
                  <a:cubicBezTo>
                    <a:pt x="0" y="70682"/>
                    <a:pt x="10135" y="46214"/>
                    <a:pt x="28174" y="28174"/>
                  </a:cubicBezTo>
                  <a:cubicBezTo>
                    <a:pt x="46214" y="10135"/>
                    <a:pt x="70682" y="0"/>
                    <a:pt x="961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43132" cy="201912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4005207" y="10789257"/>
            <a:ext cx="1126087" cy="533484"/>
          </a:xfrm>
          <a:custGeom>
            <a:avLst/>
            <a:gdLst/>
            <a:ahLst/>
            <a:cxnLst/>
            <a:rect l="l" t="t" r="r" b="b"/>
            <a:pathLst>
              <a:path w="844565" h="400113">
                <a:moveTo>
                  <a:pt x="0" y="0"/>
                </a:moveTo>
                <a:lnTo>
                  <a:pt x="844565" y="0"/>
                </a:lnTo>
                <a:lnTo>
                  <a:pt x="844565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700276" y="8678928"/>
            <a:ext cx="7414375" cy="581232"/>
            <a:chOff x="0" y="0"/>
            <a:chExt cx="1545130" cy="121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5130" cy="121127"/>
            </a:xfrm>
            <a:custGeom>
              <a:avLst/>
              <a:gdLst/>
              <a:ahLst/>
              <a:cxnLst/>
              <a:rect l="l" t="t" r="r" b="b"/>
              <a:pathLst>
                <a:path w="1545130" h="121127">
                  <a:moveTo>
                    <a:pt x="60563" y="0"/>
                  </a:moveTo>
                  <a:lnTo>
                    <a:pt x="1484567" y="0"/>
                  </a:lnTo>
                  <a:cubicBezTo>
                    <a:pt x="1518015" y="0"/>
                    <a:pt x="1545130" y="27115"/>
                    <a:pt x="1545130" y="60563"/>
                  </a:cubicBezTo>
                  <a:lnTo>
                    <a:pt x="1545130" y="60563"/>
                  </a:lnTo>
                  <a:cubicBezTo>
                    <a:pt x="1545130" y="76626"/>
                    <a:pt x="1538749" y="92030"/>
                    <a:pt x="1527392" y="103388"/>
                  </a:cubicBezTo>
                  <a:cubicBezTo>
                    <a:pt x="1516034" y="114746"/>
                    <a:pt x="1500629" y="121127"/>
                    <a:pt x="1484567" y="121127"/>
                  </a:cubicBezTo>
                  <a:lnTo>
                    <a:pt x="60563" y="121127"/>
                  </a:lnTo>
                  <a:cubicBezTo>
                    <a:pt x="27115" y="121127"/>
                    <a:pt x="0" y="94012"/>
                    <a:pt x="0" y="60563"/>
                  </a:cubicBezTo>
                  <a:lnTo>
                    <a:pt x="0" y="60563"/>
                  </a:lnTo>
                  <a:cubicBezTo>
                    <a:pt x="0" y="27115"/>
                    <a:pt x="27115" y="0"/>
                    <a:pt x="605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545130" cy="121127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2687"/>
                </a:lnSpc>
              </a:pPr>
              <a:endParaRPr sz="24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21311" y="8073789"/>
            <a:ext cx="2383896" cy="2017168"/>
            <a:chOff x="0" y="0"/>
            <a:chExt cx="18228634" cy="185029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28635" cy="18502982"/>
            </a:xfrm>
            <a:custGeom>
              <a:avLst/>
              <a:gdLst/>
              <a:ahLst/>
              <a:cxnLst/>
              <a:rect l="l" t="t" r="r" b="b"/>
              <a:pathLst>
                <a:path w="18228635" h="18502982">
                  <a:moveTo>
                    <a:pt x="18228635" y="9251602"/>
                  </a:moveTo>
                  <a:cubicBezTo>
                    <a:pt x="18228635" y="14360851"/>
                    <a:pt x="14147936" y="18502982"/>
                    <a:pt x="9114317" y="18502982"/>
                  </a:cubicBezTo>
                  <a:cubicBezTo>
                    <a:pt x="4080626" y="18502982"/>
                    <a:pt x="0" y="14360851"/>
                    <a:pt x="0" y="9251602"/>
                  </a:cubicBezTo>
                  <a:cubicBezTo>
                    <a:pt x="0" y="4142094"/>
                    <a:pt x="4080626" y="0"/>
                    <a:pt x="9114317" y="0"/>
                  </a:cubicBezTo>
                  <a:cubicBezTo>
                    <a:pt x="14148009" y="0"/>
                    <a:pt x="18228635" y="4142094"/>
                    <a:pt x="18228635" y="9251602"/>
                  </a:cubicBezTo>
                  <a:close/>
                </a:path>
              </a:pathLst>
            </a:custGeom>
            <a:blipFill>
              <a:blip r:embed="rId5"/>
              <a:stretch>
                <a:fillRect t="-90" r="-15098" b="-4155"/>
              </a:stretch>
            </a:blipFill>
          </p:spPr>
          <p:txBody>
            <a:bodyPr/>
            <a:lstStyle/>
            <a:p>
              <a:endParaRPr lang="ar-SA" sz="2400"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322972" y="8646698"/>
            <a:ext cx="1140907" cy="1140907"/>
          </a:xfrm>
          <a:custGeom>
            <a:avLst/>
            <a:gdLst/>
            <a:ahLst/>
            <a:cxnLst/>
            <a:rect l="l" t="t" r="r" b="b"/>
            <a:pathLst>
              <a:path w="855680" h="855680">
                <a:moveTo>
                  <a:pt x="0" y="0"/>
                </a:moveTo>
                <a:lnTo>
                  <a:pt x="855680" y="0"/>
                </a:lnTo>
                <a:lnTo>
                  <a:pt x="855680" y="855680"/>
                </a:lnTo>
                <a:lnTo>
                  <a:pt x="0" y="855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57656" y="8764566"/>
            <a:ext cx="507192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3"/>
              </a:lnSpc>
            </a:pPr>
            <a:r>
              <a:rPr lang="en-US" sz="4553" dirty="0">
                <a:solidFill>
                  <a:srgbClr val="FFFFF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 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85041" y="8796420"/>
            <a:ext cx="716347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7"/>
              </a:lnSpc>
            </a:pPr>
            <a:r>
              <a:rPr lang="en-US" sz="2687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@</a:t>
            </a:r>
            <a:r>
              <a:rPr lang="en-US" sz="2687" u="sng" dirty="0">
                <a:solidFill>
                  <a:srgbClr val="121212"/>
                </a:solidFill>
                <a:latin typeface="Heading Now 71-78"/>
                <a:ea typeface="Heading Now 71-78"/>
                <a:cs typeface="Heading Now 71-78"/>
                <a:sym typeface="Heading Now 71-78"/>
                <a:hlinkClick r:id="rId7" tooltip="https://www.linkedin.com/in/akram-mohammed-ahmed-ph-d-m-b-a-5859005b?lipi=urn%3Ali%3Apage%3Ad_flagship3_profile_view_base_contact_details%3BIiweHiqLQwurJK%2BeJ8sM8A%3D%3D"/>
              </a:rPr>
              <a:t>linkedin.com/in/akram-mohammed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97BC0961-66AC-C582-0EA2-9FC9BE9A5E33}"/>
              </a:ext>
            </a:extLst>
          </p:cNvPr>
          <p:cNvSpPr txBox="1">
            <a:spLocks/>
          </p:cNvSpPr>
          <p:nvPr/>
        </p:nvSpPr>
        <p:spPr>
          <a:xfrm>
            <a:off x="2693080" y="1159797"/>
            <a:ext cx="11951752" cy="672690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ar-SA" altLang="ar-SA" sz="4267" b="1" dirty="0"/>
              <a:t>تحدد نشاطات إدارة الأفراد في العديد من الوظائف وهي:</a:t>
            </a:r>
          </a:p>
          <a:p>
            <a:pPr>
              <a:buFont typeface="Arial" pitchFamily="34" charset="0"/>
              <a:buNone/>
            </a:pPr>
            <a:r>
              <a:rPr lang="ar-SA" altLang="ar-SA" sz="4800" b="1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72</Words>
  <Application>Microsoft Office PowerPoint</Application>
  <PresentationFormat>مخصص</PresentationFormat>
  <Paragraphs>17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5" baseType="lpstr">
      <vt:lpstr>AlGhadTV</vt:lpstr>
      <vt:lpstr>Heading Now 71-78 Bold</vt:lpstr>
      <vt:lpstr> Abdoullah Ashgar EL-kharef</vt:lpstr>
      <vt:lpstr>Arial</vt:lpstr>
      <vt:lpstr>Calibri</vt:lpstr>
      <vt:lpstr>Cairo Bold</vt:lpstr>
      <vt:lpstr>29LT Azer</vt:lpstr>
      <vt:lpstr>Heading Now 71-78</vt:lpstr>
      <vt:lpstr>29LT Bukra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Cheesy Bacon Melt</dc:title>
  <cp:lastModifiedBy>hp</cp:lastModifiedBy>
  <cp:revision>17</cp:revision>
  <dcterms:created xsi:type="dcterms:W3CDTF">2006-08-16T00:00:00Z</dcterms:created>
  <dcterms:modified xsi:type="dcterms:W3CDTF">2024-09-10T14:46:34Z</dcterms:modified>
  <dc:identifier>DAGJso7roNM</dc:identifier>
</cp:coreProperties>
</file>